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490" r:id="rId2"/>
    <p:sldId id="478" r:id="rId3"/>
    <p:sldId id="307" r:id="rId4"/>
    <p:sldId id="483" r:id="rId5"/>
    <p:sldId id="429" r:id="rId6"/>
    <p:sldId id="410" r:id="rId7"/>
    <p:sldId id="477" r:id="rId8"/>
    <p:sldId id="426" r:id="rId9"/>
    <p:sldId id="456" r:id="rId10"/>
    <p:sldId id="425" r:id="rId11"/>
    <p:sldId id="423" r:id="rId12"/>
    <p:sldId id="484" r:id="rId13"/>
    <p:sldId id="482" r:id="rId14"/>
    <p:sldId id="480" r:id="rId15"/>
    <p:sldId id="481" r:id="rId16"/>
    <p:sldId id="485" r:id="rId17"/>
    <p:sldId id="455" r:id="rId18"/>
    <p:sldId id="373" r:id="rId19"/>
    <p:sldId id="460" r:id="rId20"/>
    <p:sldId id="282" r:id="rId21"/>
    <p:sldId id="283" r:id="rId22"/>
    <p:sldId id="399" r:id="rId23"/>
    <p:sldId id="486" r:id="rId24"/>
    <p:sldId id="286" r:id="rId25"/>
    <p:sldId id="463" r:id="rId26"/>
    <p:sldId id="462" r:id="rId27"/>
    <p:sldId id="443" r:id="rId28"/>
    <p:sldId id="465" r:id="rId29"/>
    <p:sldId id="466" r:id="rId30"/>
    <p:sldId id="467" r:id="rId31"/>
    <p:sldId id="468" r:id="rId32"/>
    <p:sldId id="475" r:id="rId33"/>
    <p:sldId id="472" r:id="rId34"/>
    <p:sldId id="473" r:id="rId35"/>
    <p:sldId id="491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3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64"/>
    <p:restoredTop sz="86433"/>
  </p:normalViewPr>
  <p:slideViewPr>
    <p:cSldViewPr snapToGrid="0" snapToObjects="1">
      <p:cViewPr varScale="1">
        <p:scale>
          <a:sx n="97" d="100"/>
          <a:sy n="97" d="100"/>
        </p:scale>
        <p:origin x="99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574C4-C17D-CA4D-AA62-59B93904276C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D7D9A-2B78-004E-A5DC-7160554E4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02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C9918-64B3-DA45-BB9C-85A621302B5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022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latin typeface="Arial" charset="0"/>
              <a:ea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403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latin typeface="Arial" charset="0"/>
              <a:ea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479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0D2129-0C16-C642-ACB9-F920F3D7424A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81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0413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1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6400" cy="4113212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1507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C9918-64B3-DA45-BB9C-85A621302B58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760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55246A5-912F-0746-A2D2-E058403C23CC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819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19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491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2029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C9918-64B3-DA45-BB9C-85A621302B58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1840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C9918-64B3-DA45-BB9C-85A621302B58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862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C9918-64B3-DA45-BB9C-85A621302B58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362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D7D9A-2B78-004E-A5DC-7160554E44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79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391" eaLnBrk="0" hangingPunct="0">
              <a:defRPr kumimoji="1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85817" indent="-263776" defTabSz="873391" eaLnBrk="0" hangingPunct="0">
              <a:defRPr kumimoji="1"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55103" indent="-211021" defTabSz="873391" eaLnBrk="0" hangingPunct="0">
              <a:defRPr kumimoji="1"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77145" indent="-211021" defTabSz="873391" eaLnBrk="0" hangingPunct="0">
              <a:defRPr kumimoji="1"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99186" indent="-211021" defTabSz="873391" eaLnBrk="0" hangingPunct="0">
              <a:defRPr kumimoji="1"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1227" indent="-211021" defTabSz="873391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3269" indent="-211021" defTabSz="873391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65310" indent="-211021" defTabSz="873391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87351" indent="-211021" defTabSz="873391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4FEC99-D054-924F-A26C-C304B583FACA}" type="slidenum">
              <a:rPr lang="ru-RU" altLang="ja-JP" sz="1100"/>
              <a:pPr eaLnBrk="1" hangingPunct="1"/>
              <a:t>6</a:t>
            </a:fld>
            <a:endParaRPr lang="ru-RU" altLang="ja-JP" sz="11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ja-JP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097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C9918-64B3-DA45-BB9C-85A621302B5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950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075013B-7D9C-934B-9236-C4788628C3A0}" type="slidenum">
              <a:rPr lang="en-US" sz="1200">
                <a:latin typeface="Arial" charset="0"/>
              </a:rPr>
              <a:pPr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725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C9918-64B3-DA45-BB9C-85A621302B5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019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D7D9A-2B78-004E-A5DC-7160554E44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46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C9918-64B3-DA45-BB9C-85A621302B5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2591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C9918-64B3-DA45-BB9C-85A621302B5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518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B6F4-F2E6-B548-8314-9BDA911041D5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96DD-4EC9-154F-A036-89D89E138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7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B6F4-F2E6-B548-8314-9BDA911041D5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96DD-4EC9-154F-A036-89D89E138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3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B6F4-F2E6-B548-8314-9BDA911041D5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96DD-4EC9-154F-A036-89D89E138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92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3840" cy="1140600"/>
          </a:xfrm>
        </p:spPr>
        <p:txBody>
          <a:bodyPr/>
          <a:lstStyle/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>
          <a:xfrm>
            <a:off x="456480" y="6247376"/>
            <a:ext cx="2125440" cy="46805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/>
            </a:lvl1pPr>
          </a:lstStyle>
          <a:p>
            <a:pPr>
              <a:defRPr/>
            </a:pPr>
            <a:fld id="{8EF3F6AC-E5C1-7346-971E-399E0FBFFA42}" type="datetime1">
              <a:rPr lang="fr-FR"/>
              <a:pPr>
                <a:defRPr/>
              </a:pPr>
              <a:t>25/11/2018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4400" cy="46805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JED Marseille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>
          <a:xfrm>
            <a:off x="6556320" y="6247376"/>
            <a:ext cx="2125440" cy="468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51F79-E5A8-AB4D-879F-6ED8EABC0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93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B6F4-F2E6-B548-8314-9BDA911041D5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96DD-4EC9-154F-A036-89D89E138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B6F4-F2E6-B548-8314-9BDA911041D5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96DD-4EC9-154F-A036-89D89E138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12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B6F4-F2E6-B548-8314-9BDA911041D5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96DD-4EC9-154F-A036-89D89E138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95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B6F4-F2E6-B548-8314-9BDA911041D5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96DD-4EC9-154F-A036-89D89E138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B6F4-F2E6-B548-8314-9BDA911041D5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96DD-4EC9-154F-A036-89D89E138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75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B6F4-F2E6-B548-8314-9BDA911041D5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96DD-4EC9-154F-A036-89D89E138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B6F4-F2E6-B548-8314-9BDA911041D5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96DD-4EC9-154F-A036-89D89E138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88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B6F4-F2E6-B548-8314-9BDA911041D5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96DD-4EC9-154F-A036-89D89E138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7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FB6F4-F2E6-B548-8314-9BDA911041D5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796DD-4EC9-154F-A036-89D89E138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30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tiff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4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gif"/><Relationship Id="rId5" Type="http://schemas.openxmlformats.org/officeDocument/2006/relationships/image" Target="../media/image53.gif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tiff"/><Relationship Id="rId5" Type="http://schemas.openxmlformats.org/officeDocument/2006/relationships/image" Target="../media/image4.tif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emf"/><Relationship Id="rId9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F225A5-620C-5240-901B-7EA864262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15" y="1"/>
            <a:ext cx="9157915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F44F7D-41E5-CD4B-B9E1-6E144959F4DD}"/>
              </a:ext>
            </a:extLst>
          </p:cNvPr>
          <p:cNvSpPr txBox="1"/>
          <p:nvPr/>
        </p:nvSpPr>
        <p:spPr>
          <a:xfrm>
            <a:off x="-84949" y="406474"/>
            <a:ext cx="929998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800" b="1" dirty="0" err="1">
                <a:solidFill>
                  <a:schemeClr val="bg1"/>
                </a:solidFill>
              </a:rPr>
              <a:t>Wakefields</a:t>
            </a:r>
            <a:r>
              <a:rPr lang="en-US" altLang="ja-JP" sz="4800" b="1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</a:rPr>
              <a:t>Laser, toilet science, and gamma-ray bursts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AFDAB0-72C2-394D-8CDD-98DB021922CF}"/>
              </a:ext>
            </a:extLst>
          </p:cNvPr>
          <p:cNvSpPr txBox="1"/>
          <p:nvPr/>
        </p:nvSpPr>
        <p:spPr>
          <a:xfrm>
            <a:off x="1169016" y="3001294"/>
            <a:ext cx="679205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b="1" i="1" dirty="0" err="1">
                <a:solidFill>
                  <a:schemeClr val="bg1"/>
                </a:solidFill>
                <a:latin typeface="Arial" charset="0"/>
                <a:cs typeface="Arial" charset="0"/>
              </a:rPr>
              <a:t>Toshi</a:t>
            </a:r>
            <a:r>
              <a:rPr lang="en-US" altLang="ja-JP" sz="3200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 Tajima</a:t>
            </a:r>
            <a:endParaRPr lang="en-US" altLang="ja-JP" sz="3200" b="1" i="1" dirty="0">
              <a:latin typeface="Arial" charset="0"/>
              <a:cs typeface="Arial" charset="0"/>
            </a:endParaRPr>
          </a:p>
          <a:p>
            <a:pPr algn="ctr"/>
            <a:r>
              <a:rPr lang="en-US" altLang="ja-JP" sz="3200" b="1" i="1" dirty="0">
                <a:latin typeface="Arial" charset="0"/>
                <a:cs typeface="Arial" charset="0"/>
              </a:rPr>
              <a:t>Norman </a:t>
            </a:r>
            <a:r>
              <a:rPr lang="en-US" altLang="ja-JP" sz="3200" b="1" i="1" dirty="0" err="1">
                <a:latin typeface="Arial" charset="0"/>
                <a:cs typeface="Arial" charset="0"/>
              </a:rPr>
              <a:t>Rostoker</a:t>
            </a:r>
            <a:r>
              <a:rPr lang="en-US" altLang="ja-JP" sz="3200" b="1" i="1" dirty="0">
                <a:latin typeface="Arial" charset="0"/>
                <a:cs typeface="Arial" charset="0"/>
              </a:rPr>
              <a:t> Chair, UC Irvine</a:t>
            </a:r>
          </a:p>
          <a:p>
            <a:endParaRPr lang="en-US" dirty="0"/>
          </a:p>
        </p:txBody>
      </p:sp>
      <p:pic>
        <p:nvPicPr>
          <p:cNvPr id="5" name="Picture 4" descr="Untitled.tiff">
            <a:extLst>
              <a:ext uri="{FF2B5EF4-FFF2-40B4-BE49-F238E27FC236}">
                <a16:creationId xmlns:a16="http://schemas.microsoft.com/office/drawing/2014/main" id="{4BC4DCFD-7A3F-B847-BFF4-474E5FEB5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16" y="4558749"/>
            <a:ext cx="2207283" cy="22992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120224-56B4-634C-8EE2-7C77A431FE17}"/>
              </a:ext>
            </a:extLst>
          </p:cNvPr>
          <p:cNvSpPr txBox="1"/>
          <p:nvPr/>
        </p:nvSpPr>
        <p:spPr>
          <a:xfrm>
            <a:off x="7048554" y="5657671"/>
            <a:ext cx="20954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AAPPS18</a:t>
            </a:r>
          </a:p>
          <a:p>
            <a:pPr algn="r"/>
            <a:r>
              <a:rPr lang="en-US" altLang="ja-JP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Kanazawa, Japan</a:t>
            </a:r>
          </a:p>
          <a:p>
            <a:pPr algn="r"/>
            <a:r>
              <a:rPr lang="en-US" altLang="ja-JP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Nov. 12,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360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上矢印 57"/>
          <p:cNvSpPr/>
          <p:nvPr/>
        </p:nvSpPr>
        <p:spPr>
          <a:xfrm rot="2700000">
            <a:off x="3569514" y="-977655"/>
            <a:ext cx="2022587" cy="7916526"/>
          </a:xfrm>
          <a:prstGeom prst="upArrow">
            <a:avLst>
              <a:gd name="adj1" fmla="val 50000"/>
              <a:gd name="adj2" fmla="val 73923"/>
            </a:avLst>
          </a:prstGeom>
          <a:gradFill flip="none" rotWithShape="1">
            <a:gsLst>
              <a:gs pos="0">
                <a:srgbClr val="03D4A8">
                  <a:alpha val="34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3" name="直線矢印コネクタ 2"/>
          <p:cNvCxnSpPr/>
          <p:nvPr/>
        </p:nvCxnSpPr>
        <p:spPr>
          <a:xfrm>
            <a:off x="1600200" y="6324600"/>
            <a:ext cx="617220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3048000" y="6172200"/>
            <a:ext cx="0" cy="152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4495800" y="6172200"/>
            <a:ext cx="0" cy="152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5943600" y="6172200"/>
            <a:ext cx="0" cy="152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7391400" y="6172200"/>
            <a:ext cx="0" cy="152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1600200" y="533400"/>
            <a:ext cx="0" cy="5791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1600200" y="4876800"/>
            <a:ext cx="152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1600200" y="3429000"/>
            <a:ext cx="152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1600200" y="1981200"/>
            <a:ext cx="152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2743200" y="6324600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cs typeface="Arial" pitchFamily="34" charset="0"/>
              </a:rPr>
              <a:t>10</a:t>
            </a:r>
            <a:r>
              <a:rPr kumimoji="1" lang="en-US" altLang="ja-JP" sz="2000" b="1" baseline="30000" dirty="0">
                <a:cs typeface="Arial" pitchFamily="34" charset="0"/>
              </a:rPr>
              <a:t>18</a:t>
            </a:r>
            <a:endParaRPr kumimoji="1" lang="ja-JP" altLang="en-US" sz="2000" b="1" baseline="30000" dirty="0">
              <a:cs typeface="Arial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191000" y="6324600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cs typeface="Arial" pitchFamily="34" charset="0"/>
              </a:rPr>
              <a:t>10</a:t>
            </a:r>
            <a:r>
              <a:rPr kumimoji="1" lang="en-US" altLang="ja-JP" sz="2000" b="1" baseline="30000" dirty="0">
                <a:cs typeface="Arial" pitchFamily="34" charset="0"/>
              </a:rPr>
              <a:t>17</a:t>
            </a:r>
            <a:endParaRPr kumimoji="1" lang="ja-JP" altLang="en-US" sz="2000" b="1" baseline="30000" dirty="0">
              <a:cs typeface="Arial" pitchFamily="34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562600" y="6324600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cs typeface="Arial" pitchFamily="34" charset="0"/>
              </a:rPr>
              <a:t>10</a:t>
            </a:r>
            <a:r>
              <a:rPr kumimoji="1" lang="en-US" altLang="ja-JP" sz="2000" b="1" baseline="30000" dirty="0">
                <a:cs typeface="Arial" pitchFamily="34" charset="0"/>
              </a:rPr>
              <a:t>16</a:t>
            </a:r>
            <a:endParaRPr kumimoji="1" lang="ja-JP" altLang="en-US" sz="2000" b="1" baseline="30000" dirty="0">
              <a:cs typeface="Arial" pitchFamily="34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010400" y="6324600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cs typeface="Arial" pitchFamily="34" charset="0"/>
              </a:rPr>
              <a:t>10</a:t>
            </a:r>
            <a:r>
              <a:rPr kumimoji="1" lang="en-US" altLang="ja-JP" sz="2000" b="1" baseline="30000" dirty="0">
                <a:cs typeface="Arial" pitchFamily="34" charset="0"/>
              </a:rPr>
              <a:t>15</a:t>
            </a:r>
            <a:endParaRPr kumimoji="1" lang="ja-JP" altLang="en-US" sz="2000" b="1" baseline="30000" dirty="0">
              <a:cs typeface="Arial" pitchFamily="34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219200" y="46482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1</a:t>
            </a:r>
            <a:endParaRPr kumimoji="1" lang="ja-JP" altLang="en-US" sz="2000" b="1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143000" y="327660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10</a:t>
            </a:r>
            <a:endParaRPr kumimoji="1" lang="ja-JP" altLang="en-US" sz="2000" b="1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990600" y="175260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100</a:t>
            </a:r>
            <a:endParaRPr kumimoji="1" lang="ja-JP" altLang="en-US" sz="2000" b="1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62000" y="381000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1000</a:t>
            </a:r>
            <a:endParaRPr kumimoji="1" lang="ja-JP" altLang="en-US" sz="2000" b="1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62000" y="6858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err="1"/>
              <a:t>GeV</a:t>
            </a:r>
            <a:endParaRPr kumimoji="1" lang="ja-JP" altLang="en-US" sz="2000" b="1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772400" y="6096000"/>
            <a:ext cx="70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cm</a:t>
            </a:r>
            <a:r>
              <a:rPr kumimoji="1" lang="en-US" altLang="ja-JP" sz="2000" b="1" baseline="30000" dirty="0"/>
              <a:t>-3</a:t>
            </a:r>
            <a:endParaRPr kumimoji="1" lang="ja-JP" altLang="en-US" sz="2000" b="1" baseline="30000" dirty="0"/>
          </a:p>
        </p:txBody>
      </p:sp>
      <p:sp>
        <p:nvSpPr>
          <p:cNvPr id="34" name="円/楕円 33"/>
          <p:cNvSpPr/>
          <p:nvPr/>
        </p:nvSpPr>
        <p:spPr>
          <a:xfrm>
            <a:off x="2057400" y="4724400"/>
            <a:ext cx="228600" cy="228600"/>
          </a:xfrm>
          <a:prstGeom prst="ellipse">
            <a:avLst/>
          </a:prstGeom>
          <a:solidFill>
            <a:srgbClr val="FF33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2514600" y="5029200"/>
            <a:ext cx="228600" cy="228600"/>
          </a:xfrm>
          <a:prstGeom prst="ellipse">
            <a:avLst/>
          </a:prstGeom>
          <a:solidFill>
            <a:srgbClr val="FF33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1676400" y="5105400"/>
            <a:ext cx="228600" cy="228600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2667000" y="5029200"/>
            <a:ext cx="228600" cy="228600"/>
          </a:xfrm>
          <a:prstGeom prst="ellipse">
            <a:avLst/>
          </a:prstGeom>
          <a:solidFill>
            <a:srgbClr val="FF33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2286000" y="4876800"/>
            <a:ext cx="228600" cy="228600"/>
          </a:xfrm>
          <a:prstGeom prst="ellipse">
            <a:avLst/>
          </a:prstGeom>
          <a:solidFill>
            <a:srgbClr val="FF33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2286000" y="5257800"/>
            <a:ext cx="228600" cy="228600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2743200" y="4572000"/>
            <a:ext cx="228600" cy="228600"/>
          </a:xfrm>
          <a:prstGeom prst="ellipse">
            <a:avLst/>
          </a:prstGeom>
          <a:solidFill>
            <a:srgbClr val="FF33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2362200" y="4343400"/>
            <a:ext cx="228600" cy="228600"/>
          </a:xfrm>
          <a:prstGeom prst="ellipse">
            <a:avLst/>
          </a:prstGeom>
          <a:solidFill>
            <a:srgbClr val="FF33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3429000" y="4191000"/>
            <a:ext cx="228600" cy="228600"/>
          </a:xfrm>
          <a:prstGeom prst="ellipse">
            <a:avLst/>
          </a:prstGeom>
          <a:solidFill>
            <a:srgbClr val="FF33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3124200" y="4038600"/>
            <a:ext cx="228600" cy="228600"/>
          </a:xfrm>
          <a:prstGeom prst="ellipse">
            <a:avLst/>
          </a:prstGeom>
          <a:solidFill>
            <a:srgbClr val="FF33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6019800" y="1828800"/>
            <a:ext cx="228600" cy="2286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990600" y="6096000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0.1</a:t>
            </a:r>
            <a:endParaRPr kumimoji="1" lang="ja-JP" altLang="en-US" sz="2000" b="1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295400" y="6324600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cs typeface="Arial" pitchFamily="34" charset="0"/>
              </a:rPr>
              <a:t>10</a:t>
            </a:r>
            <a:r>
              <a:rPr kumimoji="1" lang="en-US" altLang="ja-JP" sz="2000" b="1" baseline="30000" dirty="0">
                <a:cs typeface="Arial" pitchFamily="34" charset="0"/>
              </a:rPr>
              <a:t>19</a:t>
            </a:r>
            <a:endParaRPr kumimoji="1" lang="ja-JP" altLang="en-US" sz="2000" b="1" baseline="30000" dirty="0">
              <a:cs typeface="Arial" pitchFamily="34" charset="0"/>
            </a:endParaRPr>
          </a:p>
        </p:txBody>
      </p:sp>
      <p:sp>
        <p:nvSpPr>
          <p:cNvPr id="62" name="円/楕円 61"/>
          <p:cNvSpPr/>
          <p:nvPr/>
        </p:nvSpPr>
        <p:spPr>
          <a:xfrm>
            <a:off x="6553200" y="381000"/>
            <a:ext cx="228600" cy="2286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514600" y="47244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+mn-lt"/>
              </a:rPr>
              <a:t>CAEP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905000" y="3962400"/>
            <a:ext cx="122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latin typeface="+mn-lt"/>
              </a:rPr>
              <a:t>CoReLS</a:t>
            </a:r>
            <a:r>
              <a:rPr kumimoji="1" lang="en-US" altLang="ja-JP" dirty="0">
                <a:latin typeface="+mn-lt"/>
              </a:rPr>
              <a:t>-IBS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581400" y="3886200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+mn-lt"/>
              </a:rPr>
              <a:t>TEXAS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590800" y="42672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+mn-lt"/>
              </a:rPr>
              <a:t>SIOM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971800" y="449580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+mn-lt"/>
              </a:rPr>
              <a:t>LLNL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524000" y="5257800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+mn-lt"/>
              </a:rPr>
              <a:t>MPQ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676400" y="4343400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+mn-lt"/>
              </a:rPr>
              <a:t>LBNL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2133600" y="45720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+mn-lt"/>
              </a:rPr>
              <a:t>SIOM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438400" y="5181600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+mn-lt"/>
              </a:rPr>
              <a:t>RAL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2057400" y="541020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+mn-lt"/>
              </a:rPr>
              <a:t>LLNL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 rot="16200000">
            <a:off x="-55749" y="3427041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Energy gain</a:t>
            </a:r>
            <a:endParaRPr kumimoji="1" lang="ja-JP" altLang="en-US" sz="2400" b="1" dirty="0"/>
          </a:p>
        </p:txBody>
      </p:sp>
      <p:sp>
        <p:nvSpPr>
          <p:cNvPr id="81" name="円/楕円 80"/>
          <p:cNvSpPr/>
          <p:nvPr/>
        </p:nvSpPr>
        <p:spPr>
          <a:xfrm>
            <a:off x="5638800" y="1828800"/>
            <a:ext cx="228600" cy="2286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/>
          <p:nvPr/>
        </p:nvSpPr>
        <p:spPr>
          <a:xfrm>
            <a:off x="5410200" y="2362200"/>
            <a:ext cx="228600" cy="2286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円/楕円 88"/>
          <p:cNvSpPr/>
          <p:nvPr/>
        </p:nvSpPr>
        <p:spPr>
          <a:xfrm>
            <a:off x="5867400" y="1828800"/>
            <a:ext cx="228600" cy="228600"/>
          </a:xfrm>
          <a:prstGeom prst="ellipse">
            <a:avLst/>
          </a:prstGeom>
          <a:solidFill>
            <a:srgbClr val="FF33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4648200" y="175260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100 </a:t>
            </a:r>
            <a:r>
              <a:rPr kumimoji="1" lang="en-US" altLang="ja-JP" b="1" dirty="0" err="1"/>
              <a:t>GeV</a:t>
            </a:r>
            <a:endParaRPr kumimoji="1" lang="ja-JP" altLang="en-US" b="1" dirty="0"/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6858000" y="304800"/>
            <a:ext cx="78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1 </a:t>
            </a:r>
            <a:r>
              <a:rPr kumimoji="1" lang="en-US" altLang="ja-JP" b="1" dirty="0" err="1"/>
              <a:t>TeV</a:t>
            </a:r>
            <a:endParaRPr kumimoji="1" lang="ja-JP" altLang="en-US" b="1" dirty="0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5715000" y="5562600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Plasma density</a:t>
            </a:r>
            <a:endParaRPr kumimoji="1" lang="ja-JP" altLang="en-US" sz="2400" b="1" dirty="0"/>
          </a:p>
        </p:txBody>
      </p:sp>
      <p:sp>
        <p:nvSpPr>
          <p:cNvPr id="88" name="円/楕円 87"/>
          <p:cNvSpPr/>
          <p:nvPr/>
        </p:nvSpPr>
        <p:spPr>
          <a:xfrm>
            <a:off x="5334000" y="2362200"/>
            <a:ext cx="228600" cy="228600"/>
          </a:xfrm>
          <a:prstGeom prst="ellipse">
            <a:avLst/>
          </a:prstGeom>
          <a:solidFill>
            <a:srgbClr val="FF33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5029200" y="4648200"/>
            <a:ext cx="228600" cy="228600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5334000" y="4572000"/>
            <a:ext cx="2392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cs typeface="Arial" pitchFamily="34" charset="0"/>
              </a:rPr>
              <a:t>Experimental data</a:t>
            </a:r>
            <a:endParaRPr kumimoji="1" lang="ja-JP" altLang="en-US" sz="2000" b="1" dirty="0">
              <a:cs typeface="Arial" pitchFamily="34" charset="0"/>
            </a:endParaRPr>
          </a:p>
        </p:txBody>
      </p:sp>
      <p:sp>
        <p:nvSpPr>
          <p:cNvPr id="66" name="円/楕円 65"/>
          <p:cNvSpPr/>
          <p:nvPr/>
        </p:nvSpPr>
        <p:spPr>
          <a:xfrm>
            <a:off x="5029200" y="3429000"/>
            <a:ext cx="228600" cy="2286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5257800" y="3352800"/>
            <a:ext cx="1901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cs typeface="Arial" pitchFamily="34" charset="0"/>
              </a:rPr>
              <a:t>PETAL design</a:t>
            </a:r>
            <a:endParaRPr kumimoji="1" lang="ja-JP" altLang="en-US" sz="2000" b="1" dirty="0">
              <a:cs typeface="Arial" pitchFamily="34" charset="0"/>
            </a:endParaRPr>
          </a:p>
        </p:txBody>
      </p:sp>
      <p:sp>
        <p:nvSpPr>
          <p:cNvPr id="90" name="円/楕円 89"/>
          <p:cNvSpPr/>
          <p:nvPr/>
        </p:nvSpPr>
        <p:spPr>
          <a:xfrm>
            <a:off x="5029200" y="4038600"/>
            <a:ext cx="228600" cy="228600"/>
          </a:xfrm>
          <a:prstGeom prst="ellipse">
            <a:avLst/>
          </a:prstGeom>
          <a:solidFill>
            <a:srgbClr val="FF33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5334000" y="3962400"/>
            <a:ext cx="2363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cs typeface="Arial" pitchFamily="34" charset="0"/>
              </a:rPr>
              <a:t>3D PIC simulation</a:t>
            </a:r>
            <a:endParaRPr kumimoji="1" lang="ja-JP" altLang="en-US" sz="2000" b="1" dirty="0">
              <a:cs typeface="Arial" pitchFamily="34" charset="0"/>
            </a:endParaRPr>
          </a:p>
        </p:txBody>
      </p:sp>
      <p:sp>
        <p:nvSpPr>
          <p:cNvPr id="78" name="円/楕円 77"/>
          <p:cNvSpPr/>
          <p:nvPr/>
        </p:nvSpPr>
        <p:spPr>
          <a:xfrm>
            <a:off x="3200400" y="3810000"/>
            <a:ext cx="228600" cy="228600"/>
          </a:xfrm>
          <a:prstGeom prst="ellipse">
            <a:avLst/>
          </a:prstGeom>
          <a:solidFill>
            <a:srgbClr val="FF33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743200" y="3505200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+mn-lt"/>
              </a:rPr>
              <a:t>BELLA-LBNL</a:t>
            </a:r>
            <a:endParaRPr kumimoji="1" lang="ja-JP" altLang="en-US" dirty="0">
              <a:latin typeface="+mn-lt"/>
            </a:endParaRPr>
          </a:p>
        </p:txBody>
      </p:sp>
      <p:cxnSp>
        <p:nvCxnSpPr>
          <p:cNvPr id="80" name="直線矢印コネクタ 79"/>
          <p:cNvCxnSpPr/>
          <p:nvPr/>
        </p:nvCxnSpPr>
        <p:spPr>
          <a:xfrm flipH="1">
            <a:off x="1600200" y="3962400"/>
            <a:ext cx="1676400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テキスト ボックス 84"/>
          <p:cNvSpPr txBox="1"/>
          <p:nvPr/>
        </p:nvSpPr>
        <p:spPr>
          <a:xfrm>
            <a:off x="1676400" y="3505200"/>
            <a:ext cx="103105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Arial" pitchFamily="34" charset="0"/>
                <a:cs typeface="Arial" pitchFamily="34" charset="0"/>
              </a:rPr>
              <a:t>4.2 </a:t>
            </a:r>
            <a:r>
              <a:rPr kumimoji="1" lang="en-US" altLang="ja-JP" b="1" dirty="0" err="1">
                <a:latin typeface="Arial" pitchFamily="34" charset="0"/>
                <a:cs typeface="Arial" pitchFamily="34" charset="0"/>
              </a:rPr>
              <a:t>GeV</a:t>
            </a:r>
            <a:endParaRPr kumimoji="1" lang="ja-JP" alt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6" name="直線矢印コネクタ 85"/>
          <p:cNvCxnSpPr/>
          <p:nvPr/>
        </p:nvCxnSpPr>
        <p:spPr>
          <a:xfrm>
            <a:off x="3276600" y="4038600"/>
            <a:ext cx="0" cy="2209800"/>
          </a:xfrm>
          <a:prstGeom prst="straightConnector1">
            <a:avLst/>
          </a:prstGeom>
          <a:ln w="381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テキスト ボックス 111"/>
          <p:cNvSpPr txBox="1"/>
          <p:nvPr/>
        </p:nvSpPr>
        <p:spPr>
          <a:xfrm rot="16200000">
            <a:off x="2836793" y="5373571"/>
            <a:ext cx="140134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Arial" pitchFamily="34" charset="0"/>
                <a:cs typeface="Arial" pitchFamily="34" charset="0"/>
              </a:rPr>
              <a:t>7x10</a:t>
            </a:r>
            <a:r>
              <a:rPr kumimoji="1" lang="en-US" altLang="ja-JP" b="1" baseline="30000" dirty="0">
                <a:latin typeface="Arial" pitchFamily="34" charset="0"/>
                <a:cs typeface="Arial" pitchFamily="34" charset="0"/>
              </a:rPr>
              <a:t>17</a:t>
            </a:r>
            <a:r>
              <a:rPr kumimoji="1" lang="en-US" altLang="ja-JP" b="1" dirty="0">
                <a:latin typeface="Arial" pitchFamily="34" charset="0"/>
                <a:cs typeface="Arial" pitchFamily="34" charset="0"/>
              </a:rPr>
              <a:t> cm</a:t>
            </a:r>
            <a:r>
              <a:rPr kumimoji="1" lang="en-US" altLang="ja-JP" b="1" baseline="30000" dirty="0">
                <a:latin typeface="Arial" pitchFamily="34" charset="0"/>
                <a:cs typeface="Arial" pitchFamily="34" charset="0"/>
              </a:rPr>
              <a:t>-3</a:t>
            </a:r>
            <a:endParaRPr kumimoji="1" lang="ja-JP" altLang="en-US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4419600" y="228600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40GeV</a:t>
            </a:r>
            <a:endParaRPr kumimoji="1" lang="ja-JP" altLang="en-US" b="1" dirty="0"/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2514600" y="2590800"/>
            <a:ext cx="2446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n</a:t>
            </a:r>
            <a:r>
              <a:rPr kumimoji="1" lang="en-US" altLang="ja-JP" sz="1600" baseline="-25000" dirty="0"/>
              <a:t>e</a:t>
            </a:r>
            <a:r>
              <a:rPr kumimoji="1" lang="en-US" altLang="ja-JP" sz="1600" dirty="0"/>
              <a:t>=3x10</a:t>
            </a:r>
            <a:r>
              <a:rPr kumimoji="1" lang="en-US" altLang="ja-JP" sz="1600" baseline="30000" dirty="0"/>
              <a:t>16</a:t>
            </a:r>
            <a:r>
              <a:rPr kumimoji="1" lang="en-US" altLang="ja-JP" sz="1600" dirty="0"/>
              <a:t> cm</a:t>
            </a:r>
            <a:r>
              <a:rPr kumimoji="1" lang="en-US" altLang="ja-JP" sz="1600" baseline="30000" dirty="0"/>
              <a:t>-3</a:t>
            </a:r>
            <a:r>
              <a:rPr kumimoji="1" lang="en-US" altLang="ja-JP" sz="1600" dirty="0"/>
              <a:t>, </a:t>
            </a:r>
            <a:r>
              <a:rPr kumimoji="1" lang="en-US" altLang="ja-JP" sz="1600" dirty="0" err="1"/>
              <a:t>L</a:t>
            </a:r>
            <a:r>
              <a:rPr kumimoji="1" lang="en-US" altLang="ja-JP" sz="1600" baseline="-25000" dirty="0" err="1"/>
              <a:t>acc</a:t>
            </a:r>
            <a:r>
              <a:rPr kumimoji="1" lang="en-US" altLang="ja-JP" sz="1600" dirty="0"/>
              <a:t>=5m </a:t>
            </a:r>
            <a:endParaRPr kumimoji="1" lang="ja-JP" altLang="en-US" sz="1600" baseline="30000" dirty="0"/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2514600" y="1981200"/>
            <a:ext cx="2731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n</a:t>
            </a:r>
            <a:r>
              <a:rPr kumimoji="1" lang="en-US" altLang="ja-JP" sz="1600" baseline="-25000" dirty="0"/>
              <a:t>e</a:t>
            </a:r>
            <a:r>
              <a:rPr kumimoji="1" lang="en-US" altLang="ja-JP" sz="1600" dirty="0"/>
              <a:t>=1.2x10</a:t>
            </a:r>
            <a:r>
              <a:rPr kumimoji="1" lang="en-US" altLang="ja-JP" sz="1600" baseline="30000" dirty="0"/>
              <a:t>16</a:t>
            </a:r>
            <a:r>
              <a:rPr kumimoji="1" lang="en-US" altLang="ja-JP" sz="1600" dirty="0"/>
              <a:t> cm</a:t>
            </a:r>
            <a:r>
              <a:rPr kumimoji="1" lang="en-US" altLang="ja-JP" sz="1600" baseline="30000" dirty="0"/>
              <a:t>-3</a:t>
            </a:r>
            <a:r>
              <a:rPr kumimoji="1" lang="en-US" altLang="ja-JP" sz="1600" dirty="0"/>
              <a:t>, </a:t>
            </a:r>
            <a:r>
              <a:rPr kumimoji="1" lang="en-US" altLang="ja-JP" sz="1600" dirty="0" err="1"/>
              <a:t>L</a:t>
            </a:r>
            <a:r>
              <a:rPr kumimoji="1" lang="en-US" altLang="ja-JP" sz="1600" baseline="-25000" dirty="0" err="1"/>
              <a:t>acc</a:t>
            </a:r>
            <a:r>
              <a:rPr kumimoji="1" lang="en-US" altLang="ja-JP" sz="1600" dirty="0"/>
              <a:t>=12m </a:t>
            </a:r>
            <a:endParaRPr kumimoji="1" lang="ja-JP" altLang="en-US" sz="1600" baseline="30000" dirty="0"/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4648200" y="609600"/>
            <a:ext cx="2674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n</a:t>
            </a:r>
            <a:r>
              <a:rPr kumimoji="1" lang="en-US" altLang="ja-JP" sz="1600" baseline="-25000" dirty="0"/>
              <a:t>e</a:t>
            </a:r>
            <a:r>
              <a:rPr kumimoji="1" lang="en-US" altLang="ja-JP" sz="1600" dirty="0"/>
              <a:t>=3x10</a:t>
            </a:r>
            <a:r>
              <a:rPr kumimoji="1" lang="en-US" altLang="ja-JP" sz="1600" baseline="30000" dirty="0"/>
              <a:t>15</a:t>
            </a:r>
            <a:r>
              <a:rPr kumimoji="1" lang="en-US" altLang="ja-JP" sz="1600" dirty="0"/>
              <a:t> cm</a:t>
            </a:r>
            <a:r>
              <a:rPr kumimoji="1" lang="en-US" altLang="ja-JP" sz="1600" baseline="30000" dirty="0"/>
              <a:t>-3</a:t>
            </a:r>
            <a:r>
              <a:rPr kumimoji="1" lang="en-US" altLang="ja-JP" sz="1600" dirty="0"/>
              <a:t>, </a:t>
            </a:r>
            <a:r>
              <a:rPr kumimoji="1" lang="en-US" altLang="ja-JP" sz="1600" dirty="0" err="1"/>
              <a:t>L</a:t>
            </a:r>
            <a:r>
              <a:rPr kumimoji="1" lang="en-US" altLang="ja-JP" sz="1600" baseline="-25000" dirty="0" err="1"/>
              <a:t>acc</a:t>
            </a:r>
            <a:r>
              <a:rPr kumimoji="1" lang="en-US" altLang="ja-JP" sz="1600" dirty="0"/>
              <a:t>=245m </a:t>
            </a:r>
            <a:endParaRPr kumimoji="1" lang="ja-JP" altLang="en-US" sz="1600" baseline="30000" dirty="0"/>
          </a:p>
        </p:txBody>
      </p:sp>
      <p:sp>
        <p:nvSpPr>
          <p:cNvPr id="120" name="角丸四角形 119"/>
          <p:cNvSpPr/>
          <p:nvPr/>
        </p:nvSpPr>
        <p:spPr>
          <a:xfrm>
            <a:off x="1828800" y="228600"/>
            <a:ext cx="2819400" cy="1447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Energy gain </a:t>
            </a:r>
          </a:p>
          <a:p>
            <a:pPr algn="ctr"/>
            <a:r>
              <a:rPr kumimoji="1" lang="en-US" altLang="ja-JP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VS </a:t>
            </a:r>
          </a:p>
          <a:p>
            <a:pPr algn="ctr"/>
            <a:r>
              <a:rPr kumimoji="1" lang="en-US" altLang="ja-JP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Plasma density</a:t>
            </a:r>
          </a:p>
        </p:txBody>
      </p:sp>
      <p:grpSp>
        <p:nvGrpSpPr>
          <p:cNvPr id="73" name="グループ化 72"/>
          <p:cNvGrpSpPr/>
          <p:nvPr/>
        </p:nvGrpSpPr>
        <p:grpSpPr>
          <a:xfrm>
            <a:off x="6477000" y="1542871"/>
            <a:ext cx="2667000" cy="1733729"/>
            <a:chOff x="6477000" y="2057400"/>
            <a:chExt cx="2667000" cy="1733729"/>
          </a:xfrm>
        </p:grpSpPr>
        <p:sp>
          <p:nvSpPr>
            <p:cNvPr id="71" name="正方形/長方形 70"/>
            <p:cNvSpPr/>
            <p:nvPr/>
          </p:nvSpPr>
          <p:spPr>
            <a:xfrm>
              <a:off x="6477000" y="2590800"/>
              <a:ext cx="2667000" cy="120032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b="1" dirty="0">
                  <a:latin typeface="Times New Roman" pitchFamily="18" charset="0"/>
                  <a:cs typeface="Times New Roman" pitchFamily="18" charset="0"/>
                </a:rPr>
                <a:t>IZEST 100 </a:t>
              </a:r>
              <a:r>
                <a:rPr lang="en-US" altLang="ja-JP" b="1" dirty="0" err="1">
                  <a:latin typeface="Times New Roman" pitchFamily="18" charset="0"/>
                  <a:cs typeface="Times New Roman" pitchFamily="18" charset="0"/>
                </a:rPr>
                <a:t>GeV</a:t>
              </a:r>
              <a:r>
                <a:rPr lang="en-US" altLang="ja-JP" b="1" dirty="0">
                  <a:latin typeface="Times New Roman" pitchFamily="18" charset="0"/>
                  <a:cs typeface="Times New Roman" pitchFamily="18" charset="0"/>
                </a:rPr>
                <a:t> Ascent Collaboration:</a:t>
              </a:r>
            </a:p>
            <a:p>
              <a:pPr algn="ctr"/>
              <a:r>
                <a:rPr lang="en-US" altLang="ja-JP" b="1" dirty="0">
                  <a:latin typeface="Times New Roman" pitchFamily="18" charset="0"/>
                  <a:cs typeface="Times New Roman" pitchFamily="18" charset="0"/>
                </a:rPr>
                <a:t>Design by Prof. Nakajima</a:t>
              </a:r>
              <a:endParaRPr lang="ja-JP" alt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2" name="Picture 1" descr="C:\Users\Nakajima\Desktop\izest-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14563" y="2057400"/>
              <a:ext cx="2629437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979135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798874" y="302660"/>
            <a:ext cx="8229600" cy="114300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sz="4000" b="1" dirty="0">
                <a:latin typeface="Arial" charset="0"/>
                <a:ea typeface="ＭＳ Ｐゴシック" charset="0"/>
                <a:cs typeface="ＭＳ Ｐゴシック" charset="0"/>
              </a:rPr>
              <a:t>Coherent Amplification Network </a:t>
            </a:r>
            <a:br>
              <a:rPr lang="en-US" sz="3600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700" dirty="0">
                <a:latin typeface="Arial" charset="0"/>
                <a:ea typeface="ＭＳ Ｐゴシック" charset="0"/>
                <a:cs typeface="ＭＳ Ｐゴシック" charset="0"/>
              </a:rPr>
              <a:t>Efficient (&gt;30%), high rep rated (~kHz –MHz), </a:t>
            </a:r>
            <a:br>
              <a:rPr lang="en-US" sz="27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700" dirty="0">
                <a:latin typeface="Arial" charset="0"/>
                <a:ea typeface="ＭＳ Ｐゴシック" charset="0"/>
                <a:cs typeface="ＭＳ Ｐゴシック" charset="0"/>
              </a:rPr>
              <a:t>light, digitally controllable</a:t>
            </a:r>
            <a:br>
              <a:rPr lang="en-US" sz="2700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27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2" name="Oval 3" descr="Sphere"/>
          <p:cNvSpPr>
            <a:spLocks noChangeArrowheads="1"/>
          </p:cNvSpPr>
          <p:nvPr/>
        </p:nvSpPr>
        <p:spPr bwMode="auto">
          <a:xfrm>
            <a:off x="152400" y="2414588"/>
            <a:ext cx="3124200" cy="2971800"/>
          </a:xfrm>
          <a:prstGeom prst="ellipse">
            <a:avLst/>
          </a:prstGeom>
          <a:pattFill prst="sphere">
            <a:fgClr>
              <a:srgbClr val="1606AB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63" name="Line 8"/>
          <p:cNvSpPr>
            <a:spLocks noChangeShapeType="1"/>
          </p:cNvSpPr>
          <p:nvPr/>
        </p:nvSpPr>
        <p:spPr bwMode="auto">
          <a:xfrm>
            <a:off x="165109" y="40386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964" name="Line 9"/>
          <p:cNvSpPr>
            <a:spLocks noChangeShapeType="1"/>
          </p:cNvSpPr>
          <p:nvPr/>
        </p:nvSpPr>
        <p:spPr bwMode="auto">
          <a:xfrm>
            <a:off x="3325167" y="41148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965" name="Line 10"/>
          <p:cNvSpPr>
            <a:spLocks noChangeShapeType="1"/>
          </p:cNvSpPr>
          <p:nvPr/>
        </p:nvSpPr>
        <p:spPr bwMode="auto">
          <a:xfrm>
            <a:off x="200967" y="5623447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966" name="Text Box 11"/>
          <p:cNvSpPr txBox="1">
            <a:spLocks noChangeArrowheads="1"/>
          </p:cNvSpPr>
          <p:nvPr/>
        </p:nvSpPr>
        <p:spPr bwMode="auto">
          <a:xfrm>
            <a:off x="900548" y="5560218"/>
            <a:ext cx="1035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~70cm</a:t>
            </a:r>
          </a:p>
        </p:txBody>
      </p:sp>
      <p:sp>
        <p:nvSpPr>
          <p:cNvPr id="40975" name="Oval 26"/>
          <p:cNvSpPr>
            <a:spLocks noChangeArrowheads="1"/>
          </p:cNvSpPr>
          <p:nvPr/>
        </p:nvSpPr>
        <p:spPr bwMode="auto">
          <a:xfrm>
            <a:off x="1524000" y="3690892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76" name="Oval 27"/>
          <p:cNvSpPr>
            <a:spLocks noChangeArrowheads="1"/>
          </p:cNvSpPr>
          <p:nvPr/>
        </p:nvSpPr>
        <p:spPr bwMode="auto">
          <a:xfrm>
            <a:off x="1659697" y="3840508"/>
            <a:ext cx="152400" cy="152400"/>
          </a:xfrm>
          <a:prstGeom prst="ellipse">
            <a:avLst/>
          </a:prstGeom>
          <a:solidFill>
            <a:srgbClr val="FF120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77" name="Text Box 28"/>
          <p:cNvSpPr txBox="1">
            <a:spLocks noChangeArrowheads="1"/>
          </p:cNvSpPr>
          <p:nvPr/>
        </p:nvSpPr>
        <p:spPr bwMode="auto">
          <a:xfrm>
            <a:off x="3672442" y="2539007"/>
            <a:ext cx="2324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dirty="0"/>
              <a:t>Electron/positron beam</a:t>
            </a:r>
          </a:p>
        </p:txBody>
      </p:sp>
      <p:sp>
        <p:nvSpPr>
          <p:cNvPr id="40978" name="Text Box 29"/>
          <p:cNvSpPr txBox="1">
            <a:spLocks noChangeArrowheads="1"/>
          </p:cNvSpPr>
          <p:nvPr/>
        </p:nvSpPr>
        <p:spPr bwMode="auto">
          <a:xfrm>
            <a:off x="3972867" y="2974136"/>
            <a:ext cx="1638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dirty="0"/>
              <a:t>Transport fibers</a:t>
            </a:r>
            <a:endParaRPr lang="en-US" dirty="0"/>
          </a:p>
        </p:txBody>
      </p:sp>
      <p:sp>
        <p:nvSpPr>
          <p:cNvPr id="40979" name="Line 31"/>
          <p:cNvSpPr>
            <a:spLocks noChangeShapeType="1"/>
          </p:cNvSpPr>
          <p:nvPr/>
        </p:nvSpPr>
        <p:spPr bwMode="auto">
          <a:xfrm flipH="1">
            <a:off x="1752600" y="2763390"/>
            <a:ext cx="2020422" cy="112527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980" name="Line 32"/>
          <p:cNvSpPr>
            <a:spLocks noChangeShapeType="1"/>
          </p:cNvSpPr>
          <p:nvPr/>
        </p:nvSpPr>
        <p:spPr bwMode="auto">
          <a:xfrm flipH="1">
            <a:off x="2677467" y="3157492"/>
            <a:ext cx="12954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11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 25" descr="Capture d’écran 2012-05-01 à 11.42.2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157"/>
            <a:ext cx="1340437" cy="755005"/>
          </a:xfrm>
          <a:prstGeom prst="rect">
            <a:avLst/>
          </a:prstGeom>
        </p:spPr>
      </p:pic>
      <p:pic>
        <p:nvPicPr>
          <p:cNvPr id="2" name="Picture 1" descr="Untitled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251" y="3616184"/>
            <a:ext cx="5203749" cy="27846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507" y="6342795"/>
            <a:ext cx="7359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Mourou</a:t>
            </a:r>
            <a:r>
              <a:rPr lang="en-US" sz="1600" dirty="0"/>
              <a:t>*, Brocklesby, Tajima, </a:t>
            </a:r>
            <a:r>
              <a:rPr lang="en-US" sz="1600" dirty="0" err="1"/>
              <a:t>Limpert</a:t>
            </a:r>
            <a:r>
              <a:rPr lang="en-US" sz="1600" dirty="0"/>
              <a:t>, </a:t>
            </a:r>
          </a:p>
          <a:p>
            <a:r>
              <a:rPr lang="en-US" sz="1600" dirty="0"/>
              <a:t>Nature Photonics (2013)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6600" y="1358008"/>
            <a:ext cx="595996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CAN</a:t>
            </a:r>
            <a:r>
              <a:rPr lang="en-US" sz="2800" b="1" dirty="0">
                <a:solidFill>
                  <a:srgbClr val="FF0000"/>
                </a:solidFill>
              </a:rPr>
              <a:t> laser </a:t>
            </a:r>
            <a:r>
              <a:rPr lang="en-US" sz="2800" b="1" dirty="0"/>
              <a:t>makes </a:t>
            </a:r>
            <a:r>
              <a:rPr lang="en-US" sz="2800" b="1" dirty="0">
                <a:solidFill>
                  <a:srgbClr val="FF0000"/>
                </a:solidFill>
              </a:rPr>
              <a:t>laser</a:t>
            </a:r>
            <a:r>
              <a:rPr lang="en-US" sz="2800" b="1" dirty="0"/>
              <a:t> collider possible</a:t>
            </a:r>
          </a:p>
          <a:p>
            <a:r>
              <a:rPr lang="en-US" sz="2000" dirty="0"/>
              <a:t>                                       See Nakajima et al.  (2018)</a:t>
            </a:r>
          </a:p>
          <a:p>
            <a:r>
              <a:rPr lang="en-US" sz="2000" dirty="0"/>
              <a:t>Also indispensable for </a:t>
            </a:r>
            <a:r>
              <a:rPr lang="en-US" sz="2000" dirty="0">
                <a:solidFill>
                  <a:srgbClr val="00B050"/>
                </a:solidFill>
              </a:rPr>
              <a:t>toilet science </a:t>
            </a:r>
            <a:r>
              <a:rPr lang="en-US" sz="2000" dirty="0"/>
              <a:t>(later)</a:t>
            </a:r>
          </a:p>
        </p:txBody>
      </p:sp>
    </p:spTree>
    <p:extLst>
      <p:ext uri="{BB962C8B-B14F-4D97-AF65-F5344CB8AC3E}">
        <p14:creationId xmlns:p14="http://schemas.microsoft.com/office/powerpoint/2010/main" val="3408718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70th Birthday</a:t>
            </a:r>
          </a:p>
        </p:txBody>
      </p:sp>
      <p:pic>
        <p:nvPicPr>
          <p:cNvPr id="5" name="Picture 4" descr="WakePi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1" y="-1143002"/>
            <a:ext cx="6858001" cy="91440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21452" y="1091955"/>
            <a:ext cx="748692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Nature’s Natural </a:t>
            </a:r>
            <a:r>
              <a:rPr lang="en-US" sz="4800" b="1" dirty="0" err="1">
                <a:solidFill>
                  <a:schemeClr val="bg1"/>
                </a:solidFill>
              </a:rPr>
              <a:t>Wakefields</a:t>
            </a:r>
            <a:r>
              <a:rPr lang="en-US" sz="4800" b="1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jet </a:t>
            </a:r>
            <a:r>
              <a:rPr lang="en-US" sz="4800" b="1" dirty="0" err="1">
                <a:solidFill>
                  <a:schemeClr val="bg1"/>
                </a:solidFill>
              </a:rPr>
              <a:t>wakfields</a:t>
            </a:r>
            <a:r>
              <a:rPr lang="en-US" sz="4800" b="1" dirty="0">
                <a:solidFill>
                  <a:schemeClr val="bg1"/>
                </a:solidFill>
              </a:rPr>
              <a:t> driven by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  disk MRI instability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97522" y="6352143"/>
            <a:ext cx="4212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Ebisuzaki</a:t>
            </a:r>
            <a:r>
              <a:rPr lang="en-US" sz="2000" dirty="0">
                <a:solidFill>
                  <a:schemeClr val="bg1"/>
                </a:solidFill>
              </a:rPr>
              <a:t> et al. </a:t>
            </a:r>
            <a:r>
              <a:rPr lang="en-US" sz="2000" dirty="0" err="1">
                <a:solidFill>
                  <a:schemeClr val="bg1"/>
                </a:solidFill>
              </a:rPr>
              <a:t>Astropart</a:t>
            </a:r>
            <a:r>
              <a:rPr lang="en-US" sz="2000" dirty="0">
                <a:solidFill>
                  <a:schemeClr val="bg1"/>
                </a:solidFill>
              </a:rPr>
              <a:t>. Phys. (2014) </a:t>
            </a:r>
          </a:p>
        </p:txBody>
      </p:sp>
    </p:spTree>
    <p:extLst>
      <p:ext uri="{BB962C8B-B14F-4D97-AF65-F5344CB8AC3E}">
        <p14:creationId xmlns:p14="http://schemas.microsoft.com/office/powerpoint/2010/main" val="506566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6754" name="Picture 2" descr="Black_hole_jet_dia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618" y="241443"/>
            <a:ext cx="7242175" cy="6400800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6720936" y="3993364"/>
            <a:ext cx="2339180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200" i="1" dirty="0"/>
              <a:t>Γ</a:t>
            </a:r>
            <a:r>
              <a:rPr lang="ja-JP" altLang="en-US" sz="3200" dirty="0"/>
              <a:t>＝１０～３０</a:t>
            </a:r>
            <a:endParaRPr kumimoji="1" lang="ja-JP" altLang="en-US" sz="3200" dirty="0"/>
          </a:p>
        </p:txBody>
      </p:sp>
      <p:sp>
        <p:nvSpPr>
          <p:cNvPr id="6" name="フリーフォーム: 図形 5"/>
          <p:cNvSpPr/>
          <p:nvPr/>
        </p:nvSpPr>
        <p:spPr>
          <a:xfrm>
            <a:off x="2578813" y="3441843"/>
            <a:ext cx="5260369" cy="1207094"/>
          </a:xfrm>
          <a:custGeom>
            <a:avLst/>
            <a:gdLst>
              <a:gd name="connsiteX0" fmla="*/ 0 w 5260369"/>
              <a:gd name="connsiteY0" fmla="*/ 1130157 h 1207094"/>
              <a:gd name="connsiteX1" fmla="*/ 1304818 w 5260369"/>
              <a:gd name="connsiteY1" fmla="*/ 1202076 h 1207094"/>
              <a:gd name="connsiteX2" fmla="*/ 2321960 w 5260369"/>
              <a:gd name="connsiteY2" fmla="*/ 1006867 h 1207094"/>
              <a:gd name="connsiteX3" fmla="*/ 3287731 w 5260369"/>
              <a:gd name="connsiteY3" fmla="*/ 678094 h 1207094"/>
              <a:gd name="connsiteX4" fmla="*/ 4623371 w 5260369"/>
              <a:gd name="connsiteY4" fmla="*/ 236305 h 1207094"/>
              <a:gd name="connsiteX5" fmla="*/ 5260369 w 5260369"/>
              <a:gd name="connsiteY5" fmla="*/ 0 h 1207094"/>
              <a:gd name="connsiteX6" fmla="*/ 5260369 w 5260369"/>
              <a:gd name="connsiteY6" fmla="*/ 0 h 1207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0369" h="1207094">
                <a:moveTo>
                  <a:pt x="0" y="1130157"/>
                </a:moveTo>
                <a:cubicBezTo>
                  <a:pt x="458912" y="1176390"/>
                  <a:pt x="917825" y="1222624"/>
                  <a:pt x="1304818" y="1202076"/>
                </a:cubicBezTo>
                <a:cubicBezTo>
                  <a:pt x="1691811" y="1181528"/>
                  <a:pt x="1991475" y="1094197"/>
                  <a:pt x="2321960" y="1006867"/>
                </a:cubicBezTo>
                <a:cubicBezTo>
                  <a:pt x="2652445" y="919537"/>
                  <a:pt x="3287731" y="678094"/>
                  <a:pt x="3287731" y="678094"/>
                </a:cubicBezTo>
                <a:lnTo>
                  <a:pt x="4623371" y="236305"/>
                </a:lnTo>
                <a:cubicBezTo>
                  <a:pt x="4952144" y="123289"/>
                  <a:pt x="5260369" y="0"/>
                  <a:pt x="5260369" y="0"/>
                </a:cubicBezTo>
                <a:lnTo>
                  <a:pt x="5260369" y="0"/>
                </a:lnTo>
              </a:path>
            </a:pathLst>
          </a:custGeom>
          <a:noFill/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/>
          <p:cNvSpPr/>
          <p:nvPr/>
        </p:nvSpPr>
        <p:spPr>
          <a:xfrm rot="19019009" flipV="1">
            <a:off x="2223611" y="2259604"/>
            <a:ext cx="5260369" cy="1461387"/>
          </a:xfrm>
          <a:custGeom>
            <a:avLst/>
            <a:gdLst>
              <a:gd name="connsiteX0" fmla="*/ 0 w 5260369"/>
              <a:gd name="connsiteY0" fmla="*/ 1130157 h 1207094"/>
              <a:gd name="connsiteX1" fmla="*/ 1304818 w 5260369"/>
              <a:gd name="connsiteY1" fmla="*/ 1202076 h 1207094"/>
              <a:gd name="connsiteX2" fmla="*/ 2321960 w 5260369"/>
              <a:gd name="connsiteY2" fmla="*/ 1006867 h 1207094"/>
              <a:gd name="connsiteX3" fmla="*/ 3287731 w 5260369"/>
              <a:gd name="connsiteY3" fmla="*/ 678094 h 1207094"/>
              <a:gd name="connsiteX4" fmla="*/ 4623371 w 5260369"/>
              <a:gd name="connsiteY4" fmla="*/ 236305 h 1207094"/>
              <a:gd name="connsiteX5" fmla="*/ 5260369 w 5260369"/>
              <a:gd name="connsiteY5" fmla="*/ 0 h 1207094"/>
              <a:gd name="connsiteX6" fmla="*/ 5260369 w 5260369"/>
              <a:gd name="connsiteY6" fmla="*/ 0 h 1207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0369" h="1207094">
                <a:moveTo>
                  <a:pt x="0" y="1130157"/>
                </a:moveTo>
                <a:cubicBezTo>
                  <a:pt x="458912" y="1176390"/>
                  <a:pt x="917825" y="1222624"/>
                  <a:pt x="1304818" y="1202076"/>
                </a:cubicBezTo>
                <a:cubicBezTo>
                  <a:pt x="1691811" y="1181528"/>
                  <a:pt x="1991475" y="1094197"/>
                  <a:pt x="2321960" y="1006867"/>
                </a:cubicBezTo>
                <a:cubicBezTo>
                  <a:pt x="2652445" y="919537"/>
                  <a:pt x="3287731" y="678094"/>
                  <a:pt x="3287731" y="678094"/>
                </a:cubicBezTo>
                <a:lnTo>
                  <a:pt x="4623371" y="236305"/>
                </a:lnTo>
                <a:cubicBezTo>
                  <a:pt x="4952144" y="123289"/>
                  <a:pt x="5260369" y="0"/>
                  <a:pt x="5260369" y="0"/>
                </a:cubicBezTo>
                <a:lnTo>
                  <a:pt x="5260369" y="0"/>
                </a:lnTo>
              </a:path>
            </a:pathLst>
          </a:custGeom>
          <a:noFill/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/>
          <p:cNvSpPr/>
          <p:nvPr/>
        </p:nvSpPr>
        <p:spPr>
          <a:xfrm>
            <a:off x="2518222" y="3068960"/>
            <a:ext cx="5221265" cy="1438382"/>
          </a:xfrm>
          <a:custGeom>
            <a:avLst/>
            <a:gdLst>
              <a:gd name="connsiteX0" fmla="*/ 0 w 5003515"/>
              <a:gd name="connsiteY0" fmla="*/ 1438382 h 1438382"/>
              <a:gd name="connsiteX1" fmla="*/ 1356189 w 5003515"/>
              <a:gd name="connsiteY1" fmla="*/ 1273995 h 1438382"/>
              <a:gd name="connsiteX2" fmla="*/ 2208944 w 5003515"/>
              <a:gd name="connsiteY2" fmla="*/ 1017141 h 1438382"/>
              <a:gd name="connsiteX3" fmla="*/ 2989780 w 5003515"/>
              <a:gd name="connsiteY3" fmla="*/ 750013 h 1438382"/>
              <a:gd name="connsiteX4" fmla="*/ 3791164 w 5003515"/>
              <a:gd name="connsiteY4" fmla="*/ 441788 h 1438382"/>
              <a:gd name="connsiteX5" fmla="*/ 4510355 w 5003515"/>
              <a:gd name="connsiteY5" fmla="*/ 164386 h 1438382"/>
              <a:gd name="connsiteX6" fmla="*/ 5003515 w 5003515"/>
              <a:gd name="connsiteY6" fmla="*/ 0 h 143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03515" h="1438382">
                <a:moveTo>
                  <a:pt x="0" y="1438382"/>
                </a:moveTo>
                <a:cubicBezTo>
                  <a:pt x="494016" y="1391292"/>
                  <a:pt x="988032" y="1344202"/>
                  <a:pt x="1356189" y="1273995"/>
                </a:cubicBezTo>
                <a:cubicBezTo>
                  <a:pt x="1724346" y="1203788"/>
                  <a:pt x="1936679" y="1104471"/>
                  <a:pt x="2208944" y="1017141"/>
                </a:cubicBezTo>
                <a:cubicBezTo>
                  <a:pt x="2481209" y="929811"/>
                  <a:pt x="2726077" y="845905"/>
                  <a:pt x="2989780" y="750013"/>
                </a:cubicBezTo>
                <a:cubicBezTo>
                  <a:pt x="3253483" y="654121"/>
                  <a:pt x="3791164" y="441788"/>
                  <a:pt x="3791164" y="441788"/>
                </a:cubicBezTo>
                <a:lnTo>
                  <a:pt x="4510355" y="164386"/>
                </a:lnTo>
                <a:cubicBezTo>
                  <a:pt x="4712413" y="90755"/>
                  <a:pt x="4857964" y="45377"/>
                  <a:pt x="5003515" y="0"/>
                </a:cubicBezTo>
              </a:path>
            </a:pathLst>
          </a:custGeom>
          <a:noFill/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/>
          <p:cNvSpPr/>
          <p:nvPr/>
        </p:nvSpPr>
        <p:spPr>
          <a:xfrm rot="18917647" flipV="1">
            <a:off x="2347628" y="2346643"/>
            <a:ext cx="5221265" cy="1759980"/>
          </a:xfrm>
          <a:custGeom>
            <a:avLst/>
            <a:gdLst>
              <a:gd name="connsiteX0" fmla="*/ 0 w 5003515"/>
              <a:gd name="connsiteY0" fmla="*/ 1438382 h 1438382"/>
              <a:gd name="connsiteX1" fmla="*/ 1356189 w 5003515"/>
              <a:gd name="connsiteY1" fmla="*/ 1273995 h 1438382"/>
              <a:gd name="connsiteX2" fmla="*/ 2208944 w 5003515"/>
              <a:gd name="connsiteY2" fmla="*/ 1017141 h 1438382"/>
              <a:gd name="connsiteX3" fmla="*/ 2989780 w 5003515"/>
              <a:gd name="connsiteY3" fmla="*/ 750013 h 1438382"/>
              <a:gd name="connsiteX4" fmla="*/ 3791164 w 5003515"/>
              <a:gd name="connsiteY4" fmla="*/ 441788 h 1438382"/>
              <a:gd name="connsiteX5" fmla="*/ 4510355 w 5003515"/>
              <a:gd name="connsiteY5" fmla="*/ 164386 h 1438382"/>
              <a:gd name="connsiteX6" fmla="*/ 5003515 w 5003515"/>
              <a:gd name="connsiteY6" fmla="*/ 0 h 143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03515" h="1438382">
                <a:moveTo>
                  <a:pt x="0" y="1438382"/>
                </a:moveTo>
                <a:cubicBezTo>
                  <a:pt x="494016" y="1391292"/>
                  <a:pt x="988032" y="1344202"/>
                  <a:pt x="1356189" y="1273995"/>
                </a:cubicBezTo>
                <a:cubicBezTo>
                  <a:pt x="1724346" y="1203788"/>
                  <a:pt x="1936679" y="1104471"/>
                  <a:pt x="2208944" y="1017141"/>
                </a:cubicBezTo>
                <a:cubicBezTo>
                  <a:pt x="2481209" y="929811"/>
                  <a:pt x="2726077" y="845905"/>
                  <a:pt x="2989780" y="750013"/>
                </a:cubicBezTo>
                <a:cubicBezTo>
                  <a:pt x="3253483" y="654121"/>
                  <a:pt x="3791164" y="441788"/>
                  <a:pt x="3791164" y="441788"/>
                </a:cubicBezTo>
                <a:lnTo>
                  <a:pt x="4510355" y="164386"/>
                </a:lnTo>
                <a:cubicBezTo>
                  <a:pt x="4712413" y="90755"/>
                  <a:pt x="4857964" y="45377"/>
                  <a:pt x="5003515" y="0"/>
                </a:cubicBezTo>
              </a:path>
            </a:pathLst>
          </a:custGeom>
          <a:noFill/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2578813" y="2564904"/>
            <a:ext cx="5017523" cy="1942438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ICRR Jan. 12, 2018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B1B0A-371B-452D-9689-E00826143DDD}" type="datetime1">
              <a:rPr kumimoji="1" lang="ja-JP" altLang="en-US" smtClean="0"/>
              <a:t>2018/11/25</a:t>
            </a:fld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 rot="20396326">
            <a:off x="1795332" y="3041967"/>
            <a:ext cx="144578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Alfven Waves</a:t>
            </a:r>
            <a:endParaRPr kumimoji="1" lang="ja-JP" altLang="en-US" dirty="0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316A5590-A5AC-4561-A103-B93BDAC4B3CA}"/>
              </a:ext>
            </a:extLst>
          </p:cNvPr>
          <p:cNvSpPr/>
          <p:nvPr/>
        </p:nvSpPr>
        <p:spPr>
          <a:xfrm rot="20554221">
            <a:off x="3782027" y="2745016"/>
            <a:ext cx="957040" cy="291025"/>
          </a:xfrm>
          <a:custGeom>
            <a:avLst/>
            <a:gdLst>
              <a:gd name="connsiteX0" fmla="*/ 0 w 1257338"/>
              <a:gd name="connsiteY0" fmla="*/ 533400 h 698500"/>
              <a:gd name="connsiteX1" fmla="*/ 12700 w 1257338"/>
              <a:gd name="connsiteY1" fmla="*/ 457200 h 698500"/>
              <a:gd name="connsiteX2" fmla="*/ 50800 w 1257338"/>
              <a:gd name="connsiteY2" fmla="*/ 304800 h 698500"/>
              <a:gd name="connsiteX3" fmla="*/ 63500 w 1257338"/>
              <a:gd name="connsiteY3" fmla="*/ 203200 h 698500"/>
              <a:gd name="connsiteX4" fmla="*/ 88900 w 1257338"/>
              <a:gd name="connsiteY4" fmla="*/ 139700 h 698500"/>
              <a:gd name="connsiteX5" fmla="*/ 114300 w 1257338"/>
              <a:gd name="connsiteY5" fmla="*/ 0 h 698500"/>
              <a:gd name="connsiteX6" fmla="*/ 139700 w 1257338"/>
              <a:gd name="connsiteY6" fmla="*/ 114300 h 698500"/>
              <a:gd name="connsiteX7" fmla="*/ 152400 w 1257338"/>
              <a:gd name="connsiteY7" fmla="*/ 152400 h 698500"/>
              <a:gd name="connsiteX8" fmla="*/ 165100 w 1257338"/>
              <a:gd name="connsiteY8" fmla="*/ 228600 h 698500"/>
              <a:gd name="connsiteX9" fmla="*/ 203200 w 1257338"/>
              <a:gd name="connsiteY9" fmla="*/ 304800 h 698500"/>
              <a:gd name="connsiteX10" fmla="*/ 215900 w 1257338"/>
              <a:gd name="connsiteY10" fmla="*/ 368300 h 698500"/>
              <a:gd name="connsiteX11" fmla="*/ 266700 w 1257338"/>
              <a:gd name="connsiteY11" fmla="*/ 533400 h 698500"/>
              <a:gd name="connsiteX12" fmla="*/ 304800 w 1257338"/>
              <a:gd name="connsiteY12" fmla="*/ 698500 h 698500"/>
              <a:gd name="connsiteX13" fmla="*/ 330200 w 1257338"/>
              <a:gd name="connsiteY13" fmla="*/ 596900 h 698500"/>
              <a:gd name="connsiteX14" fmla="*/ 342900 w 1257338"/>
              <a:gd name="connsiteY14" fmla="*/ 558800 h 698500"/>
              <a:gd name="connsiteX15" fmla="*/ 355600 w 1257338"/>
              <a:gd name="connsiteY15" fmla="*/ 495300 h 698500"/>
              <a:gd name="connsiteX16" fmla="*/ 368300 w 1257338"/>
              <a:gd name="connsiteY16" fmla="*/ 457200 h 698500"/>
              <a:gd name="connsiteX17" fmla="*/ 381000 w 1257338"/>
              <a:gd name="connsiteY17" fmla="*/ 406400 h 698500"/>
              <a:gd name="connsiteX18" fmla="*/ 406400 w 1257338"/>
              <a:gd name="connsiteY18" fmla="*/ 330200 h 698500"/>
              <a:gd name="connsiteX19" fmla="*/ 419100 w 1257338"/>
              <a:gd name="connsiteY19" fmla="*/ 228600 h 698500"/>
              <a:gd name="connsiteX20" fmla="*/ 457200 w 1257338"/>
              <a:gd name="connsiteY20" fmla="*/ 152400 h 698500"/>
              <a:gd name="connsiteX21" fmla="*/ 482600 w 1257338"/>
              <a:gd name="connsiteY21" fmla="*/ 63500 h 698500"/>
              <a:gd name="connsiteX22" fmla="*/ 495300 w 1257338"/>
              <a:gd name="connsiteY22" fmla="*/ 25400 h 698500"/>
              <a:gd name="connsiteX23" fmla="*/ 520700 w 1257338"/>
              <a:gd name="connsiteY23" fmla="*/ 76200 h 698500"/>
              <a:gd name="connsiteX24" fmla="*/ 546100 w 1257338"/>
              <a:gd name="connsiteY24" fmla="*/ 241300 h 698500"/>
              <a:gd name="connsiteX25" fmla="*/ 571500 w 1257338"/>
              <a:gd name="connsiteY25" fmla="*/ 292100 h 698500"/>
              <a:gd name="connsiteX26" fmla="*/ 584200 w 1257338"/>
              <a:gd name="connsiteY26" fmla="*/ 342900 h 698500"/>
              <a:gd name="connsiteX27" fmla="*/ 609600 w 1257338"/>
              <a:gd name="connsiteY27" fmla="*/ 469900 h 698500"/>
              <a:gd name="connsiteX28" fmla="*/ 635000 w 1257338"/>
              <a:gd name="connsiteY28" fmla="*/ 546100 h 698500"/>
              <a:gd name="connsiteX29" fmla="*/ 647700 w 1257338"/>
              <a:gd name="connsiteY29" fmla="*/ 584200 h 698500"/>
              <a:gd name="connsiteX30" fmla="*/ 660400 w 1257338"/>
              <a:gd name="connsiteY30" fmla="*/ 635000 h 698500"/>
              <a:gd name="connsiteX31" fmla="*/ 698500 w 1257338"/>
              <a:gd name="connsiteY31" fmla="*/ 622300 h 698500"/>
              <a:gd name="connsiteX32" fmla="*/ 749300 w 1257338"/>
              <a:gd name="connsiteY32" fmla="*/ 482600 h 698500"/>
              <a:gd name="connsiteX33" fmla="*/ 774700 w 1257338"/>
              <a:gd name="connsiteY33" fmla="*/ 368300 h 698500"/>
              <a:gd name="connsiteX34" fmla="*/ 800100 w 1257338"/>
              <a:gd name="connsiteY34" fmla="*/ 266700 h 698500"/>
              <a:gd name="connsiteX35" fmla="*/ 812800 w 1257338"/>
              <a:gd name="connsiteY35" fmla="*/ 203200 h 698500"/>
              <a:gd name="connsiteX36" fmla="*/ 850900 w 1257338"/>
              <a:gd name="connsiteY36" fmla="*/ 88900 h 698500"/>
              <a:gd name="connsiteX37" fmla="*/ 863600 w 1257338"/>
              <a:gd name="connsiteY37" fmla="*/ 50800 h 698500"/>
              <a:gd name="connsiteX38" fmla="*/ 876300 w 1257338"/>
              <a:gd name="connsiteY38" fmla="*/ 114300 h 698500"/>
              <a:gd name="connsiteX39" fmla="*/ 914400 w 1257338"/>
              <a:gd name="connsiteY39" fmla="*/ 266700 h 698500"/>
              <a:gd name="connsiteX40" fmla="*/ 939800 w 1257338"/>
              <a:gd name="connsiteY40" fmla="*/ 419100 h 698500"/>
              <a:gd name="connsiteX41" fmla="*/ 952500 w 1257338"/>
              <a:gd name="connsiteY41" fmla="*/ 482600 h 698500"/>
              <a:gd name="connsiteX42" fmla="*/ 977900 w 1257338"/>
              <a:gd name="connsiteY42" fmla="*/ 558800 h 698500"/>
              <a:gd name="connsiteX43" fmla="*/ 1016000 w 1257338"/>
              <a:gd name="connsiteY43" fmla="*/ 635000 h 698500"/>
              <a:gd name="connsiteX44" fmla="*/ 1054100 w 1257338"/>
              <a:gd name="connsiteY44" fmla="*/ 647700 h 698500"/>
              <a:gd name="connsiteX45" fmla="*/ 1092200 w 1257338"/>
              <a:gd name="connsiteY45" fmla="*/ 622300 h 698500"/>
              <a:gd name="connsiteX46" fmla="*/ 1168400 w 1257338"/>
              <a:gd name="connsiteY46" fmla="*/ 495300 h 698500"/>
              <a:gd name="connsiteX47" fmla="*/ 1181100 w 1257338"/>
              <a:gd name="connsiteY47" fmla="*/ 444500 h 698500"/>
              <a:gd name="connsiteX48" fmla="*/ 1206500 w 1257338"/>
              <a:gd name="connsiteY48" fmla="*/ 368300 h 698500"/>
              <a:gd name="connsiteX49" fmla="*/ 1231900 w 1257338"/>
              <a:gd name="connsiteY49" fmla="*/ 292100 h 698500"/>
              <a:gd name="connsiteX50" fmla="*/ 1244600 w 1257338"/>
              <a:gd name="connsiteY50" fmla="*/ 254000 h 698500"/>
              <a:gd name="connsiteX51" fmla="*/ 1257300 w 1257338"/>
              <a:gd name="connsiteY51" fmla="*/ 10160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57338" h="698500">
                <a:moveTo>
                  <a:pt x="0" y="533400"/>
                </a:moveTo>
                <a:cubicBezTo>
                  <a:pt x="4233" y="508000"/>
                  <a:pt x="6910" y="482291"/>
                  <a:pt x="12700" y="457200"/>
                </a:cubicBezTo>
                <a:cubicBezTo>
                  <a:pt x="37553" y="349505"/>
                  <a:pt x="36593" y="397148"/>
                  <a:pt x="50800" y="304800"/>
                </a:cubicBezTo>
                <a:cubicBezTo>
                  <a:pt x="55990" y="271067"/>
                  <a:pt x="55825" y="236456"/>
                  <a:pt x="63500" y="203200"/>
                </a:cubicBezTo>
                <a:cubicBezTo>
                  <a:pt x="68626" y="180987"/>
                  <a:pt x="82349" y="161536"/>
                  <a:pt x="88900" y="139700"/>
                </a:cubicBezTo>
                <a:cubicBezTo>
                  <a:pt x="95556" y="117512"/>
                  <a:pt x="111285" y="18088"/>
                  <a:pt x="114300" y="0"/>
                </a:cubicBezTo>
                <a:cubicBezTo>
                  <a:pt x="123030" y="43648"/>
                  <a:pt x="127743" y="72451"/>
                  <a:pt x="139700" y="114300"/>
                </a:cubicBezTo>
                <a:cubicBezTo>
                  <a:pt x="143378" y="127172"/>
                  <a:pt x="149496" y="139332"/>
                  <a:pt x="152400" y="152400"/>
                </a:cubicBezTo>
                <a:cubicBezTo>
                  <a:pt x="157986" y="177537"/>
                  <a:pt x="156957" y="204171"/>
                  <a:pt x="165100" y="228600"/>
                </a:cubicBezTo>
                <a:cubicBezTo>
                  <a:pt x="174080" y="255541"/>
                  <a:pt x="190500" y="279400"/>
                  <a:pt x="203200" y="304800"/>
                </a:cubicBezTo>
                <a:cubicBezTo>
                  <a:pt x="207433" y="325967"/>
                  <a:pt x="209697" y="347625"/>
                  <a:pt x="215900" y="368300"/>
                </a:cubicBezTo>
                <a:cubicBezTo>
                  <a:pt x="261328" y="519728"/>
                  <a:pt x="224955" y="324673"/>
                  <a:pt x="266700" y="533400"/>
                </a:cubicBezTo>
                <a:cubicBezTo>
                  <a:pt x="294725" y="673527"/>
                  <a:pt x="278448" y="619444"/>
                  <a:pt x="304800" y="698500"/>
                </a:cubicBezTo>
                <a:cubicBezTo>
                  <a:pt x="313267" y="664633"/>
                  <a:pt x="321015" y="630579"/>
                  <a:pt x="330200" y="596900"/>
                </a:cubicBezTo>
                <a:cubicBezTo>
                  <a:pt x="333722" y="583985"/>
                  <a:pt x="339653" y="571787"/>
                  <a:pt x="342900" y="558800"/>
                </a:cubicBezTo>
                <a:cubicBezTo>
                  <a:pt x="348135" y="537859"/>
                  <a:pt x="350365" y="516241"/>
                  <a:pt x="355600" y="495300"/>
                </a:cubicBezTo>
                <a:cubicBezTo>
                  <a:pt x="358847" y="482313"/>
                  <a:pt x="364622" y="470072"/>
                  <a:pt x="368300" y="457200"/>
                </a:cubicBezTo>
                <a:cubicBezTo>
                  <a:pt x="373095" y="440417"/>
                  <a:pt x="375984" y="423118"/>
                  <a:pt x="381000" y="406400"/>
                </a:cubicBezTo>
                <a:cubicBezTo>
                  <a:pt x="388693" y="380755"/>
                  <a:pt x="406400" y="330200"/>
                  <a:pt x="406400" y="330200"/>
                </a:cubicBezTo>
                <a:cubicBezTo>
                  <a:pt x="410633" y="296333"/>
                  <a:pt x="412995" y="262180"/>
                  <a:pt x="419100" y="228600"/>
                </a:cubicBezTo>
                <a:cubicBezTo>
                  <a:pt x="428221" y="178437"/>
                  <a:pt x="433959" y="198882"/>
                  <a:pt x="457200" y="152400"/>
                </a:cubicBezTo>
                <a:cubicBezTo>
                  <a:pt x="467350" y="132100"/>
                  <a:pt x="477175" y="82489"/>
                  <a:pt x="482600" y="63500"/>
                </a:cubicBezTo>
                <a:cubicBezTo>
                  <a:pt x="486278" y="50628"/>
                  <a:pt x="491067" y="38100"/>
                  <a:pt x="495300" y="25400"/>
                </a:cubicBezTo>
                <a:cubicBezTo>
                  <a:pt x="503767" y="42333"/>
                  <a:pt x="514713" y="58239"/>
                  <a:pt x="520700" y="76200"/>
                </a:cubicBezTo>
                <a:cubicBezTo>
                  <a:pt x="540209" y="134726"/>
                  <a:pt x="530541" y="179062"/>
                  <a:pt x="546100" y="241300"/>
                </a:cubicBezTo>
                <a:cubicBezTo>
                  <a:pt x="550692" y="259667"/>
                  <a:pt x="564853" y="274373"/>
                  <a:pt x="571500" y="292100"/>
                </a:cubicBezTo>
                <a:cubicBezTo>
                  <a:pt x="577629" y="308443"/>
                  <a:pt x="580543" y="325833"/>
                  <a:pt x="584200" y="342900"/>
                </a:cubicBezTo>
                <a:cubicBezTo>
                  <a:pt x="593246" y="385113"/>
                  <a:pt x="595948" y="428944"/>
                  <a:pt x="609600" y="469900"/>
                </a:cubicBezTo>
                <a:lnTo>
                  <a:pt x="635000" y="546100"/>
                </a:lnTo>
                <a:cubicBezTo>
                  <a:pt x="639233" y="558800"/>
                  <a:pt x="644453" y="571213"/>
                  <a:pt x="647700" y="584200"/>
                </a:cubicBezTo>
                <a:lnTo>
                  <a:pt x="660400" y="635000"/>
                </a:lnTo>
                <a:cubicBezTo>
                  <a:pt x="673100" y="630767"/>
                  <a:pt x="688047" y="630663"/>
                  <a:pt x="698500" y="622300"/>
                </a:cubicBezTo>
                <a:cubicBezTo>
                  <a:pt x="733076" y="594640"/>
                  <a:pt x="743500" y="508701"/>
                  <a:pt x="749300" y="482600"/>
                </a:cubicBezTo>
                <a:cubicBezTo>
                  <a:pt x="757767" y="444500"/>
                  <a:pt x="765761" y="406292"/>
                  <a:pt x="774700" y="368300"/>
                </a:cubicBezTo>
                <a:cubicBezTo>
                  <a:pt x="782696" y="334319"/>
                  <a:pt x="793254" y="300931"/>
                  <a:pt x="800100" y="266700"/>
                </a:cubicBezTo>
                <a:cubicBezTo>
                  <a:pt x="804333" y="245533"/>
                  <a:pt x="806870" y="223955"/>
                  <a:pt x="812800" y="203200"/>
                </a:cubicBezTo>
                <a:cubicBezTo>
                  <a:pt x="823833" y="164584"/>
                  <a:pt x="838200" y="127000"/>
                  <a:pt x="850900" y="88900"/>
                </a:cubicBezTo>
                <a:lnTo>
                  <a:pt x="863600" y="50800"/>
                </a:lnTo>
                <a:cubicBezTo>
                  <a:pt x="867833" y="71967"/>
                  <a:pt x="871356" y="93288"/>
                  <a:pt x="876300" y="114300"/>
                </a:cubicBezTo>
                <a:cubicBezTo>
                  <a:pt x="888293" y="165271"/>
                  <a:pt x="905792" y="215049"/>
                  <a:pt x="914400" y="266700"/>
                </a:cubicBezTo>
                <a:cubicBezTo>
                  <a:pt x="922867" y="317500"/>
                  <a:pt x="929700" y="368599"/>
                  <a:pt x="939800" y="419100"/>
                </a:cubicBezTo>
                <a:cubicBezTo>
                  <a:pt x="944033" y="440267"/>
                  <a:pt x="946820" y="461775"/>
                  <a:pt x="952500" y="482600"/>
                </a:cubicBezTo>
                <a:cubicBezTo>
                  <a:pt x="959545" y="508431"/>
                  <a:pt x="969433" y="533400"/>
                  <a:pt x="977900" y="558800"/>
                </a:cubicBezTo>
                <a:cubicBezTo>
                  <a:pt x="986266" y="583899"/>
                  <a:pt x="993619" y="617095"/>
                  <a:pt x="1016000" y="635000"/>
                </a:cubicBezTo>
                <a:cubicBezTo>
                  <a:pt x="1026453" y="643363"/>
                  <a:pt x="1041400" y="643467"/>
                  <a:pt x="1054100" y="647700"/>
                </a:cubicBezTo>
                <a:cubicBezTo>
                  <a:pt x="1066800" y="639233"/>
                  <a:pt x="1082149" y="633787"/>
                  <a:pt x="1092200" y="622300"/>
                </a:cubicBezTo>
                <a:cubicBezTo>
                  <a:pt x="1111585" y="600146"/>
                  <a:pt x="1155344" y="530117"/>
                  <a:pt x="1168400" y="495300"/>
                </a:cubicBezTo>
                <a:cubicBezTo>
                  <a:pt x="1174529" y="478957"/>
                  <a:pt x="1176084" y="461218"/>
                  <a:pt x="1181100" y="444500"/>
                </a:cubicBezTo>
                <a:cubicBezTo>
                  <a:pt x="1188793" y="418855"/>
                  <a:pt x="1198033" y="393700"/>
                  <a:pt x="1206500" y="368300"/>
                </a:cubicBezTo>
                <a:lnTo>
                  <a:pt x="1231900" y="292100"/>
                </a:lnTo>
                <a:lnTo>
                  <a:pt x="1244600" y="254000"/>
                </a:lnTo>
                <a:cubicBezTo>
                  <a:pt x="1258702" y="127078"/>
                  <a:pt x="1257300" y="178034"/>
                  <a:pt x="1257300" y="10160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BED09BD0-51C2-4BAA-8804-7642457E359D}"/>
              </a:ext>
            </a:extLst>
          </p:cNvPr>
          <p:cNvSpPr/>
          <p:nvPr/>
        </p:nvSpPr>
        <p:spPr>
          <a:xfrm rot="20141935">
            <a:off x="3891121" y="3061063"/>
            <a:ext cx="957040" cy="291025"/>
          </a:xfrm>
          <a:custGeom>
            <a:avLst/>
            <a:gdLst>
              <a:gd name="connsiteX0" fmla="*/ 0 w 1257338"/>
              <a:gd name="connsiteY0" fmla="*/ 533400 h 698500"/>
              <a:gd name="connsiteX1" fmla="*/ 12700 w 1257338"/>
              <a:gd name="connsiteY1" fmla="*/ 457200 h 698500"/>
              <a:gd name="connsiteX2" fmla="*/ 50800 w 1257338"/>
              <a:gd name="connsiteY2" fmla="*/ 304800 h 698500"/>
              <a:gd name="connsiteX3" fmla="*/ 63500 w 1257338"/>
              <a:gd name="connsiteY3" fmla="*/ 203200 h 698500"/>
              <a:gd name="connsiteX4" fmla="*/ 88900 w 1257338"/>
              <a:gd name="connsiteY4" fmla="*/ 139700 h 698500"/>
              <a:gd name="connsiteX5" fmla="*/ 114300 w 1257338"/>
              <a:gd name="connsiteY5" fmla="*/ 0 h 698500"/>
              <a:gd name="connsiteX6" fmla="*/ 139700 w 1257338"/>
              <a:gd name="connsiteY6" fmla="*/ 114300 h 698500"/>
              <a:gd name="connsiteX7" fmla="*/ 152400 w 1257338"/>
              <a:gd name="connsiteY7" fmla="*/ 152400 h 698500"/>
              <a:gd name="connsiteX8" fmla="*/ 165100 w 1257338"/>
              <a:gd name="connsiteY8" fmla="*/ 228600 h 698500"/>
              <a:gd name="connsiteX9" fmla="*/ 203200 w 1257338"/>
              <a:gd name="connsiteY9" fmla="*/ 304800 h 698500"/>
              <a:gd name="connsiteX10" fmla="*/ 215900 w 1257338"/>
              <a:gd name="connsiteY10" fmla="*/ 368300 h 698500"/>
              <a:gd name="connsiteX11" fmla="*/ 266700 w 1257338"/>
              <a:gd name="connsiteY11" fmla="*/ 533400 h 698500"/>
              <a:gd name="connsiteX12" fmla="*/ 304800 w 1257338"/>
              <a:gd name="connsiteY12" fmla="*/ 698500 h 698500"/>
              <a:gd name="connsiteX13" fmla="*/ 330200 w 1257338"/>
              <a:gd name="connsiteY13" fmla="*/ 596900 h 698500"/>
              <a:gd name="connsiteX14" fmla="*/ 342900 w 1257338"/>
              <a:gd name="connsiteY14" fmla="*/ 558800 h 698500"/>
              <a:gd name="connsiteX15" fmla="*/ 355600 w 1257338"/>
              <a:gd name="connsiteY15" fmla="*/ 495300 h 698500"/>
              <a:gd name="connsiteX16" fmla="*/ 368300 w 1257338"/>
              <a:gd name="connsiteY16" fmla="*/ 457200 h 698500"/>
              <a:gd name="connsiteX17" fmla="*/ 381000 w 1257338"/>
              <a:gd name="connsiteY17" fmla="*/ 406400 h 698500"/>
              <a:gd name="connsiteX18" fmla="*/ 406400 w 1257338"/>
              <a:gd name="connsiteY18" fmla="*/ 330200 h 698500"/>
              <a:gd name="connsiteX19" fmla="*/ 419100 w 1257338"/>
              <a:gd name="connsiteY19" fmla="*/ 228600 h 698500"/>
              <a:gd name="connsiteX20" fmla="*/ 457200 w 1257338"/>
              <a:gd name="connsiteY20" fmla="*/ 152400 h 698500"/>
              <a:gd name="connsiteX21" fmla="*/ 482600 w 1257338"/>
              <a:gd name="connsiteY21" fmla="*/ 63500 h 698500"/>
              <a:gd name="connsiteX22" fmla="*/ 495300 w 1257338"/>
              <a:gd name="connsiteY22" fmla="*/ 25400 h 698500"/>
              <a:gd name="connsiteX23" fmla="*/ 520700 w 1257338"/>
              <a:gd name="connsiteY23" fmla="*/ 76200 h 698500"/>
              <a:gd name="connsiteX24" fmla="*/ 546100 w 1257338"/>
              <a:gd name="connsiteY24" fmla="*/ 241300 h 698500"/>
              <a:gd name="connsiteX25" fmla="*/ 571500 w 1257338"/>
              <a:gd name="connsiteY25" fmla="*/ 292100 h 698500"/>
              <a:gd name="connsiteX26" fmla="*/ 584200 w 1257338"/>
              <a:gd name="connsiteY26" fmla="*/ 342900 h 698500"/>
              <a:gd name="connsiteX27" fmla="*/ 609600 w 1257338"/>
              <a:gd name="connsiteY27" fmla="*/ 469900 h 698500"/>
              <a:gd name="connsiteX28" fmla="*/ 635000 w 1257338"/>
              <a:gd name="connsiteY28" fmla="*/ 546100 h 698500"/>
              <a:gd name="connsiteX29" fmla="*/ 647700 w 1257338"/>
              <a:gd name="connsiteY29" fmla="*/ 584200 h 698500"/>
              <a:gd name="connsiteX30" fmla="*/ 660400 w 1257338"/>
              <a:gd name="connsiteY30" fmla="*/ 635000 h 698500"/>
              <a:gd name="connsiteX31" fmla="*/ 698500 w 1257338"/>
              <a:gd name="connsiteY31" fmla="*/ 622300 h 698500"/>
              <a:gd name="connsiteX32" fmla="*/ 749300 w 1257338"/>
              <a:gd name="connsiteY32" fmla="*/ 482600 h 698500"/>
              <a:gd name="connsiteX33" fmla="*/ 774700 w 1257338"/>
              <a:gd name="connsiteY33" fmla="*/ 368300 h 698500"/>
              <a:gd name="connsiteX34" fmla="*/ 800100 w 1257338"/>
              <a:gd name="connsiteY34" fmla="*/ 266700 h 698500"/>
              <a:gd name="connsiteX35" fmla="*/ 812800 w 1257338"/>
              <a:gd name="connsiteY35" fmla="*/ 203200 h 698500"/>
              <a:gd name="connsiteX36" fmla="*/ 850900 w 1257338"/>
              <a:gd name="connsiteY36" fmla="*/ 88900 h 698500"/>
              <a:gd name="connsiteX37" fmla="*/ 863600 w 1257338"/>
              <a:gd name="connsiteY37" fmla="*/ 50800 h 698500"/>
              <a:gd name="connsiteX38" fmla="*/ 876300 w 1257338"/>
              <a:gd name="connsiteY38" fmla="*/ 114300 h 698500"/>
              <a:gd name="connsiteX39" fmla="*/ 914400 w 1257338"/>
              <a:gd name="connsiteY39" fmla="*/ 266700 h 698500"/>
              <a:gd name="connsiteX40" fmla="*/ 939800 w 1257338"/>
              <a:gd name="connsiteY40" fmla="*/ 419100 h 698500"/>
              <a:gd name="connsiteX41" fmla="*/ 952500 w 1257338"/>
              <a:gd name="connsiteY41" fmla="*/ 482600 h 698500"/>
              <a:gd name="connsiteX42" fmla="*/ 977900 w 1257338"/>
              <a:gd name="connsiteY42" fmla="*/ 558800 h 698500"/>
              <a:gd name="connsiteX43" fmla="*/ 1016000 w 1257338"/>
              <a:gd name="connsiteY43" fmla="*/ 635000 h 698500"/>
              <a:gd name="connsiteX44" fmla="*/ 1054100 w 1257338"/>
              <a:gd name="connsiteY44" fmla="*/ 647700 h 698500"/>
              <a:gd name="connsiteX45" fmla="*/ 1092200 w 1257338"/>
              <a:gd name="connsiteY45" fmla="*/ 622300 h 698500"/>
              <a:gd name="connsiteX46" fmla="*/ 1168400 w 1257338"/>
              <a:gd name="connsiteY46" fmla="*/ 495300 h 698500"/>
              <a:gd name="connsiteX47" fmla="*/ 1181100 w 1257338"/>
              <a:gd name="connsiteY47" fmla="*/ 444500 h 698500"/>
              <a:gd name="connsiteX48" fmla="*/ 1206500 w 1257338"/>
              <a:gd name="connsiteY48" fmla="*/ 368300 h 698500"/>
              <a:gd name="connsiteX49" fmla="*/ 1231900 w 1257338"/>
              <a:gd name="connsiteY49" fmla="*/ 292100 h 698500"/>
              <a:gd name="connsiteX50" fmla="*/ 1244600 w 1257338"/>
              <a:gd name="connsiteY50" fmla="*/ 254000 h 698500"/>
              <a:gd name="connsiteX51" fmla="*/ 1257300 w 1257338"/>
              <a:gd name="connsiteY51" fmla="*/ 10160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57338" h="698500">
                <a:moveTo>
                  <a:pt x="0" y="533400"/>
                </a:moveTo>
                <a:cubicBezTo>
                  <a:pt x="4233" y="508000"/>
                  <a:pt x="6910" y="482291"/>
                  <a:pt x="12700" y="457200"/>
                </a:cubicBezTo>
                <a:cubicBezTo>
                  <a:pt x="37553" y="349505"/>
                  <a:pt x="36593" y="397148"/>
                  <a:pt x="50800" y="304800"/>
                </a:cubicBezTo>
                <a:cubicBezTo>
                  <a:pt x="55990" y="271067"/>
                  <a:pt x="55825" y="236456"/>
                  <a:pt x="63500" y="203200"/>
                </a:cubicBezTo>
                <a:cubicBezTo>
                  <a:pt x="68626" y="180987"/>
                  <a:pt x="82349" y="161536"/>
                  <a:pt x="88900" y="139700"/>
                </a:cubicBezTo>
                <a:cubicBezTo>
                  <a:pt x="95556" y="117512"/>
                  <a:pt x="111285" y="18088"/>
                  <a:pt x="114300" y="0"/>
                </a:cubicBezTo>
                <a:cubicBezTo>
                  <a:pt x="123030" y="43648"/>
                  <a:pt x="127743" y="72451"/>
                  <a:pt x="139700" y="114300"/>
                </a:cubicBezTo>
                <a:cubicBezTo>
                  <a:pt x="143378" y="127172"/>
                  <a:pt x="149496" y="139332"/>
                  <a:pt x="152400" y="152400"/>
                </a:cubicBezTo>
                <a:cubicBezTo>
                  <a:pt x="157986" y="177537"/>
                  <a:pt x="156957" y="204171"/>
                  <a:pt x="165100" y="228600"/>
                </a:cubicBezTo>
                <a:cubicBezTo>
                  <a:pt x="174080" y="255541"/>
                  <a:pt x="190500" y="279400"/>
                  <a:pt x="203200" y="304800"/>
                </a:cubicBezTo>
                <a:cubicBezTo>
                  <a:pt x="207433" y="325967"/>
                  <a:pt x="209697" y="347625"/>
                  <a:pt x="215900" y="368300"/>
                </a:cubicBezTo>
                <a:cubicBezTo>
                  <a:pt x="261328" y="519728"/>
                  <a:pt x="224955" y="324673"/>
                  <a:pt x="266700" y="533400"/>
                </a:cubicBezTo>
                <a:cubicBezTo>
                  <a:pt x="294725" y="673527"/>
                  <a:pt x="278448" y="619444"/>
                  <a:pt x="304800" y="698500"/>
                </a:cubicBezTo>
                <a:cubicBezTo>
                  <a:pt x="313267" y="664633"/>
                  <a:pt x="321015" y="630579"/>
                  <a:pt x="330200" y="596900"/>
                </a:cubicBezTo>
                <a:cubicBezTo>
                  <a:pt x="333722" y="583985"/>
                  <a:pt x="339653" y="571787"/>
                  <a:pt x="342900" y="558800"/>
                </a:cubicBezTo>
                <a:cubicBezTo>
                  <a:pt x="348135" y="537859"/>
                  <a:pt x="350365" y="516241"/>
                  <a:pt x="355600" y="495300"/>
                </a:cubicBezTo>
                <a:cubicBezTo>
                  <a:pt x="358847" y="482313"/>
                  <a:pt x="364622" y="470072"/>
                  <a:pt x="368300" y="457200"/>
                </a:cubicBezTo>
                <a:cubicBezTo>
                  <a:pt x="373095" y="440417"/>
                  <a:pt x="375984" y="423118"/>
                  <a:pt x="381000" y="406400"/>
                </a:cubicBezTo>
                <a:cubicBezTo>
                  <a:pt x="388693" y="380755"/>
                  <a:pt x="406400" y="330200"/>
                  <a:pt x="406400" y="330200"/>
                </a:cubicBezTo>
                <a:cubicBezTo>
                  <a:pt x="410633" y="296333"/>
                  <a:pt x="412995" y="262180"/>
                  <a:pt x="419100" y="228600"/>
                </a:cubicBezTo>
                <a:cubicBezTo>
                  <a:pt x="428221" y="178437"/>
                  <a:pt x="433959" y="198882"/>
                  <a:pt x="457200" y="152400"/>
                </a:cubicBezTo>
                <a:cubicBezTo>
                  <a:pt x="467350" y="132100"/>
                  <a:pt x="477175" y="82489"/>
                  <a:pt x="482600" y="63500"/>
                </a:cubicBezTo>
                <a:cubicBezTo>
                  <a:pt x="486278" y="50628"/>
                  <a:pt x="491067" y="38100"/>
                  <a:pt x="495300" y="25400"/>
                </a:cubicBezTo>
                <a:cubicBezTo>
                  <a:pt x="503767" y="42333"/>
                  <a:pt x="514713" y="58239"/>
                  <a:pt x="520700" y="76200"/>
                </a:cubicBezTo>
                <a:cubicBezTo>
                  <a:pt x="540209" y="134726"/>
                  <a:pt x="530541" y="179062"/>
                  <a:pt x="546100" y="241300"/>
                </a:cubicBezTo>
                <a:cubicBezTo>
                  <a:pt x="550692" y="259667"/>
                  <a:pt x="564853" y="274373"/>
                  <a:pt x="571500" y="292100"/>
                </a:cubicBezTo>
                <a:cubicBezTo>
                  <a:pt x="577629" y="308443"/>
                  <a:pt x="580543" y="325833"/>
                  <a:pt x="584200" y="342900"/>
                </a:cubicBezTo>
                <a:cubicBezTo>
                  <a:pt x="593246" y="385113"/>
                  <a:pt x="595948" y="428944"/>
                  <a:pt x="609600" y="469900"/>
                </a:cubicBezTo>
                <a:lnTo>
                  <a:pt x="635000" y="546100"/>
                </a:lnTo>
                <a:cubicBezTo>
                  <a:pt x="639233" y="558800"/>
                  <a:pt x="644453" y="571213"/>
                  <a:pt x="647700" y="584200"/>
                </a:cubicBezTo>
                <a:lnTo>
                  <a:pt x="660400" y="635000"/>
                </a:lnTo>
                <a:cubicBezTo>
                  <a:pt x="673100" y="630767"/>
                  <a:pt x="688047" y="630663"/>
                  <a:pt x="698500" y="622300"/>
                </a:cubicBezTo>
                <a:cubicBezTo>
                  <a:pt x="733076" y="594640"/>
                  <a:pt x="743500" y="508701"/>
                  <a:pt x="749300" y="482600"/>
                </a:cubicBezTo>
                <a:cubicBezTo>
                  <a:pt x="757767" y="444500"/>
                  <a:pt x="765761" y="406292"/>
                  <a:pt x="774700" y="368300"/>
                </a:cubicBezTo>
                <a:cubicBezTo>
                  <a:pt x="782696" y="334319"/>
                  <a:pt x="793254" y="300931"/>
                  <a:pt x="800100" y="266700"/>
                </a:cubicBezTo>
                <a:cubicBezTo>
                  <a:pt x="804333" y="245533"/>
                  <a:pt x="806870" y="223955"/>
                  <a:pt x="812800" y="203200"/>
                </a:cubicBezTo>
                <a:cubicBezTo>
                  <a:pt x="823833" y="164584"/>
                  <a:pt x="838200" y="127000"/>
                  <a:pt x="850900" y="88900"/>
                </a:cubicBezTo>
                <a:lnTo>
                  <a:pt x="863600" y="50800"/>
                </a:lnTo>
                <a:cubicBezTo>
                  <a:pt x="867833" y="71967"/>
                  <a:pt x="871356" y="93288"/>
                  <a:pt x="876300" y="114300"/>
                </a:cubicBezTo>
                <a:cubicBezTo>
                  <a:pt x="888293" y="165271"/>
                  <a:pt x="905792" y="215049"/>
                  <a:pt x="914400" y="266700"/>
                </a:cubicBezTo>
                <a:cubicBezTo>
                  <a:pt x="922867" y="317500"/>
                  <a:pt x="929700" y="368599"/>
                  <a:pt x="939800" y="419100"/>
                </a:cubicBezTo>
                <a:cubicBezTo>
                  <a:pt x="944033" y="440267"/>
                  <a:pt x="946820" y="461775"/>
                  <a:pt x="952500" y="482600"/>
                </a:cubicBezTo>
                <a:cubicBezTo>
                  <a:pt x="959545" y="508431"/>
                  <a:pt x="969433" y="533400"/>
                  <a:pt x="977900" y="558800"/>
                </a:cubicBezTo>
                <a:cubicBezTo>
                  <a:pt x="986266" y="583899"/>
                  <a:pt x="993619" y="617095"/>
                  <a:pt x="1016000" y="635000"/>
                </a:cubicBezTo>
                <a:cubicBezTo>
                  <a:pt x="1026453" y="643363"/>
                  <a:pt x="1041400" y="643467"/>
                  <a:pt x="1054100" y="647700"/>
                </a:cubicBezTo>
                <a:cubicBezTo>
                  <a:pt x="1066800" y="639233"/>
                  <a:pt x="1082149" y="633787"/>
                  <a:pt x="1092200" y="622300"/>
                </a:cubicBezTo>
                <a:cubicBezTo>
                  <a:pt x="1111585" y="600146"/>
                  <a:pt x="1155344" y="530117"/>
                  <a:pt x="1168400" y="495300"/>
                </a:cubicBezTo>
                <a:cubicBezTo>
                  <a:pt x="1174529" y="478957"/>
                  <a:pt x="1176084" y="461218"/>
                  <a:pt x="1181100" y="444500"/>
                </a:cubicBezTo>
                <a:cubicBezTo>
                  <a:pt x="1188793" y="418855"/>
                  <a:pt x="1198033" y="393700"/>
                  <a:pt x="1206500" y="368300"/>
                </a:cubicBezTo>
                <a:lnTo>
                  <a:pt x="1231900" y="292100"/>
                </a:lnTo>
                <a:lnTo>
                  <a:pt x="1244600" y="254000"/>
                </a:lnTo>
                <a:cubicBezTo>
                  <a:pt x="1258702" y="127078"/>
                  <a:pt x="1257300" y="178034"/>
                  <a:pt x="1257300" y="10160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FBD22177-F64F-4F6A-AD30-7F33D1BC5A22}"/>
              </a:ext>
            </a:extLst>
          </p:cNvPr>
          <p:cNvSpPr/>
          <p:nvPr/>
        </p:nvSpPr>
        <p:spPr>
          <a:xfrm rot="19995829">
            <a:off x="4093480" y="3608170"/>
            <a:ext cx="957040" cy="291025"/>
          </a:xfrm>
          <a:custGeom>
            <a:avLst/>
            <a:gdLst>
              <a:gd name="connsiteX0" fmla="*/ 0 w 1257338"/>
              <a:gd name="connsiteY0" fmla="*/ 533400 h 698500"/>
              <a:gd name="connsiteX1" fmla="*/ 12700 w 1257338"/>
              <a:gd name="connsiteY1" fmla="*/ 457200 h 698500"/>
              <a:gd name="connsiteX2" fmla="*/ 50800 w 1257338"/>
              <a:gd name="connsiteY2" fmla="*/ 304800 h 698500"/>
              <a:gd name="connsiteX3" fmla="*/ 63500 w 1257338"/>
              <a:gd name="connsiteY3" fmla="*/ 203200 h 698500"/>
              <a:gd name="connsiteX4" fmla="*/ 88900 w 1257338"/>
              <a:gd name="connsiteY4" fmla="*/ 139700 h 698500"/>
              <a:gd name="connsiteX5" fmla="*/ 114300 w 1257338"/>
              <a:gd name="connsiteY5" fmla="*/ 0 h 698500"/>
              <a:gd name="connsiteX6" fmla="*/ 139700 w 1257338"/>
              <a:gd name="connsiteY6" fmla="*/ 114300 h 698500"/>
              <a:gd name="connsiteX7" fmla="*/ 152400 w 1257338"/>
              <a:gd name="connsiteY7" fmla="*/ 152400 h 698500"/>
              <a:gd name="connsiteX8" fmla="*/ 165100 w 1257338"/>
              <a:gd name="connsiteY8" fmla="*/ 228600 h 698500"/>
              <a:gd name="connsiteX9" fmla="*/ 203200 w 1257338"/>
              <a:gd name="connsiteY9" fmla="*/ 304800 h 698500"/>
              <a:gd name="connsiteX10" fmla="*/ 215900 w 1257338"/>
              <a:gd name="connsiteY10" fmla="*/ 368300 h 698500"/>
              <a:gd name="connsiteX11" fmla="*/ 266700 w 1257338"/>
              <a:gd name="connsiteY11" fmla="*/ 533400 h 698500"/>
              <a:gd name="connsiteX12" fmla="*/ 304800 w 1257338"/>
              <a:gd name="connsiteY12" fmla="*/ 698500 h 698500"/>
              <a:gd name="connsiteX13" fmla="*/ 330200 w 1257338"/>
              <a:gd name="connsiteY13" fmla="*/ 596900 h 698500"/>
              <a:gd name="connsiteX14" fmla="*/ 342900 w 1257338"/>
              <a:gd name="connsiteY14" fmla="*/ 558800 h 698500"/>
              <a:gd name="connsiteX15" fmla="*/ 355600 w 1257338"/>
              <a:gd name="connsiteY15" fmla="*/ 495300 h 698500"/>
              <a:gd name="connsiteX16" fmla="*/ 368300 w 1257338"/>
              <a:gd name="connsiteY16" fmla="*/ 457200 h 698500"/>
              <a:gd name="connsiteX17" fmla="*/ 381000 w 1257338"/>
              <a:gd name="connsiteY17" fmla="*/ 406400 h 698500"/>
              <a:gd name="connsiteX18" fmla="*/ 406400 w 1257338"/>
              <a:gd name="connsiteY18" fmla="*/ 330200 h 698500"/>
              <a:gd name="connsiteX19" fmla="*/ 419100 w 1257338"/>
              <a:gd name="connsiteY19" fmla="*/ 228600 h 698500"/>
              <a:gd name="connsiteX20" fmla="*/ 457200 w 1257338"/>
              <a:gd name="connsiteY20" fmla="*/ 152400 h 698500"/>
              <a:gd name="connsiteX21" fmla="*/ 482600 w 1257338"/>
              <a:gd name="connsiteY21" fmla="*/ 63500 h 698500"/>
              <a:gd name="connsiteX22" fmla="*/ 495300 w 1257338"/>
              <a:gd name="connsiteY22" fmla="*/ 25400 h 698500"/>
              <a:gd name="connsiteX23" fmla="*/ 520700 w 1257338"/>
              <a:gd name="connsiteY23" fmla="*/ 76200 h 698500"/>
              <a:gd name="connsiteX24" fmla="*/ 546100 w 1257338"/>
              <a:gd name="connsiteY24" fmla="*/ 241300 h 698500"/>
              <a:gd name="connsiteX25" fmla="*/ 571500 w 1257338"/>
              <a:gd name="connsiteY25" fmla="*/ 292100 h 698500"/>
              <a:gd name="connsiteX26" fmla="*/ 584200 w 1257338"/>
              <a:gd name="connsiteY26" fmla="*/ 342900 h 698500"/>
              <a:gd name="connsiteX27" fmla="*/ 609600 w 1257338"/>
              <a:gd name="connsiteY27" fmla="*/ 469900 h 698500"/>
              <a:gd name="connsiteX28" fmla="*/ 635000 w 1257338"/>
              <a:gd name="connsiteY28" fmla="*/ 546100 h 698500"/>
              <a:gd name="connsiteX29" fmla="*/ 647700 w 1257338"/>
              <a:gd name="connsiteY29" fmla="*/ 584200 h 698500"/>
              <a:gd name="connsiteX30" fmla="*/ 660400 w 1257338"/>
              <a:gd name="connsiteY30" fmla="*/ 635000 h 698500"/>
              <a:gd name="connsiteX31" fmla="*/ 698500 w 1257338"/>
              <a:gd name="connsiteY31" fmla="*/ 622300 h 698500"/>
              <a:gd name="connsiteX32" fmla="*/ 749300 w 1257338"/>
              <a:gd name="connsiteY32" fmla="*/ 482600 h 698500"/>
              <a:gd name="connsiteX33" fmla="*/ 774700 w 1257338"/>
              <a:gd name="connsiteY33" fmla="*/ 368300 h 698500"/>
              <a:gd name="connsiteX34" fmla="*/ 800100 w 1257338"/>
              <a:gd name="connsiteY34" fmla="*/ 266700 h 698500"/>
              <a:gd name="connsiteX35" fmla="*/ 812800 w 1257338"/>
              <a:gd name="connsiteY35" fmla="*/ 203200 h 698500"/>
              <a:gd name="connsiteX36" fmla="*/ 850900 w 1257338"/>
              <a:gd name="connsiteY36" fmla="*/ 88900 h 698500"/>
              <a:gd name="connsiteX37" fmla="*/ 863600 w 1257338"/>
              <a:gd name="connsiteY37" fmla="*/ 50800 h 698500"/>
              <a:gd name="connsiteX38" fmla="*/ 876300 w 1257338"/>
              <a:gd name="connsiteY38" fmla="*/ 114300 h 698500"/>
              <a:gd name="connsiteX39" fmla="*/ 914400 w 1257338"/>
              <a:gd name="connsiteY39" fmla="*/ 266700 h 698500"/>
              <a:gd name="connsiteX40" fmla="*/ 939800 w 1257338"/>
              <a:gd name="connsiteY40" fmla="*/ 419100 h 698500"/>
              <a:gd name="connsiteX41" fmla="*/ 952500 w 1257338"/>
              <a:gd name="connsiteY41" fmla="*/ 482600 h 698500"/>
              <a:gd name="connsiteX42" fmla="*/ 977900 w 1257338"/>
              <a:gd name="connsiteY42" fmla="*/ 558800 h 698500"/>
              <a:gd name="connsiteX43" fmla="*/ 1016000 w 1257338"/>
              <a:gd name="connsiteY43" fmla="*/ 635000 h 698500"/>
              <a:gd name="connsiteX44" fmla="*/ 1054100 w 1257338"/>
              <a:gd name="connsiteY44" fmla="*/ 647700 h 698500"/>
              <a:gd name="connsiteX45" fmla="*/ 1092200 w 1257338"/>
              <a:gd name="connsiteY45" fmla="*/ 622300 h 698500"/>
              <a:gd name="connsiteX46" fmla="*/ 1168400 w 1257338"/>
              <a:gd name="connsiteY46" fmla="*/ 495300 h 698500"/>
              <a:gd name="connsiteX47" fmla="*/ 1181100 w 1257338"/>
              <a:gd name="connsiteY47" fmla="*/ 444500 h 698500"/>
              <a:gd name="connsiteX48" fmla="*/ 1206500 w 1257338"/>
              <a:gd name="connsiteY48" fmla="*/ 368300 h 698500"/>
              <a:gd name="connsiteX49" fmla="*/ 1231900 w 1257338"/>
              <a:gd name="connsiteY49" fmla="*/ 292100 h 698500"/>
              <a:gd name="connsiteX50" fmla="*/ 1244600 w 1257338"/>
              <a:gd name="connsiteY50" fmla="*/ 254000 h 698500"/>
              <a:gd name="connsiteX51" fmla="*/ 1257300 w 1257338"/>
              <a:gd name="connsiteY51" fmla="*/ 10160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57338" h="698500">
                <a:moveTo>
                  <a:pt x="0" y="533400"/>
                </a:moveTo>
                <a:cubicBezTo>
                  <a:pt x="4233" y="508000"/>
                  <a:pt x="6910" y="482291"/>
                  <a:pt x="12700" y="457200"/>
                </a:cubicBezTo>
                <a:cubicBezTo>
                  <a:pt x="37553" y="349505"/>
                  <a:pt x="36593" y="397148"/>
                  <a:pt x="50800" y="304800"/>
                </a:cubicBezTo>
                <a:cubicBezTo>
                  <a:pt x="55990" y="271067"/>
                  <a:pt x="55825" y="236456"/>
                  <a:pt x="63500" y="203200"/>
                </a:cubicBezTo>
                <a:cubicBezTo>
                  <a:pt x="68626" y="180987"/>
                  <a:pt x="82349" y="161536"/>
                  <a:pt x="88900" y="139700"/>
                </a:cubicBezTo>
                <a:cubicBezTo>
                  <a:pt x="95556" y="117512"/>
                  <a:pt x="111285" y="18088"/>
                  <a:pt x="114300" y="0"/>
                </a:cubicBezTo>
                <a:cubicBezTo>
                  <a:pt x="123030" y="43648"/>
                  <a:pt x="127743" y="72451"/>
                  <a:pt x="139700" y="114300"/>
                </a:cubicBezTo>
                <a:cubicBezTo>
                  <a:pt x="143378" y="127172"/>
                  <a:pt x="149496" y="139332"/>
                  <a:pt x="152400" y="152400"/>
                </a:cubicBezTo>
                <a:cubicBezTo>
                  <a:pt x="157986" y="177537"/>
                  <a:pt x="156957" y="204171"/>
                  <a:pt x="165100" y="228600"/>
                </a:cubicBezTo>
                <a:cubicBezTo>
                  <a:pt x="174080" y="255541"/>
                  <a:pt x="190500" y="279400"/>
                  <a:pt x="203200" y="304800"/>
                </a:cubicBezTo>
                <a:cubicBezTo>
                  <a:pt x="207433" y="325967"/>
                  <a:pt x="209697" y="347625"/>
                  <a:pt x="215900" y="368300"/>
                </a:cubicBezTo>
                <a:cubicBezTo>
                  <a:pt x="261328" y="519728"/>
                  <a:pt x="224955" y="324673"/>
                  <a:pt x="266700" y="533400"/>
                </a:cubicBezTo>
                <a:cubicBezTo>
                  <a:pt x="294725" y="673527"/>
                  <a:pt x="278448" y="619444"/>
                  <a:pt x="304800" y="698500"/>
                </a:cubicBezTo>
                <a:cubicBezTo>
                  <a:pt x="313267" y="664633"/>
                  <a:pt x="321015" y="630579"/>
                  <a:pt x="330200" y="596900"/>
                </a:cubicBezTo>
                <a:cubicBezTo>
                  <a:pt x="333722" y="583985"/>
                  <a:pt x="339653" y="571787"/>
                  <a:pt x="342900" y="558800"/>
                </a:cubicBezTo>
                <a:cubicBezTo>
                  <a:pt x="348135" y="537859"/>
                  <a:pt x="350365" y="516241"/>
                  <a:pt x="355600" y="495300"/>
                </a:cubicBezTo>
                <a:cubicBezTo>
                  <a:pt x="358847" y="482313"/>
                  <a:pt x="364622" y="470072"/>
                  <a:pt x="368300" y="457200"/>
                </a:cubicBezTo>
                <a:cubicBezTo>
                  <a:pt x="373095" y="440417"/>
                  <a:pt x="375984" y="423118"/>
                  <a:pt x="381000" y="406400"/>
                </a:cubicBezTo>
                <a:cubicBezTo>
                  <a:pt x="388693" y="380755"/>
                  <a:pt x="406400" y="330200"/>
                  <a:pt x="406400" y="330200"/>
                </a:cubicBezTo>
                <a:cubicBezTo>
                  <a:pt x="410633" y="296333"/>
                  <a:pt x="412995" y="262180"/>
                  <a:pt x="419100" y="228600"/>
                </a:cubicBezTo>
                <a:cubicBezTo>
                  <a:pt x="428221" y="178437"/>
                  <a:pt x="433959" y="198882"/>
                  <a:pt x="457200" y="152400"/>
                </a:cubicBezTo>
                <a:cubicBezTo>
                  <a:pt x="467350" y="132100"/>
                  <a:pt x="477175" y="82489"/>
                  <a:pt x="482600" y="63500"/>
                </a:cubicBezTo>
                <a:cubicBezTo>
                  <a:pt x="486278" y="50628"/>
                  <a:pt x="491067" y="38100"/>
                  <a:pt x="495300" y="25400"/>
                </a:cubicBezTo>
                <a:cubicBezTo>
                  <a:pt x="503767" y="42333"/>
                  <a:pt x="514713" y="58239"/>
                  <a:pt x="520700" y="76200"/>
                </a:cubicBezTo>
                <a:cubicBezTo>
                  <a:pt x="540209" y="134726"/>
                  <a:pt x="530541" y="179062"/>
                  <a:pt x="546100" y="241300"/>
                </a:cubicBezTo>
                <a:cubicBezTo>
                  <a:pt x="550692" y="259667"/>
                  <a:pt x="564853" y="274373"/>
                  <a:pt x="571500" y="292100"/>
                </a:cubicBezTo>
                <a:cubicBezTo>
                  <a:pt x="577629" y="308443"/>
                  <a:pt x="580543" y="325833"/>
                  <a:pt x="584200" y="342900"/>
                </a:cubicBezTo>
                <a:cubicBezTo>
                  <a:pt x="593246" y="385113"/>
                  <a:pt x="595948" y="428944"/>
                  <a:pt x="609600" y="469900"/>
                </a:cubicBezTo>
                <a:lnTo>
                  <a:pt x="635000" y="546100"/>
                </a:lnTo>
                <a:cubicBezTo>
                  <a:pt x="639233" y="558800"/>
                  <a:pt x="644453" y="571213"/>
                  <a:pt x="647700" y="584200"/>
                </a:cubicBezTo>
                <a:lnTo>
                  <a:pt x="660400" y="635000"/>
                </a:lnTo>
                <a:cubicBezTo>
                  <a:pt x="673100" y="630767"/>
                  <a:pt x="688047" y="630663"/>
                  <a:pt x="698500" y="622300"/>
                </a:cubicBezTo>
                <a:cubicBezTo>
                  <a:pt x="733076" y="594640"/>
                  <a:pt x="743500" y="508701"/>
                  <a:pt x="749300" y="482600"/>
                </a:cubicBezTo>
                <a:cubicBezTo>
                  <a:pt x="757767" y="444500"/>
                  <a:pt x="765761" y="406292"/>
                  <a:pt x="774700" y="368300"/>
                </a:cubicBezTo>
                <a:cubicBezTo>
                  <a:pt x="782696" y="334319"/>
                  <a:pt x="793254" y="300931"/>
                  <a:pt x="800100" y="266700"/>
                </a:cubicBezTo>
                <a:cubicBezTo>
                  <a:pt x="804333" y="245533"/>
                  <a:pt x="806870" y="223955"/>
                  <a:pt x="812800" y="203200"/>
                </a:cubicBezTo>
                <a:cubicBezTo>
                  <a:pt x="823833" y="164584"/>
                  <a:pt x="838200" y="127000"/>
                  <a:pt x="850900" y="88900"/>
                </a:cubicBezTo>
                <a:lnTo>
                  <a:pt x="863600" y="50800"/>
                </a:lnTo>
                <a:cubicBezTo>
                  <a:pt x="867833" y="71967"/>
                  <a:pt x="871356" y="93288"/>
                  <a:pt x="876300" y="114300"/>
                </a:cubicBezTo>
                <a:cubicBezTo>
                  <a:pt x="888293" y="165271"/>
                  <a:pt x="905792" y="215049"/>
                  <a:pt x="914400" y="266700"/>
                </a:cubicBezTo>
                <a:cubicBezTo>
                  <a:pt x="922867" y="317500"/>
                  <a:pt x="929700" y="368599"/>
                  <a:pt x="939800" y="419100"/>
                </a:cubicBezTo>
                <a:cubicBezTo>
                  <a:pt x="944033" y="440267"/>
                  <a:pt x="946820" y="461775"/>
                  <a:pt x="952500" y="482600"/>
                </a:cubicBezTo>
                <a:cubicBezTo>
                  <a:pt x="959545" y="508431"/>
                  <a:pt x="969433" y="533400"/>
                  <a:pt x="977900" y="558800"/>
                </a:cubicBezTo>
                <a:cubicBezTo>
                  <a:pt x="986266" y="583899"/>
                  <a:pt x="993619" y="617095"/>
                  <a:pt x="1016000" y="635000"/>
                </a:cubicBezTo>
                <a:cubicBezTo>
                  <a:pt x="1026453" y="643363"/>
                  <a:pt x="1041400" y="643467"/>
                  <a:pt x="1054100" y="647700"/>
                </a:cubicBezTo>
                <a:cubicBezTo>
                  <a:pt x="1066800" y="639233"/>
                  <a:pt x="1082149" y="633787"/>
                  <a:pt x="1092200" y="622300"/>
                </a:cubicBezTo>
                <a:cubicBezTo>
                  <a:pt x="1111585" y="600146"/>
                  <a:pt x="1155344" y="530117"/>
                  <a:pt x="1168400" y="495300"/>
                </a:cubicBezTo>
                <a:cubicBezTo>
                  <a:pt x="1174529" y="478957"/>
                  <a:pt x="1176084" y="461218"/>
                  <a:pt x="1181100" y="444500"/>
                </a:cubicBezTo>
                <a:cubicBezTo>
                  <a:pt x="1188793" y="418855"/>
                  <a:pt x="1198033" y="393700"/>
                  <a:pt x="1206500" y="368300"/>
                </a:cubicBezTo>
                <a:lnTo>
                  <a:pt x="1231900" y="292100"/>
                </a:lnTo>
                <a:lnTo>
                  <a:pt x="1244600" y="254000"/>
                </a:lnTo>
                <a:cubicBezTo>
                  <a:pt x="1258702" y="127078"/>
                  <a:pt x="1257300" y="178034"/>
                  <a:pt x="1257300" y="10160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20FA7213-4B53-4401-93BF-CA7B61F38FAA}"/>
              </a:ext>
            </a:extLst>
          </p:cNvPr>
          <p:cNvSpPr/>
          <p:nvPr/>
        </p:nvSpPr>
        <p:spPr>
          <a:xfrm rot="20387408">
            <a:off x="4395336" y="4348274"/>
            <a:ext cx="957040" cy="291025"/>
          </a:xfrm>
          <a:custGeom>
            <a:avLst/>
            <a:gdLst>
              <a:gd name="connsiteX0" fmla="*/ 0 w 1257338"/>
              <a:gd name="connsiteY0" fmla="*/ 533400 h 698500"/>
              <a:gd name="connsiteX1" fmla="*/ 12700 w 1257338"/>
              <a:gd name="connsiteY1" fmla="*/ 457200 h 698500"/>
              <a:gd name="connsiteX2" fmla="*/ 50800 w 1257338"/>
              <a:gd name="connsiteY2" fmla="*/ 304800 h 698500"/>
              <a:gd name="connsiteX3" fmla="*/ 63500 w 1257338"/>
              <a:gd name="connsiteY3" fmla="*/ 203200 h 698500"/>
              <a:gd name="connsiteX4" fmla="*/ 88900 w 1257338"/>
              <a:gd name="connsiteY4" fmla="*/ 139700 h 698500"/>
              <a:gd name="connsiteX5" fmla="*/ 114300 w 1257338"/>
              <a:gd name="connsiteY5" fmla="*/ 0 h 698500"/>
              <a:gd name="connsiteX6" fmla="*/ 139700 w 1257338"/>
              <a:gd name="connsiteY6" fmla="*/ 114300 h 698500"/>
              <a:gd name="connsiteX7" fmla="*/ 152400 w 1257338"/>
              <a:gd name="connsiteY7" fmla="*/ 152400 h 698500"/>
              <a:gd name="connsiteX8" fmla="*/ 165100 w 1257338"/>
              <a:gd name="connsiteY8" fmla="*/ 228600 h 698500"/>
              <a:gd name="connsiteX9" fmla="*/ 203200 w 1257338"/>
              <a:gd name="connsiteY9" fmla="*/ 304800 h 698500"/>
              <a:gd name="connsiteX10" fmla="*/ 215900 w 1257338"/>
              <a:gd name="connsiteY10" fmla="*/ 368300 h 698500"/>
              <a:gd name="connsiteX11" fmla="*/ 266700 w 1257338"/>
              <a:gd name="connsiteY11" fmla="*/ 533400 h 698500"/>
              <a:gd name="connsiteX12" fmla="*/ 304800 w 1257338"/>
              <a:gd name="connsiteY12" fmla="*/ 698500 h 698500"/>
              <a:gd name="connsiteX13" fmla="*/ 330200 w 1257338"/>
              <a:gd name="connsiteY13" fmla="*/ 596900 h 698500"/>
              <a:gd name="connsiteX14" fmla="*/ 342900 w 1257338"/>
              <a:gd name="connsiteY14" fmla="*/ 558800 h 698500"/>
              <a:gd name="connsiteX15" fmla="*/ 355600 w 1257338"/>
              <a:gd name="connsiteY15" fmla="*/ 495300 h 698500"/>
              <a:gd name="connsiteX16" fmla="*/ 368300 w 1257338"/>
              <a:gd name="connsiteY16" fmla="*/ 457200 h 698500"/>
              <a:gd name="connsiteX17" fmla="*/ 381000 w 1257338"/>
              <a:gd name="connsiteY17" fmla="*/ 406400 h 698500"/>
              <a:gd name="connsiteX18" fmla="*/ 406400 w 1257338"/>
              <a:gd name="connsiteY18" fmla="*/ 330200 h 698500"/>
              <a:gd name="connsiteX19" fmla="*/ 419100 w 1257338"/>
              <a:gd name="connsiteY19" fmla="*/ 228600 h 698500"/>
              <a:gd name="connsiteX20" fmla="*/ 457200 w 1257338"/>
              <a:gd name="connsiteY20" fmla="*/ 152400 h 698500"/>
              <a:gd name="connsiteX21" fmla="*/ 482600 w 1257338"/>
              <a:gd name="connsiteY21" fmla="*/ 63500 h 698500"/>
              <a:gd name="connsiteX22" fmla="*/ 495300 w 1257338"/>
              <a:gd name="connsiteY22" fmla="*/ 25400 h 698500"/>
              <a:gd name="connsiteX23" fmla="*/ 520700 w 1257338"/>
              <a:gd name="connsiteY23" fmla="*/ 76200 h 698500"/>
              <a:gd name="connsiteX24" fmla="*/ 546100 w 1257338"/>
              <a:gd name="connsiteY24" fmla="*/ 241300 h 698500"/>
              <a:gd name="connsiteX25" fmla="*/ 571500 w 1257338"/>
              <a:gd name="connsiteY25" fmla="*/ 292100 h 698500"/>
              <a:gd name="connsiteX26" fmla="*/ 584200 w 1257338"/>
              <a:gd name="connsiteY26" fmla="*/ 342900 h 698500"/>
              <a:gd name="connsiteX27" fmla="*/ 609600 w 1257338"/>
              <a:gd name="connsiteY27" fmla="*/ 469900 h 698500"/>
              <a:gd name="connsiteX28" fmla="*/ 635000 w 1257338"/>
              <a:gd name="connsiteY28" fmla="*/ 546100 h 698500"/>
              <a:gd name="connsiteX29" fmla="*/ 647700 w 1257338"/>
              <a:gd name="connsiteY29" fmla="*/ 584200 h 698500"/>
              <a:gd name="connsiteX30" fmla="*/ 660400 w 1257338"/>
              <a:gd name="connsiteY30" fmla="*/ 635000 h 698500"/>
              <a:gd name="connsiteX31" fmla="*/ 698500 w 1257338"/>
              <a:gd name="connsiteY31" fmla="*/ 622300 h 698500"/>
              <a:gd name="connsiteX32" fmla="*/ 749300 w 1257338"/>
              <a:gd name="connsiteY32" fmla="*/ 482600 h 698500"/>
              <a:gd name="connsiteX33" fmla="*/ 774700 w 1257338"/>
              <a:gd name="connsiteY33" fmla="*/ 368300 h 698500"/>
              <a:gd name="connsiteX34" fmla="*/ 800100 w 1257338"/>
              <a:gd name="connsiteY34" fmla="*/ 266700 h 698500"/>
              <a:gd name="connsiteX35" fmla="*/ 812800 w 1257338"/>
              <a:gd name="connsiteY35" fmla="*/ 203200 h 698500"/>
              <a:gd name="connsiteX36" fmla="*/ 850900 w 1257338"/>
              <a:gd name="connsiteY36" fmla="*/ 88900 h 698500"/>
              <a:gd name="connsiteX37" fmla="*/ 863600 w 1257338"/>
              <a:gd name="connsiteY37" fmla="*/ 50800 h 698500"/>
              <a:gd name="connsiteX38" fmla="*/ 876300 w 1257338"/>
              <a:gd name="connsiteY38" fmla="*/ 114300 h 698500"/>
              <a:gd name="connsiteX39" fmla="*/ 914400 w 1257338"/>
              <a:gd name="connsiteY39" fmla="*/ 266700 h 698500"/>
              <a:gd name="connsiteX40" fmla="*/ 939800 w 1257338"/>
              <a:gd name="connsiteY40" fmla="*/ 419100 h 698500"/>
              <a:gd name="connsiteX41" fmla="*/ 952500 w 1257338"/>
              <a:gd name="connsiteY41" fmla="*/ 482600 h 698500"/>
              <a:gd name="connsiteX42" fmla="*/ 977900 w 1257338"/>
              <a:gd name="connsiteY42" fmla="*/ 558800 h 698500"/>
              <a:gd name="connsiteX43" fmla="*/ 1016000 w 1257338"/>
              <a:gd name="connsiteY43" fmla="*/ 635000 h 698500"/>
              <a:gd name="connsiteX44" fmla="*/ 1054100 w 1257338"/>
              <a:gd name="connsiteY44" fmla="*/ 647700 h 698500"/>
              <a:gd name="connsiteX45" fmla="*/ 1092200 w 1257338"/>
              <a:gd name="connsiteY45" fmla="*/ 622300 h 698500"/>
              <a:gd name="connsiteX46" fmla="*/ 1168400 w 1257338"/>
              <a:gd name="connsiteY46" fmla="*/ 495300 h 698500"/>
              <a:gd name="connsiteX47" fmla="*/ 1181100 w 1257338"/>
              <a:gd name="connsiteY47" fmla="*/ 444500 h 698500"/>
              <a:gd name="connsiteX48" fmla="*/ 1206500 w 1257338"/>
              <a:gd name="connsiteY48" fmla="*/ 368300 h 698500"/>
              <a:gd name="connsiteX49" fmla="*/ 1231900 w 1257338"/>
              <a:gd name="connsiteY49" fmla="*/ 292100 h 698500"/>
              <a:gd name="connsiteX50" fmla="*/ 1244600 w 1257338"/>
              <a:gd name="connsiteY50" fmla="*/ 254000 h 698500"/>
              <a:gd name="connsiteX51" fmla="*/ 1257300 w 1257338"/>
              <a:gd name="connsiteY51" fmla="*/ 10160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57338" h="698500">
                <a:moveTo>
                  <a:pt x="0" y="533400"/>
                </a:moveTo>
                <a:cubicBezTo>
                  <a:pt x="4233" y="508000"/>
                  <a:pt x="6910" y="482291"/>
                  <a:pt x="12700" y="457200"/>
                </a:cubicBezTo>
                <a:cubicBezTo>
                  <a:pt x="37553" y="349505"/>
                  <a:pt x="36593" y="397148"/>
                  <a:pt x="50800" y="304800"/>
                </a:cubicBezTo>
                <a:cubicBezTo>
                  <a:pt x="55990" y="271067"/>
                  <a:pt x="55825" y="236456"/>
                  <a:pt x="63500" y="203200"/>
                </a:cubicBezTo>
                <a:cubicBezTo>
                  <a:pt x="68626" y="180987"/>
                  <a:pt x="82349" y="161536"/>
                  <a:pt x="88900" y="139700"/>
                </a:cubicBezTo>
                <a:cubicBezTo>
                  <a:pt x="95556" y="117512"/>
                  <a:pt x="111285" y="18088"/>
                  <a:pt x="114300" y="0"/>
                </a:cubicBezTo>
                <a:cubicBezTo>
                  <a:pt x="123030" y="43648"/>
                  <a:pt x="127743" y="72451"/>
                  <a:pt x="139700" y="114300"/>
                </a:cubicBezTo>
                <a:cubicBezTo>
                  <a:pt x="143378" y="127172"/>
                  <a:pt x="149496" y="139332"/>
                  <a:pt x="152400" y="152400"/>
                </a:cubicBezTo>
                <a:cubicBezTo>
                  <a:pt x="157986" y="177537"/>
                  <a:pt x="156957" y="204171"/>
                  <a:pt x="165100" y="228600"/>
                </a:cubicBezTo>
                <a:cubicBezTo>
                  <a:pt x="174080" y="255541"/>
                  <a:pt x="190500" y="279400"/>
                  <a:pt x="203200" y="304800"/>
                </a:cubicBezTo>
                <a:cubicBezTo>
                  <a:pt x="207433" y="325967"/>
                  <a:pt x="209697" y="347625"/>
                  <a:pt x="215900" y="368300"/>
                </a:cubicBezTo>
                <a:cubicBezTo>
                  <a:pt x="261328" y="519728"/>
                  <a:pt x="224955" y="324673"/>
                  <a:pt x="266700" y="533400"/>
                </a:cubicBezTo>
                <a:cubicBezTo>
                  <a:pt x="294725" y="673527"/>
                  <a:pt x="278448" y="619444"/>
                  <a:pt x="304800" y="698500"/>
                </a:cubicBezTo>
                <a:cubicBezTo>
                  <a:pt x="313267" y="664633"/>
                  <a:pt x="321015" y="630579"/>
                  <a:pt x="330200" y="596900"/>
                </a:cubicBezTo>
                <a:cubicBezTo>
                  <a:pt x="333722" y="583985"/>
                  <a:pt x="339653" y="571787"/>
                  <a:pt x="342900" y="558800"/>
                </a:cubicBezTo>
                <a:cubicBezTo>
                  <a:pt x="348135" y="537859"/>
                  <a:pt x="350365" y="516241"/>
                  <a:pt x="355600" y="495300"/>
                </a:cubicBezTo>
                <a:cubicBezTo>
                  <a:pt x="358847" y="482313"/>
                  <a:pt x="364622" y="470072"/>
                  <a:pt x="368300" y="457200"/>
                </a:cubicBezTo>
                <a:cubicBezTo>
                  <a:pt x="373095" y="440417"/>
                  <a:pt x="375984" y="423118"/>
                  <a:pt x="381000" y="406400"/>
                </a:cubicBezTo>
                <a:cubicBezTo>
                  <a:pt x="388693" y="380755"/>
                  <a:pt x="406400" y="330200"/>
                  <a:pt x="406400" y="330200"/>
                </a:cubicBezTo>
                <a:cubicBezTo>
                  <a:pt x="410633" y="296333"/>
                  <a:pt x="412995" y="262180"/>
                  <a:pt x="419100" y="228600"/>
                </a:cubicBezTo>
                <a:cubicBezTo>
                  <a:pt x="428221" y="178437"/>
                  <a:pt x="433959" y="198882"/>
                  <a:pt x="457200" y="152400"/>
                </a:cubicBezTo>
                <a:cubicBezTo>
                  <a:pt x="467350" y="132100"/>
                  <a:pt x="477175" y="82489"/>
                  <a:pt x="482600" y="63500"/>
                </a:cubicBezTo>
                <a:cubicBezTo>
                  <a:pt x="486278" y="50628"/>
                  <a:pt x="491067" y="38100"/>
                  <a:pt x="495300" y="25400"/>
                </a:cubicBezTo>
                <a:cubicBezTo>
                  <a:pt x="503767" y="42333"/>
                  <a:pt x="514713" y="58239"/>
                  <a:pt x="520700" y="76200"/>
                </a:cubicBezTo>
                <a:cubicBezTo>
                  <a:pt x="540209" y="134726"/>
                  <a:pt x="530541" y="179062"/>
                  <a:pt x="546100" y="241300"/>
                </a:cubicBezTo>
                <a:cubicBezTo>
                  <a:pt x="550692" y="259667"/>
                  <a:pt x="564853" y="274373"/>
                  <a:pt x="571500" y="292100"/>
                </a:cubicBezTo>
                <a:cubicBezTo>
                  <a:pt x="577629" y="308443"/>
                  <a:pt x="580543" y="325833"/>
                  <a:pt x="584200" y="342900"/>
                </a:cubicBezTo>
                <a:cubicBezTo>
                  <a:pt x="593246" y="385113"/>
                  <a:pt x="595948" y="428944"/>
                  <a:pt x="609600" y="469900"/>
                </a:cubicBezTo>
                <a:lnTo>
                  <a:pt x="635000" y="546100"/>
                </a:lnTo>
                <a:cubicBezTo>
                  <a:pt x="639233" y="558800"/>
                  <a:pt x="644453" y="571213"/>
                  <a:pt x="647700" y="584200"/>
                </a:cubicBezTo>
                <a:lnTo>
                  <a:pt x="660400" y="635000"/>
                </a:lnTo>
                <a:cubicBezTo>
                  <a:pt x="673100" y="630767"/>
                  <a:pt x="688047" y="630663"/>
                  <a:pt x="698500" y="622300"/>
                </a:cubicBezTo>
                <a:cubicBezTo>
                  <a:pt x="733076" y="594640"/>
                  <a:pt x="743500" y="508701"/>
                  <a:pt x="749300" y="482600"/>
                </a:cubicBezTo>
                <a:cubicBezTo>
                  <a:pt x="757767" y="444500"/>
                  <a:pt x="765761" y="406292"/>
                  <a:pt x="774700" y="368300"/>
                </a:cubicBezTo>
                <a:cubicBezTo>
                  <a:pt x="782696" y="334319"/>
                  <a:pt x="793254" y="300931"/>
                  <a:pt x="800100" y="266700"/>
                </a:cubicBezTo>
                <a:cubicBezTo>
                  <a:pt x="804333" y="245533"/>
                  <a:pt x="806870" y="223955"/>
                  <a:pt x="812800" y="203200"/>
                </a:cubicBezTo>
                <a:cubicBezTo>
                  <a:pt x="823833" y="164584"/>
                  <a:pt x="838200" y="127000"/>
                  <a:pt x="850900" y="88900"/>
                </a:cubicBezTo>
                <a:lnTo>
                  <a:pt x="863600" y="50800"/>
                </a:lnTo>
                <a:cubicBezTo>
                  <a:pt x="867833" y="71967"/>
                  <a:pt x="871356" y="93288"/>
                  <a:pt x="876300" y="114300"/>
                </a:cubicBezTo>
                <a:cubicBezTo>
                  <a:pt x="888293" y="165271"/>
                  <a:pt x="905792" y="215049"/>
                  <a:pt x="914400" y="266700"/>
                </a:cubicBezTo>
                <a:cubicBezTo>
                  <a:pt x="922867" y="317500"/>
                  <a:pt x="929700" y="368599"/>
                  <a:pt x="939800" y="419100"/>
                </a:cubicBezTo>
                <a:cubicBezTo>
                  <a:pt x="944033" y="440267"/>
                  <a:pt x="946820" y="461775"/>
                  <a:pt x="952500" y="482600"/>
                </a:cubicBezTo>
                <a:cubicBezTo>
                  <a:pt x="959545" y="508431"/>
                  <a:pt x="969433" y="533400"/>
                  <a:pt x="977900" y="558800"/>
                </a:cubicBezTo>
                <a:cubicBezTo>
                  <a:pt x="986266" y="583899"/>
                  <a:pt x="993619" y="617095"/>
                  <a:pt x="1016000" y="635000"/>
                </a:cubicBezTo>
                <a:cubicBezTo>
                  <a:pt x="1026453" y="643363"/>
                  <a:pt x="1041400" y="643467"/>
                  <a:pt x="1054100" y="647700"/>
                </a:cubicBezTo>
                <a:cubicBezTo>
                  <a:pt x="1066800" y="639233"/>
                  <a:pt x="1082149" y="633787"/>
                  <a:pt x="1092200" y="622300"/>
                </a:cubicBezTo>
                <a:cubicBezTo>
                  <a:pt x="1111585" y="600146"/>
                  <a:pt x="1155344" y="530117"/>
                  <a:pt x="1168400" y="495300"/>
                </a:cubicBezTo>
                <a:cubicBezTo>
                  <a:pt x="1174529" y="478957"/>
                  <a:pt x="1176084" y="461218"/>
                  <a:pt x="1181100" y="444500"/>
                </a:cubicBezTo>
                <a:cubicBezTo>
                  <a:pt x="1188793" y="418855"/>
                  <a:pt x="1198033" y="393700"/>
                  <a:pt x="1206500" y="368300"/>
                </a:cubicBezTo>
                <a:lnTo>
                  <a:pt x="1231900" y="292100"/>
                </a:lnTo>
                <a:lnTo>
                  <a:pt x="1244600" y="254000"/>
                </a:lnTo>
                <a:cubicBezTo>
                  <a:pt x="1258702" y="127078"/>
                  <a:pt x="1257300" y="178034"/>
                  <a:pt x="1257300" y="10160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F2248881-843F-44B8-8EAD-79A8E78AFDEA}"/>
              </a:ext>
            </a:extLst>
          </p:cNvPr>
          <p:cNvSpPr/>
          <p:nvPr/>
        </p:nvSpPr>
        <p:spPr>
          <a:xfrm rot="20459904">
            <a:off x="4255887" y="3948127"/>
            <a:ext cx="957040" cy="291025"/>
          </a:xfrm>
          <a:custGeom>
            <a:avLst/>
            <a:gdLst>
              <a:gd name="connsiteX0" fmla="*/ 0 w 1257338"/>
              <a:gd name="connsiteY0" fmla="*/ 533400 h 698500"/>
              <a:gd name="connsiteX1" fmla="*/ 12700 w 1257338"/>
              <a:gd name="connsiteY1" fmla="*/ 457200 h 698500"/>
              <a:gd name="connsiteX2" fmla="*/ 50800 w 1257338"/>
              <a:gd name="connsiteY2" fmla="*/ 304800 h 698500"/>
              <a:gd name="connsiteX3" fmla="*/ 63500 w 1257338"/>
              <a:gd name="connsiteY3" fmla="*/ 203200 h 698500"/>
              <a:gd name="connsiteX4" fmla="*/ 88900 w 1257338"/>
              <a:gd name="connsiteY4" fmla="*/ 139700 h 698500"/>
              <a:gd name="connsiteX5" fmla="*/ 114300 w 1257338"/>
              <a:gd name="connsiteY5" fmla="*/ 0 h 698500"/>
              <a:gd name="connsiteX6" fmla="*/ 139700 w 1257338"/>
              <a:gd name="connsiteY6" fmla="*/ 114300 h 698500"/>
              <a:gd name="connsiteX7" fmla="*/ 152400 w 1257338"/>
              <a:gd name="connsiteY7" fmla="*/ 152400 h 698500"/>
              <a:gd name="connsiteX8" fmla="*/ 165100 w 1257338"/>
              <a:gd name="connsiteY8" fmla="*/ 228600 h 698500"/>
              <a:gd name="connsiteX9" fmla="*/ 203200 w 1257338"/>
              <a:gd name="connsiteY9" fmla="*/ 304800 h 698500"/>
              <a:gd name="connsiteX10" fmla="*/ 215900 w 1257338"/>
              <a:gd name="connsiteY10" fmla="*/ 368300 h 698500"/>
              <a:gd name="connsiteX11" fmla="*/ 266700 w 1257338"/>
              <a:gd name="connsiteY11" fmla="*/ 533400 h 698500"/>
              <a:gd name="connsiteX12" fmla="*/ 304800 w 1257338"/>
              <a:gd name="connsiteY12" fmla="*/ 698500 h 698500"/>
              <a:gd name="connsiteX13" fmla="*/ 330200 w 1257338"/>
              <a:gd name="connsiteY13" fmla="*/ 596900 h 698500"/>
              <a:gd name="connsiteX14" fmla="*/ 342900 w 1257338"/>
              <a:gd name="connsiteY14" fmla="*/ 558800 h 698500"/>
              <a:gd name="connsiteX15" fmla="*/ 355600 w 1257338"/>
              <a:gd name="connsiteY15" fmla="*/ 495300 h 698500"/>
              <a:gd name="connsiteX16" fmla="*/ 368300 w 1257338"/>
              <a:gd name="connsiteY16" fmla="*/ 457200 h 698500"/>
              <a:gd name="connsiteX17" fmla="*/ 381000 w 1257338"/>
              <a:gd name="connsiteY17" fmla="*/ 406400 h 698500"/>
              <a:gd name="connsiteX18" fmla="*/ 406400 w 1257338"/>
              <a:gd name="connsiteY18" fmla="*/ 330200 h 698500"/>
              <a:gd name="connsiteX19" fmla="*/ 419100 w 1257338"/>
              <a:gd name="connsiteY19" fmla="*/ 228600 h 698500"/>
              <a:gd name="connsiteX20" fmla="*/ 457200 w 1257338"/>
              <a:gd name="connsiteY20" fmla="*/ 152400 h 698500"/>
              <a:gd name="connsiteX21" fmla="*/ 482600 w 1257338"/>
              <a:gd name="connsiteY21" fmla="*/ 63500 h 698500"/>
              <a:gd name="connsiteX22" fmla="*/ 495300 w 1257338"/>
              <a:gd name="connsiteY22" fmla="*/ 25400 h 698500"/>
              <a:gd name="connsiteX23" fmla="*/ 520700 w 1257338"/>
              <a:gd name="connsiteY23" fmla="*/ 76200 h 698500"/>
              <a:gd name="connsiteX24" fmla="*/ 546100 w 1257338"/>
              <a:gd name="connsiteY24" fmla="*/ 241300 h 698500"/>
              <a:gd name="connsiteX25" fmla="*/ 571500 w 1257338"/>
              <a:gd name="connsiteY25" fmla="*/ 292100 h 698500"/>
              <a:gd name="connsiteX26" fmla="*/ 584200 w 1257338"/>
              <a:gd name="connsiteY26" fmla="*/ 342900 h 698500"/>
              <a:gd name="connsiteX27" fmla="*/ 609600 w 1257338"/>
              <a:gd name="connsiteY27" fmla="*/ 469900 h 698500"/>
              <a:gd name="connsiteX28" fmla="*/ 635000 w 1257338"/>
              <a:gd name="connsiteY28" fmla="*/ 546100 h 698500"/>
              <a:gd name="connsiteX29" fmla="*/ 647700 w 1257338"/>
              <a:gd name="connsiteY29" fmla="*/ 584200 h 698500"/>
              <a:gd name="connsiteX30" fmla="*/ 660400 w 1257338"/>
              <a:gd name="connsiteY30" fmla="*/ 635000 h 698500"/>
              <a:gd name="connsiteX31" fmla="*/ 698500 w 1257338"/>
              <a:gd name="connsiteY31" fmla="*/ 622300 h 698500"/>
              <a:gd name="connsiteX32" fmla="*/ 749300 w 1257338"/>
              <a:gd name="connsiteY32" fmla="*/ 482600 h 698500"/>
              <a:gd name="connsiteX33" fmla="*/ 774700 w 1257338"/>
              <a:gd name="connsiteY33" fmla="*/ 368300 h 698500"/>
              <a:gd name="connsiteX34" fmla="*/ 800100 w 1257338"/>
              <a:gd name="connsiteY34" fmla="*/ 266700 h 698500"/>
              <a:gd name="connsiteX35" fmla="*/ 812800 w 1257338"/>
              <a:gd name="connsiteY35" fmla="*/ 203200 h 698500"/>
              <a:gd name="connsiteX36" fmla="*/ 850900 w 1257338"/>
              <a:gd name="connsiteY36" fmla="*/ 88900 h 698500"/>
              <a:gd name="connsiteX37" fmla="*/ 863600 w 1257338"/>
              <a:gd name="connsiteY37" fmla="*/ 50800 h 698500"/>
              <a:gd name="connsiteX38" fmla="*/ 876300 w 1257338"/>
              <a:gd name="connsiteY38" fmla="*/ 114300 h 698500"/>
              <a:gd name="connsiteX39" fmla="*/ 914400 w 1257338"/>
              <a:gd name="connsiteY39" fmla="*/ 266700 h 698500"/>
              <a:gd name="connsiteX40" fmla="*/ 939800 w 1257338"/>
              <a:gd name="connsiteY40" fmla="*/ 419100 h 698500"/>
              <a:gd name="connsiteX41" fmla="*/ 952500 w 1257338"/>
              <a:gd name="connsiteY41" fmla="*/ 482600 h 698500"/>
              <a:gd name="connsiteX42" fmla="*/ 977900 w 1257338"/>
              <a:gd name="connsiteY42" fmla="*/ 558800 h 698500"/>
              <a:gd name="connsiteX43" fmla="*/ 1016000 w 1257338"/>
              <a:gd name="connsiteY43" fmla="*/ 635000 h 698500"/>
              <a:gd name="connsiteX44" fmla="*/ 1054100 w 1257338"/>
              <a:gd name="connsiteY44" fmla="*/ 647700 h 698500"/>
              <a:gd name="connsiteX45" fmla="*/ 1092200 w 1257338"/>
              <a:gd name="connsiteY45" fmla="*/ 622300 h 698500"/>
              <a:gd name="connsiteX46" fmla="*/ 1168400 w 1257338"/>
              <a:gd name="connsiteY46" fmla="*/ 495300 h 698500"/>
              <a:gd name="connsiteX47" fmla="*/ 1181100 w 1257338"/>
              <a:gd name="connsiteY47" fmla="*/ 444500 h 698500"/>
              <a:gd name="connsiteX48" fmla="*/ 1206500 w 1257338"/>
              <a:gd name="connsiteY48" fmla="*/ 368300 h 698500"/>
              <a:gd name="connsiteX49" fmla="*/ 1231900 w 1257338"/>
              <a:gd name="connsiteY49" fmla="*/ 292100 h 698500"/>
              <a:gd name="connsiteX50" fmla="*/ 1244600 w 1257338"/>
              <a:gd name="connsiteY50" fmla="*/ 254000 h 698500"/>
              <a:gd name="connsiteX51" fmla="*/ 1257300 w 1257338"/>
              <a:gd name="connsiteY51" fmla="*/ 10160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57338" h="698500">
                <a:moveTo>
                  <a:pt x="0" y="533400"/>
                </a:moveTo>
                <a:cubicBezTo>
                  <a:pt x="4233" y="508000"/>
                  <a:pt x="6910" y="482291"/>
                  <a:pt x="12700" y="457200"/>
                </a:cubicBezTo>
                <a:cubicBezTo>
                  <a:pt x="37553" y="349505"/>
                  <a:pt x="36593" y="397148"/>
                  <a:pt x="50800" y="304800"/>
                </a:cubicBezTo>
                <a:cubicBezTo>
                  <a:pt x="55990" y="271067"/>
                  <a:pt x="55825" y="236456"/>
                  <a:pt x="63500" y="203200"/>
                </a:cubicBezTo>
                <a:cubicBezTo>
                  <a:pt x="68626" y="180987"/>
                  <a:pt x="82349" y="161536"/>
                  <a:pt x="88900" y="139700"/>
                </a:cubicBezTo>
                <a:cubicBezTo>
                  <a:pt x="95556" y="117512"/>
                  <a:pt x="111285" y="18088"/>
                  <a:pt x="114300" y="0"/>
                </a:cubicBezTo>
                <a:cubicBezTo>
                  <a:pt x="123030" y="43648"/>
                  <a:pt x="127743" y="72451"/>
                  <a:pt x="139700" y="114300"/>
                </a:cubicBezTo>
                <a:cubicBezTo>
                  <a:pt x="143378" y="127172"/>
                  <a:pt x="149496" y="139332"/>
                  <a:pt x="152400" y="152400"/>
                </a:cubicBezTo>
                <a:cubicBezTo>
                  <a:pt x="157986" y="177537"/>
                  <a:pt x="156957" y="204171"/>
                  <a:pt x="165100" y="228600"/>
                </a:cubicBezTo>
                <a:cubicBezTo>
                  <a:pt x="174080" y="255541"/>
                  <a:pt x="190500" y="279400"/>
                  <a:pt x="203200" y="304800"/>
                </a:cubicBezTo>
                <a:cubicBezTo>
                  <a:pt x="207433" y="325967"/>
                  <a:pt x="209697" y="347625"/>
                  <a:pt x="215900" y="368300"/>
                </a:cubicBezTo>
                <a:cubicBezTo>
                  <a:pt x="261328" y="519728"/>
                  <a:pt x="224955" y="324673"/>
                  <a:pt x="266700" y="533400"/>
                </a:cubicBezTo>
                <a:cubicBezTo>
                  <a:pt x="294725" y="673527"/>
                  <a:pt x="278448" y="619444"/>
                  <a:pt x="304800" y="698500"/>
                </a:cubicBezTo>
                <a:cubicBezTo>
                  <a:pt x="313267" y="664633"/>
                  <a:pt x="321015" y="630579"/>
                  <a:pt x="330200" y="596900"/>
                </a:cubicBezTo>
                <a:cubicBezTo>
                  <a:pt x="333722" y="583985"/>
                  <a:pt x="339653" y="571787"/>
                  <a:pt x="342900" y="558800"/>
                </a:cubicBezTo>
                <a:cubicBezTo>
                  <a:pt x="348135" y="537859"/>
                  <a:pt x="350365" y="516241"/>
                  <a:pt x="355600" y="495300"/>
                </a:cubicBezTo>
                <a:cubicBezTo>
                  <a:pt x="358847" y="482313"/>
                  <a:pt x="364622" y="470072"/>
                  <a:pt x="368300" y="457200"/>
                </a:cubicBezTo>
                <a:cubicBezTo>
                  <a:pt x="373095" y="440417"/>
                  <a:pt x="375984" y="423118"/>
                  <a:pt x="381000" y="406400"/>
                </a:cubicBezTo>
                <a:cubicBezTo>
                  <a:pt x="388693" y="380755"/>
                  <a:pt x="406400" y="330200"/>
                  <a:pt x="406400" y="330200"/>
                </a:cubicBezTo>
                <a:cubicBezTo>
                  <a:pt x="410633" y="296333"/>
                  <a:pt x="412995" y="262180"/>
                  <a:pt x="419100" y="228600"/>
                </a:cubicBezTo>
                <a:cubicBezTo>
                  <a:pt x="428221" y="178437"/>
                  <a:pt x="433959" y="198882"/>
                  <a:pt x="457200" y="152400"/>
                </a:cubicBezTo>
                <a:cubicBezTo>
                  <a:pt x="467350" y="132100"/>
                  <a:pt x="477175" y="82489"/>
                  <a:pt x="482600" y="63500"/>
                </a:cubicBezTo>
                <a:cubicBezTo>
                  <a:pt x="486278" y="50628"/>
                  <a:pt x="491067" y="38100"/>
                  <a:pt x="495300" y="25400"/>
                </a:cubicBezTo>
                <a:cubicBezTo>
                  <a:pt x="503767" y="42333"/>
                  <a:pt x="514713" y="58239"/>
                  <a:pt x="520700" y="76200"/>
                </a:cubicBezTo>
                <a:cubicBezTo>
                  <a:pt x="540209" y="134726"/>
                  <a:pt x="530541" y="179062"/>
                  <a:pt x="546100" y="241300"/>
                </a:cubicBezTo>
                <a:cubicBezTo>
                  <a:pt x="550692" y="259667"/>
                  <a:pt x="564853" y="274373"/>
                  <a:pt x="571500" y="292100"/>
                </a:cubicBezTo>
                <a:cubicBezTo>
                  <a:pt x="577629" y="308443"/>
                  <a:pt x="580543" y="325833"/>
                  <a:pt x="584200" y="342900"/>
                </a:cubicBezTo>
                <a:cubicBezTo>
                  <a:pt x="593246" y="385113"/>
                  <a:pt x="595948" y="428944"/>
                  <a:pt x="609600" y="469900"/>
                </a:cubicBezTo>
                <a:lnTo>
                  <a:pt x="635000" y="546100"/>
                </a:lnTo>
                <a:cubicBezTo>
                  <a:pt x="639233" y="558800"/>
                  <a:pt x="644453" y="571213"/>
                  <a:pt x="647700" y="584200"/>
                </a:cubicBezTo>
                <a:lnTo>
                  <a:pt x="660400" y="635000"/>
                </a:lnTo>
                <a:cubicBezTo>
                  <a:pt x="673100" y="630767"/>
                  <a:pt x="688047" y="630663"/>
                  <a:pt x="698500" y="622300"/>
                </a:cubicBezTo>
                <a:cubicBezTo>
                  <a:pt x="733076" y="594640"/>
                  <a:pt x="743500" y="508701"/>
                  <a:pt x="749300" y="482600"/>
                </a:cubicBezTo>
                <a:cubicBezTo>
                  <a:pt x="757767" y="444500"/>
                  <a:pt x="765761" y="406292"/>
                  <a:pt x="774700" y="368300"/>
                </a:cubicBezTo>
                <a:cubicBezTo>
                  <a:pt x="782696" y="334319"/>
                  <a:pt x="793254" y="300931"/>
                  <a:pt x="800100" y="266700"/>
                </a:cubicBezTo>
                <a:cubicBezTo>
                  <a:pt x="804333" y="245533"/>
                  <a:pt x="806870" y="223955"/>
                  <a:pt x="812800" y="203200"/>
                </a:cubicBezTo>
                <a:cubicBezTo>
                  <a:pt x="823833" y="164584"/>
                  <a:pt x="838200" y="127000"/>
                  <a:pt x="850900" y="88900"/>
                </a:cubicBezTo>
                <a:lnTo>
                  <a:pt x="863600" y="50800"/>
                </a:lnTo>
                <a:cubicBezTo>
                  <a:pt x="867833" y="71967"/>
                  <a:pt x="871356" y="93288"/>
                  <a:pt x="876300" y="114300"/>
                </a:cubicBezTo>
                <a:cubicBezTo>
                  <a:pt x="888293" y="165271"/>
                  <a:pt x="905792" y="215049"/>
                  <a:pt x="914400" y="266700"/>
                </a:cubicBezTo>
                <a:cubicBezTo>
                  <a:pt x="922867" y="317500"/>
                  <a:pt x="929700" y="368599"/>
                  <a:pt x="939800" y="419100"/>
                </a:cubicBezTo>
                <a:cubicBezTo>
                  <a:pt x="944033" y="440267"/>
                  <a:pt x="946820" y="461775"/>
                  <a:pt x="952500" y="482600"/>
                </a:cubicBezTo>
                <a:cubicBezTo>
                  <a:pt x="959545" y="508431"/>
                  <a:pt x="969433" y="533400"/>
                  <a:pt x="977900" y="558800"/>
                </a:cubicBezTo>
                <a:cubicBezTo>
                  <a:pt x="986266" y="583899"/>
                  <a:pt x="993619" y="617095"/>
                  <a:pt x="1016000" y="635000"/>
                </a:cubicBezTo>
                <a:cubicBezTo>
                  <a:pt x="1026453" y="643363"/>
                  <a:pt x="1041400" y="643467"/>
                  <a:pt x="1054100" y="647700"/>
                </a:cubicBezTo>
                <a:cubicBezTo>
                  <a:pt x="1066800" y="639233"/>
                  <a:pt x="1082149" y="633787"/>
                  <a:pt x="1092200" y="622300"/>
                </a:cubicBezTo>
                <a:cubicBezTo>
                  <a:pt x="1111585" y="600146"/>
                  <a:pt x="1155344" y="530117"/>
                  <a:pt x="1168400" y="495300"/>
                </a:cubicBezTo>
                <a:cubicBezTo>
                  <a:pt x="1174529" y="478957"/>
                  <a:pt x="1176084" y="461218"/>
                  <a:pt x="1181100" y="444500"/>
                </a:cubicBezTo>
                <a:cubicBezTo>
                  <a:pt x="1188793" y="418855"/>
                  <a:pt x="1198033" y="393700"/>
                  <a:pt x="1206500" y="368300"/>
                </a:cubicBezTo>
                <a:lnTo>
                  <a:pt x="1231900" y="292100"/>
                </a:lnTo>
                <a:lnTo>
                  <a:pt x="1244600" y="254000"/>
                </a:lnTo>
                <a:cubicBezTo>
                  <a:pt x="1258702" y="127078"/>
                  <a:pt x="1257300" y="178034"/>
                  <a:pt x="1257300" y="10160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0E55BAD-F767-4D81-9A27-3E7DFB48617D}"/>
              </a:ext>
            </a:extLst>
          </p:cNvPr>
          <p:cNvSpPr txBox="1"/>
          <p:nvPr/>
        </p:nvSpPr>
        <p:spPr>
          <a:xfrm>
            <a:off x="4227350" y="5199583"/>
            <a:ext cx="3891443" cy="46166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Wake at bow of Alfven Pulse</a:t>
            </a:r>
            <a:endParaRPr kumimoji="1" lang="ja-JP" altLang="en-US" sz="24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09C172A-72CE-4BCC-9B9E-4AF9808208F1}"/>
              </a:ext>
            </a:extLst>
          </p:cNvPr>
          <p:cNvSpPr txBox="1"/>
          <p:nvPr/>
        </p:nvSpPr>
        <p:spPr>
          <a:xfrm>
            <a:off x="4227350" y="5847656"/>
            <a:ext cx="3891443" cy="4616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Bow Wake Acceleration 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091CEBD-4B42-4AB3-9B37-1CCAE1521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F152-1E78-4286-AFFD-C19DA0FBE3FA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27" name="フリーフォーム: 図形 19">
            <a:extLst>
              <a:ext uri="{FF2B5EF4-FFF2-40B4-BE49-F238E27FC236}">
                <a16:creationId xmlns:a16="http://schemas.microsoft.com/office/drawing/2014/main" id="{316A5590-A5AC-4561-A103-B93BDAC4B3CA}"/>
              </a:ext>
            </a:extLst>
          </p:cNvPr>
          <p:cNvSpPr/>
          <p:nvPr/>
        </p:nvSpPr>
        <p:spPr>
          <a:xfrm rot="18253080">
            <a:off x="2430710" y="3642637"/>
            <a:ext cx="957040" cy="291025"/>
          </a:xfrm>
          <a:custGeom>
            <a:avLst/>
            <a:gdLst>
              <a:gd name="connsiteX0" fmla="*/ 0 w 1257338"/>
              <a:gd name="connsiteY0" fmla="*/ 533400 h 698500"/>
              <a:gd name="connsiteX1" fmla="*/ 12700 w 1257338"/>
              <a:gd name="connsiteY1" fmla="*/ 457200 h 698500"/>
              <a:gd name="connsiteX2" fmla="*/ 50800 w 1257338"/>
              <a:gd name="connsiteY2" fmla="*/ 304800 h 698500"/>
              <a:gd name="connsiteX3" fmla="*/ 63500 w 1257338"/>
              <a:gd name="connsiteY3" fmla="*/ 203200 h 698500"/>
              <a:gd name="connsiteX4" fmla="*/ 88900 w 1257338"/>
              <a:gd name="connsiteY4" fmla="*/ 139700 h 698500"/>
              <a:gd name="connsiteX5" fmla="*/ 114300 w 1257338"/>
              <a:gd name="connsiteY5" fmla="*/ 0 h 698500"/>
              <a:gd name="connsiteX6" fmla="*/ 139700 w 1257338"/>
              <a:gd name="connsiteY6" fmla="*/ 114300 h 698500"/>
              <a:gd name="connsiteX7" fmla="*/ 152400 w 1257338"/>
              <a:gd name="connsiteY7" fmla="*/ 152400 h 698500"/>
              <a:gd name="connsiteX8" fmla="*/ 165100 w 1257338"/>
              <a:gd name="connsiteY8" fmla="*/ 228600 h 698500"/>
              <a:gd name="connsiteX9" fmla="*/ 203200 w 1257338"/>
              <a:gd name="connsiteY9" fmla="*/ 304800 h 698500"/>
              <a:gd name="connsiteX10" fmla="*/ 215900 w 1257338"/>
              <a:gd name="connsiteY10" fmla="*/ 368300 h 698500"/>
              <a:gd name="connsiteX11" fmla="*/ 266700 w 1257338"/>
              <a:gd name="connsiteY11" fmla="*/ 533400 h 698500"/>
              <a:gd name="connsiteX12" fmla="*/ 304800 w 1257338"/>
              <a:gd name="connsiteY12" fmla="*/ 698500 h 698500"/>
              <a:gd name="connsiteX13" fmla="*/ 330200 w 1257338"/>
              <a:gd name="connsiteY13" fmla="*/ 596900 h 698500"/>
              <a:gd name="connsiteX14" fmla="*/ 342900 w 1257338"/>
              <a:gd name="connsiteY14" fmla="*/ 558800 h 698500"/>
              <a:gd name="connsiteX15" fmla="*/ 355600 w 1257338"/>
              <a:gd name="connsiteY15" fmla="*/ 495300 h 698500"/>
              <a:gd name="connsiteX16" fmla="*/ 368300 w 1257338"/>
              <a:gd name="connsiteY16" fmla="*/ 457200 h 698500"/>
              <a:gd name="connsiteX17" fmla="*/ 381000 w 1257338"/>
              <a:gd name="connsiteY17" fmla="*/ 406400 h 698500"/>
              <a:gd name="connsiteX18" fmla="*/ 406400 w 1257338"/>
              <a:gd name="connsiteY18" fmla="*/ 330200 h 698500"/>
              <a:gd name="connsiteX19" fmla="*/ 419100 w 1257338"/>
              <a:gd name="connsiteY19" fmla="*/ 228600 h 698500"/>
              <a:gd name="connsiteX20" fmla="*/ 457200 w 1257338"/>
              <a:gd name="connsiteY20" fmla="*/ 152400 h 698500"/>
              <a:gd name="connsiteX21" fmla="*/ 482600 w 1257338"/>
              <a:gd name="connsiteY21" fmla="*/ 63500 h 698500"/>
              <a:gd name="connsiteX22" fmla="*/ 495300 w 1257338"/>
              <a:gd name="connsiteY22" fmla="*/ 25400 h 698500"/>
              <a:gd name="connsiteX23" fmla="*/ 520700 w 1257338"/>
              <a:gd name="connsiteY23" fmla="*/ 76200 h 698500"/>
              <a:gd name="connsiteX24" fmla="*/ 546100 w 1257338"/>
              <a:gd name="connsiteY24" fmla="*/ 241300 h 698500"/>
              <a:gd name="connsiteX25" fmla="*/ 571500 w 1257338"/>
              <a:gd name="connsiteY25" fmla="*/ 292100 h 698500"/>
              <a:gd name="connsiteX26" fmla="*/ 584200 w 1257338"/>
              <a:gd name="connsiteY26" fmla="*/ 342900 h 698500"/>
              <a:gd name="connsiteX27" fmla="*/ 609600 w 1257338"/>
              <a:gd name="connsiteY27" fmla="*/ 469900 h 698500"/>
              <a:gd name="connsiteX28" fmla="*/ 635000 w 1257338"/>
              <a:gd name="connsiteY28" fmla="*/ 546100 h 698500"/>
              <a:gd name="connsiteX29" fmla="*/ 647700 w 1257338"/>
              <a:gd name="connsiteY29" fmla="*/ 584200 h 698500"/>
              <a:gd name="connsiteX30" fmla="*/ 660400 w 1257338"/>
              <a:gd name="connsiteY30" fmla="*/ 635000 h 698500"/>
              <a:gd name="connsiteX31" fmla="*/ 698500 w 1257338"/>
              <a:gd name="connsiteY31" fmla="*/ 622300 h 698500"/>
              <a:gd name="connsiteX32" fmla="*/ 749300 w 1257338"/>
              <a:gd name="connsiteY32" fmla="*/ 482600 h 698500"/>
              <a:gd name="connsiteX33" fmla="*/ 774700 w 1257338"/>
              <a:gd name="connsiteY33" fmla="*/ 368300 h 698500"/>
              <a:gd name="connsiteX34" fmla="*/ 800100 w 1257338"/>
              <a:gd name="connsiteY34" fmla="*/ 266700 h 698500"/>
              <a:gd name="connsiteX35" fmla="*/ 812800 w 1257338"/>
              <a:gd name="connsiteY35" fmla="*/ 203200 h 698500"/>
              <a:gd name="connsiteX36" fmla="*/ 850900 w 1257338"/>
              <a:gd name="connsiteY36" fmla="*/ 88900 h 698500"/>
              <a:gd name="connsiteX37" fmla="*/ 863600 w 1257338"/>
              <a:gd name="connsiteY37" fmla="*/ 50800 h 698500"/>
              <a:gd name="connsiteX38" fmla="*/ 876300 w 1257338"/>
              <a:gd name="connsiteY38" fmla="*/ 114300 h 698500"/>
              <a:gd name="connsiteX39" fmla="*/ 914400 w 1257338"/>
              <a:gd name="connsiteY39" fmla="*/ 266700 h 698500"/>
              <a:gd name="connsiteX40" fmla="*/ 939800 w 1257338"/>
              <a:gd name="connsiteY40" fmla="*/ 419100 h 698500"/>
              <a:gd name="connsiteX41" fmla="*/ 952500 w 1257338"/>
              <a:gd name="connsiteY41" fmla="*/ 482600 h 698500"/>
              <a:gd name="connsiteX42" fmla="*/ 977900 w 1257338"/>
              <a:gd name="connsiteY42" fmla="*/ 558800 h 698500"/>
              <a:gd name="connsiteX43" fmla="*/ 1016000 w 1257338"/>
              <a:gd name="connsiteY43" fmla="*/ 635000 h 698500"/>
              <a:gd name="connsiteX44" fmla="*/ 1054100 w 1257338"/>
              <a:gd name="connsiteY44" fmla="*/ 647700 h 698500"/>
              <a:gd name="connsiteX45" fmla="*/ 1092200 w 1257338"/>
              <a:gd name="connsiteY45" fmla="*/ 622300 h 698500"/>
              <a:gd name="connsiteX46" fmla="*/ 1168400 w 1257338"/>
              <a:gd name="connsiteY46" fmla="*/ 495300 h 698500"/>
              <a:gd name="connsiteX47" fmla="*/ 1181100 w 1257338"/>
              <a:gd name="connsiteY47" fmla="*/ 444500 h 698500"/>
              <a:gd name="connsiteX48" fmla="*/ 1206500 w 1257338"/>
              <a:gd name="connsiteY48" fmla="*/ 368300 h 698500"/>
              <a:gd name="connsiteX49" fmla="*/ 1231900 w 1257338"/>
              <a:gd name="connsiteY49" fmla="*/ 292100 h 698500"/>
              <a:gd name="connsiteX50" fmla="*/ 1244600 w 1257338"/>
              <a:gd name="connsiteY50" fmla="*/ 254000 h 698500"/>
              <a:gd name="connsiteX51" fmla="*/ 1257300 w 1257338"/>
              <a:gd name="connsiteY51" fmla="*/ 10160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57338" h="698500">
                <a:moveTo>
                  <a:pt x="0" y="533400"/>
                </a:moveTo>
                <a:cubicBezTo>
                  <a:pt x="4233" y="508000"/>
                  <a:pt x="6910" y="482291"/>
                  <a:pt x="12700" y="457200"/>
                </a:cubicBezTo>
                <a:cubicBezTo>
                  <a:pt x="37553" y="349505"/>
                  <a:pt x="36593" y="397148"/>
                  <a:pt x="50800" y="304800"/>
                </a:cubicBezTo>
                <a:cubicBezTo>
                  <a:pt x="55990" y="271067"/>
                  <a:pt x="55825" y="236456"/>
                  <a:pt x="63500" y="203200"/>
                </a:cubicBezTo>
                <a:cubicBezTo>
                  <a:pt x="68626" y="180987"/>
                  <a:pt x="82349" y="161536"/>
                  <a:pt x="88900" y="139700"/>
                </a:cubicBezTo>
                <a:cubicBezTo>
                  <a:pt x="95556" y="117512"/>
                  <a:pt x="111285" y="18088"/>
                  <a:pt x="114300" y="0"/>
                </a:cubicBezTo>
                <a:cubicBezTo>
                  <a:pt x="123030" y="43648"/>
                  <a:pt x="127743" y="72451"/>
                  <a:pt x="139700" y="114300"/>
                </a:cubicBezTo>
                <a:cubicBezTo>
                  <a:pt x="143378" y="127172"/>
                  <a:pt x="149496" y="139332"/>
                  <a:pt x="152400" y="152400"/>
                </a:cubicBezTo>
                <a:cubicBezTo>
                  <a:pt x="157986" y="177537"/>
                  <a:pt x="156957" y="204171"/>
                  <a:pt x="165100" y="228600"/>
                </a:cubicBezTo>
                <a:cubicBezTo>
                  <a:pt x="174080" y="255541"/>
                  <a:pt x="190500" y="279400"/>
                  <a:pt x="203200" y="304800"/>
                </a:cubicBezTo>
                <a:cubicBezTo>
                  <a:pt x="207433" y="325967"/>
                  <a:pt x="209697" y="347625"/>
                  <a:pt x="215900" y="368300"/>
                </a:cubicBezTo>
                <a:cubicBezTo>
                  <a:pt x="261328" y="519728"/>
                  <a:pt x="224955" y="324673"/>
                  <a:pt x="266700" y="533400"/>
                </a:cubicBezTo>
                <a:cubicBezTo>
                  <a:pt x="294725" y="673527"/>
                  <a:pt x="278448" y="619444"/>
                  <a:pt x="304800" y="698500"/>
                </a:cubicBezTo>
                <a:cubicBezTo>
                  <a:pt x="313267" y="664633"/>
                  <a:pt x="321015" y="630579"/>
                  <a:pt x="330200" y="596900"/>
                </a:cubicBezTo>
                <a:cubicBezTo>
                  <a:pt x="333722" y="583985"/>
                  <a:pt x="339653" y="571787"/>
                  <a:pt x="342900" y="558800"/>
                </a:cubicBezTo>
                <a:cubicBezTo>
                  <a:pt x="348135" y="537859"/>
                  <a:pt x="350365" y="516241"/>
                  <a:pt x="355600" y="495300"/>
                </a:cubicBezTo>
                <a:cubicBezTo>
                  <a:pt x="358847" y="482313"/>
                  <a:pt x="364622" y="470072"/>
                  <a:pt x="368300" y="457200"/>
                </a:cubicBezTo>
                <a:cubicBezTo>
                  <a:pt x="373095" y="440417"/>
                  <a:pt x="375984" y="423118"/>
                  <a:pt x="381000" y="406400"/>
                </a:cubicBezTo>
                <a:cubicBezTo>
                  <a:pt x="388693" y="380755"/>
                  <a:pt x="406400" y="330200"/>
                  <a:pt x="406400" y="330200"/>
                </a:cubicBezTo>
                <a:cubicBezTo>
                  <a:pt x="410633" y="296333"/>
                  <a:pt x="412995" y="262180"/>
                  <a:pt x="419100" y="228600"/>
                </a:cubicBezTo>
                <a:cubicBezTo>
                  <a:pt x="428221" y="178437"/>
                  <a:pt x="433959" y="198882"/>
                  <a:pt x="457200" y="152400"/>
                </a:cubicBezTo>
                <a:cubicBezTo>
                  <a:pt x="467350" y="132100"/>
                  <a:pt x="477175" y="82489"/>
                  <a:pt x="482600" y="63500"/>
                </a:cubicBezTo>
                <a:cubicBezTo>
                  <a:pt x="486278" y="50628"/>
                  <a:pt x="491067" y="38100"/>
                  <a:pt x="495300" y="25400"/>
                </a:cubicBezTo>
                <a:cubicBezTo>
                  <a:pt x="503767" y="42333"/>
                  <a:pt x="514713" y="58239"/>
                  <a:pt x="520700" y="76200"/>
                </a:cubicBezTo>
                <a:cubicBezTo>
                  <a:pt x="540209" y="134726"/>
                  <a:pt x="530541" y="179062"/>
                  <a:pt x="546100" y="241300"/>
                </a:cubicBezTo>
                <a:cubicBezTo>
                  <a:pt x="550692" y="259667"/>
                  <a:pt x="564853" y="274373"/>
                  <a:pt x="571500" y="292100"/>
                </a:cubicBezTo>
                <a:cubicBezTo>
                  <a:pt x="577629" y="308443"/>
                  <a:pt x="580543" y="325833"/>
                  <a:pt x="584200" y="342900"/>
                </a:cubicBezTo>
                <a:cubicBezTo>
                  <a:pt x="593246" y="385113"/>
                  <a:pt x="595948" y="428944"/>
                  <a:pt x="609600" y="469900"/>
                </a:cubicBezTo>
                <a:lnTo>
                  <a:pt x="635000" y="546100"/>
                </a:lnTo>
                <a:cubicBezTo>
                  <a:pt x="639233" y="558800"/>
                  <a:pt x="644453" y="571213"/>
                  <a:pt x="647700" y="584200"/>
                </a:cubicBezTo>
                <a:lnTo>
                  <a:pt x="660400" y="635000"/>
                </a:lnTo>
                <a:cubicBezTo>
                  <a:pt x="673100" y="630767"/>
                  <a:pt x="688047" y="630663"/>
                  <a:pt x="698500" y="622300"/>
                </a:cubicBezTo>
                <a:cubicBezTo>
                  <a:pt x="733076" y="594640"/>
                  <a:pt x="743500" y="508701"/>
                  <a:pt x="749300" y="482600"/>
                </a:cubicBezTo>
                <a:cubicBezTo>
                  <a:pt x="757767" y="444500"/>
                  <a:pt x="765761" y="406292"/>
                  <a:pt x="774700" y="368300"/>
                </a:cubicBezTo>
                <a:cubicBezTo>
                  <a:pt x="782696" y="334319"/>
                  <a:pt x="793254" y="300931"/>
                  <a:pt x="800100" y="266700"/>
                </a:cubicBezTo>
                <a:cubicBezTo>
                  <a:pt x="804333" y="245533"/>
                  <a:pt x="806870" y="223955"/>
                  <a:pt x="812800" y="203200"/>
                </a:cubicBezTo>
                <a:cubicBezTo>
                  <a:pt x="823833" y="164584"/>
                  <a:pt x="838200" y="127000"/>
                  <a:pt x="850900" y="88900"/>
                </a:cubicBezTo>
                <a:lnTo>
                  <a:pt x="863600" y="50800"/>
                </a:lnTo>
                <a:cubicBezTo>
                  <a:pt x="867833" y="71967"/>
                  <a:pt x="871356" y="93288"/>
                  <a:pt x="876300" y="114300"/>
                </a:cubicBezTo>
                <a:cubicBezTo>
                  <a:pt x="888293" y="165271"/>
                  <a:pt x="905792" y="215049"/>
                  <a:pt x="914400" y="266700"/>
                </a:cubicBezTo>
                <a:cubicBezTo>
                  <a:pt x="922867" y="317500"/>
                  <a:pt x="929700" y="368599"/>
                  <a:pt x="939800" y="419100"/>
                </a:cubicBezTo>
                <a:cubicBezTo>
                  <a:pt x="944033" y="440267"/>
                  <a:pt x="946820" y="461775"/>
                  <a:pt x="952500" y="482600"/>
                </a:cubicBezTo>
                <a:cubicBezTo>
                  <a:pt x="959545" y="508431"/>
                  <a:pt x="969433" y="533400"/>
                  <a:pt x="977900" y="558800"/>
                </a:cubicBezTo>
                <a:cubicBezTo>
                  <a:pt x="986266" y="583899"/>
                  <a:pt x="993619" y="617095"/>
                  <a:pt x="1016000" y="635000"/>
                </a:cubicBezTo>
                <a:cubicBezTo>
                  <a:pt x="1026453" y="643363"/>
                  <a:pt x="1041400" y="643467"/>
                  <a:pt x="1054100" y="647700"/>
                </a:cubicBezTo>
                <a:cubicBezTo>
                  <a:pt x="1066800" y="639233"/>
                  <a:pt x="1082149" y="633787"/>
                  <a:pt x="1092200" y="622300"/>
                </a:cubicBezTo>
                <a:cubicBezTo>
                  <a:pt x="1111585" y="600146"/>
                  <a:pt x="1155344" y="530117"/>
                  <a:pt x="1168400" y="495300"/>
                </a:cubicBezTo>
                <a:cubicBezTo>
                  <a:pt x="1174529" y="478957"/>
                  <a:pt x="1176084" y="461218"/>
                  <a:pt x="1181100" y="444500"/>
                </a:cubicBezTo>
                <a:cubicBezTo>
                  <a:pt x="1188793" y="418855"/>
                  <a:pt x="1198033" y="393700"/>
                  <a:pt x="1206500" y="368300"/>
                </a:cubicBezTo>
                <a:lnTo>
                  <a:pt x="1231900" y="292100"/>
                </a:lnTo>
                <a:lnTo>
                  <a:pt x="1244600" y="254000"/>
                </a:lnTo>
                <a:cubicBezTo>
                  <a:pt x="1258702" y="127078"/>
                  <a:pt x="1257300" y="178034"/>
                  <a:pt x="1257300" y="101600"/>
                </a:cubicBezTo>
              </a:path>
            </a:pathLst>
          </a:cu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19">
            <a:extLst>
              <a:ext uri="{FF2B5EF4-FFF2-40B4-BE49-F238E27FC236}">
                <a16:creationId xmlns:a16="http://schemas.microsoft.com/office/drawing/2014/main" id="{316A5590-A5AC-4561-A103-B93BDAC4B3CA}"/>
              </a:ext>
            </a:extLst>
          </p:cNvPr>
          <p:cNvSpPr/>
          <p:nvPr/>
        </p:nvSpPr>
        <p:spPr>
          <a:xfrm rot="19066484">
            <a:off x="2576157" y="3872840"/>
            <a:ext cx="957040" cy="270332"/>
          </a:xfrm>
          <a:custGeom>
            <a:avLst/>
            <a:gdLst>
              <a:gd name="connsiteX0" fmla="*/ 0 w 1257338"/>
              <a:gd name="connsiteY0" fmla="*/ 533400 h 698500"/>
              <a:gd name="connsiteX1" fmla="*/ 12700 w 1257338"/>
              <a:gd name="connsiteY1" fmla="*/ 457200 h 698500"/>
              <a:gd name="connsiteX2" fmla="*/ 50800 w 1257338"/>
              <a:gd name="connsiteY2" fmla="*/ 304800 h 698500"/>
              <a:gd name="connsiteX3" fmla="*/ 63500 w 1257338"/>
              <a:gd name="connsiteY3" fmla="*/ 203200 h 698500"/>
              <a:gd name="connsiteX4" fmla="*/ 88900 w 1257338"/>
              <a:gd name="connsiteY4" fmla="*/ 139700 h 698500"/>
              <a:gd name="connsiteX5" fmla="*/ 114300 w 1257338"/>
              <a:gd name="connsiteY5" fmla="*/ 0 h 698500"/>
              <a:gd name="connsiteX6" fmla="*/ 139700 w 1257338"/>
              <a:gd name="connsiteY6" fmla="*/ 114300 h 698500"/>
              <a:gd name="connsiteX7" fmla="*/ 152400 w 1257338"/>
              <a:gd name="connsiteY7" fmla="*/ 152400 h 698500"/>
              <a:gd name="connsiteX8" fmla="*/ 165100 w 1257338"/>
              <a:gd name="connsiteY8" fmla="*/ 228600 h 698500"/>
              <a:gd name="connsiteX9" fmla="*/ 203200 w 1257338"/>
              <a:gd name="connsiteY9" fmla="*/ 304800 h 698500"/>
              <a:gd name="connsiteX10" fmla="*/ 215900 w 1257338"/>
              <a:gd name="connsiteY10" fmla="*/ 368300 h 698500"/>
              <a:gd name="connsiteX11" fmla="*/ 266700 w 1257338"/>
              <a:gd name="connsiteY11" fmla="*/ 533400 h 698500"/>
              <a:gd name="connsiteX12" fmla="*/ 304800 w 1257338"/>
              <a:gd name="connsiteY12" fmla="*/ 698500 h 698500"/>
              <a:gd name="connsiteX13" fmla="*/ 330200 w 1257338"/>
              <a:gd name="connsiteY13" fmla="*/ 596900 h 698500"/>
              <a:gd name="connsiteX14" fmla="*/ 342900 w 1257338"/>
              <a:gd name="connsiteY14" fmla="*/ 558800 h 698500"/>
              <a:gd name="connsiteX15" fmla="*/ 355600 w 1257338"/>
              <a:gd name="connsiteY15" fmla="*/ 495300 h 698500"/>
              <a:gd name="connsiteX16" fmla="*/ 368300 w 1257338"/>
              <a:gd name="connsiteY16" fmla="*/ 457200 h 698500"/>
              <a:gd name="connsiteX17" fmla="*/ 381000 w 1257338"/>
              <a:gd name="connsiteY17" fmla="*/ 406400 h 698500"/>
              <a:gd name="connsiteX18" fmla="*/ 406400 w 1257338"/>
              <a:gd name="connsiteY18" fmla="*/ 330200 h 698500"/>
              <a:gd name="connsiteX19" fmla="*/ 419100 w 1257338"/>
              <a:gd name="connsiteY19" fmla="*/ 228600 h 698500"/>
              <a:gd name="connsiteX20" fmla="*/ 457200 w 1257338"/>
              <a:gd name="connsiteY20" fmla="*/ 152400 h 698500"/>
              <a:gd name="connsiteX21" fmla="*/ 482600 w 1257338"/>
              <a:gd name="connsiteY21" fmla="*/ 63500 h 698500"/>
              <a:gd name="connsiteX22" fmla="*/ 495300 w 1257338"/>
              <a:gd name="connsiteY22" fmla="*/ 25400 h 698500"/>
              <a:gd name="connsiteX23" fmla="*/ 520700 w 1257338"/>
              <a:gd name="connsiteY23" fmla="*/ 76200 h 698500"/>
              <a:gd name="connsiteX24" fmla="*/ 546100 w 1257338"/>
              <a:gd name="connsiteY24" fmla="*/ 241300 h 698500"/>
              <a:gd name="connsiteX25" fmla="*/ 571500 w 1257338"/>
              <a:gd name="connsiteY25" fmla="*/ 292100 h 698500"/>
              <a:gd name="connsiteX26" fmla="*/ 584200 w 1257338"/>
              <a:gd name="connsiteY26" fmla="*/ 342900 h 698500"/>
              <a:gd name="connsiteX27" fmla="*/ 609600 w 1257338"/>
              <a:gd name="connsiteY27" fmla="*/ 469900 h 698500"/>
              <a:gd name="connsiteX28" fmla="*/ 635000 w 1257338"/>
              <a:gd name="connsiteY28" fmla="*/ 546100 h 698500"/>
              <a:gd name="connsiteX29" fmla="*/ 647700 w 1257338"/>
              <a:gd name="connsiteY29" fmla="*/ 584200 h 698500"/>
              <a:gd name="connsiteX30" fmla="*/ 660400 w 1257338"/>
              <a:gd name="connsiteY30" fmla="*/ 635000 h 698500"/>
              <a:gd name="connsiteX31" fmla="*/ 698500 w 1257338"/>
              <a:gd name="connsiteY31" fmla="*/ 622300 h 698500"/>
              <a:gd name="connsiteX32" fmla="*/ 749300 w 1257338"/>
              <a:gd name="connsiteY32" fmla="*/ 482600 h 698500"/>
              <a:gd name="connsiteX33" fmla="*/ 774700 w 1257338"/>
              <a:gd name="connsiteY33" fmla="*/ 368300 h 698500"/>
              <a:gd name="connsiteX34" fmla="*/ 800100 w 1257338"/>
              <a:gd name="connsiteY34" fmla="*/ 266700 h 698500"/>
              <a:gd name="connsiteX35" fmla="*/ 812800 w 1257338"/>
              <a:gd name="connsiteY35" fmla="*/ 203200 h 698500"/>
              <a:gd name="connsiteX36" fmla="*/ 850900 w 1257338"/>
              <a:gd name="connsiteY36" fmla="*/ 88900 h 698500"/>
              <a:gd name="connsiteX37" fmla="*/ 863600 w 1257338"/>
              <a:gd name="connsiteY37" fmla="*/ 50800 h 698500"/>
              <a:gd name="connsiteX38" fmla="*/ 876300 w 1257338"/>
              <a:gd name="connsiteY38" fmla="*/ 114300 h 698500"/>
              <a:gd name="connsiteX39" fmla="*/ 914400 w 1257338"/>
              <a:gd name="connsiteY39" fmla="*/ 266700 h 698500"/>
              <a:gd name="connsiteX40" fmla="*/ 939800 w 1257338"/>
              <a:gd name="connsiteY40" fmla="*/ 419100 h 698500"/>
              <a:gd name="connsiteX41" fmla="*/ 952500 w 1257338"/>
              <a:gd name="connsiteY41" fmla="*/ 482600 h 698500"/>
              <a:gd name="connsiteX42" fmla="*/ 977900 w 1257338"/>
              <a:gd name="connsiteY42" fmla="*/ 558800 h 698500"/>
              <a:gd name="connsiteX43" fmla="*/ 1016000 w 1257338"/>
              <a:gd name="connsiteY43" fmla="*/ 635000 h 698500"/>
              <a:gd name="connsiteX44" fmla="*/ 1054100 w 1257338"/>
              <a:gd name="connsiteY44" fmla="*/ 647700 h 698500"/>
              <a:gd name="connsiteX45" fmla="*/ 1092200 w 1257338"/>
              <a:gd name="connsiteY45" fmla="*/ 622300 h 698500"/>
              <a:gd name="connsiteX46" fmla="*/ 1168400 w 1257338"/>
              <a:gd name="connsiteY46" fmla="*/ 495300 h 698500"/>
              <a:gd name="connsiteX47" fmla="*/ 1181100 w 1257338"/>
              <a:gd name="connsiteY47" fmla="*/ 444500 h 698500"/>
              <a:gd name="connsiteX48" fmla="*/ 1206500 w 1257338"/>
              <a:gd name="connsiteY48" fmla="*/ 368300 h 698500"/>
              <a:gd name="connsiteX49" fmla="*/ 1231900 w 1257338"/>
              <a:gd name="connsiteY49" fmla="*/ 292100 h 698500"/>
              <a:gd name="connsiteX50" fmla="*/ 1244600 w 1257338"/>
              <a:gd name="connsiteY50" fmla="*/ 254000 h 698500"/>
              <a:gd name="connsiteX51" fmla="*/ 1257300 w 1257338"/>
              <a:gd name="connsiteY51" fmla="*/ 10160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57338" h="698500">
                <a:moveTo>
                  <a:pt x="0" y="533400"/>
                </a:moveTo>
                <a:cubicBezTo>
                  <a:pt x="4233" y="508000"/>
                  <a:pt x="6910" y="482291"/>
                  <a:pt x="12700" y="457200"/>
                </a:cubicBezTo>
                <a:cubicBezTo>
                  <a:pt x="37553" y="349505"/>
                  <a:pt x="36593" y="397148"/>
                  <a:pt x="50800" y="304800"/>
                </a:cubicBezTo>
                <a:cubicBezTo>
                  <a:pt x="55990" y="271067"/>
                  <a:pt x="55825" y="236456"/>
                  <a:pt x="63500" y="203200"/>
                </a:cubicBezTo>
                <a:cubicBezTo>
                  <a:pt x="68626" y="180987"/>
                  <a:pt x="82349" y="161536"/>
                  <a:pt x="88900" y="139700"/>
                </a:cubicBezTo>
                <a:cubicBezTo>
                  <a:pt x="95556" y="117512"/>
                  <a:pt x="111285" y="18088"/>
                  <a:pt x="114300" y="0"/>
                </a:cubicBezTo>
                <a:cubicBezTo>
                  <a:pt x="123030" y="43648"/>
                  <a:pt x="127743" y="72451"/>
                  <a:pt x="139700" y="114300"/>
                </a:cubicBezTo>
                <a:cubicBezTo>
                  <a:pt x="143378" y="127172"/>
                  <a:pt x="149496" y="139332"/>
                  <a:pt x="152400" y="152400"/>
                </a:cubicBezTo>
                <a:cubicBezTo>
                  <a:pt x="157986" y="177537"/>
                  <a:pt x="156957" y="204171"/>
                  <a:pt x="165100" y="228600"/>
                </a:cubicBezTo>
                <a:cubicBezTo>
                  <a:pt x="174080" y="255541"/>
                  <a:pt x="190500" y="279400"/>
                  <a:pt x="203200" y="304800"/>
                </a:cubicBezTo>
                <a:cubicBezTo>
                  <a:pt x="207433" y="325967"/>
                  <a:pt x="209697" y="347625"/>
                  <a:pt x="215900" y="368300"/>
                </a:cubicBezTo>
                <a:cubicBezTo>
                  <a:pt x="261328" y="519728"/>
                  <a:pt x="224955" y="324673"/>
                  <a:pt x="266700" y="533400"/>
                </a:cubicBezTo>
                <a:cubicBezTo>
                  <a:pt x="294725" y="673527"/>
                  <a:pt x="278448" y="619444"/>
                  <a:pt x="304800" y="698500"/>
                </a:cubicBezTo>
                <a:cubicBezTo>
                  <a:pt x="313267" y="664633"/>
                  <a:pt x="321015" y="630579"/>
                  <a:pt x="330200" y="596900"/>
                </a:cubicBezTo>
                <a:cubicBezTo>
                  <a:pt x="333722" y="583985"/>
                  <a:pt x="339653" y="571787"/>
                  <a:pt x="342900" y="558800"/>
                </a:cubicBezTo>
                <a:cubicBezTo>
                  <a:pt x="348135" y="537859"/>
                  <a:pt x="350365" y="516241"/>
                  <a:pt x="355600" y="495300"/>
                </a:cubicBezTo>
                <a:cubicBezTo>
                  <a:pt x="358847" y="482313"/>
                  <a:pt x="364622" y="470072"/>
                  <a:pt x="368300" y="457200"/>
                </a:cubicBezTo>
                <a:cubicBezTo>
                  <a:pt x="373095" y="440417"/>
                  <a:pt x="375984" y="423118"/>
                  <a:pt x="381000" y="406400"/>
                </a:cubicBezTo>
                <a:cubicBezTo>
                  <a:pt x="388693" y="380755"/>
                  <a:pt x="406400" y="330200"/>
                  <a:pt x="406400" y="330200"/>
                </a:cubicBezTo>
                <a:cubicBezTo>
                  <a:pt x="410633" y="296333"/>
                  <a:pt x="412995" y="262180"/>
                  <a:pt x="419100" y="228600"/>
                </a:cubicBezTo>
                <a:cubicBezTo>
                  <a:pt x="428221" y="178437"/>
                  <a:pt x="433959" y="198882"/>
                  <a:pt x="457200" y="152400"/>
                </a:cubicBezTo>
                <a:cubicBezTo>
                  <a:pt x="467350" y="132100"/>
                  <a:pt x="477175" y="82489"/>
                  <a:pt x="482600" y="63500"/>
                </a:cubicBezTo>
                <a:cubicBezTo>
                  <a:pt x="486278" y="50628"/>
                  <a:pt x="491067" y="38100"/>
                  <a:pt x="495300" y="25400"/>
                </a:cubicBezTo>
                <a:cubicBezTo>
                  <a:pt x="503767" y="42333"/>
                  <a:pt x="514713" y="58239"/>
                  <a:pt x="520700" y="76200"/>
                </a:cubicBezTo>
                <a:cubicBezTo>
                  <a:pt x="540209" y="134726"/>
                  <a:pt x="530541" y="179062"/>
                  <a:pt x="546100" y="241300"/>
                </a:cubicBezTo>
                <a:cubicBezTo>
                  <a:pt x="550692" y="259667"/>
                  <a:pt x="564853" y="274373"/>
                  <a:pt x="571500" y="292100"/>
                </a:cubicBezTo>
                <a:cubicBezTo>
                  <a:pt x="577629" y="308443"/>
                  <a:pt x="580543" y="325833"/>
                  <a:pt x="584200" y="342900"/>
                </a:cubicBezTo>
                <a:cubicBezTo>
                  <a:pt x="593246" y="385113"/>
                  <a:pt x="595948" y="428944"/>
                  <a:pt x="609600" y="469900"/>
                </a:cubicBezTo>
                <a:lnTo>
                  <a:pt x="635000" y="546100"/>
                </a:lnTo>
                <a:cubicBezTo>
                  <a:pt x="639233" y="558800"/>
                  <a:pt x="644453" y="571213"/>
                  <a:pt x="647700" y="584200"/>
                </a:cubicBezTo>
                <a:lnTo>
                  <a:pt x="660400" y="635000"/>
                </a:lnTo>
                <a:cubicBezTo>
                  <a:pt x="673100" y="630767"/>
                  <a:pt x="688047" y="630663"/>
                  <a:pt x="698500" y="622300"/>
                </a:cubicBezTo>
                <a:cubicBezTo>
                  <a:pt x="733076" y="594640"/>
                  <a:pt x="743500" y="508701"/>
                  <a:pt x="749300" y="482600"/>
                </a:cubicBezTo>
                <a:cubicBezTo>
                  <a:pt x="757767" y="444500"/>
                  <a:pt x="765761" y="406292"/>
                  <a:pt x="774700" y="368300"/>
                </a:cubicBezTo>
                <a:cubicBezTo>
                  <a:pt x="782696" y="334319"/>
                  <a:pt x="793254" y="300931"/>
                  <a:pt x="800100" y="266700"/>
                </a:cubicBezTo>
                <a:cubicBezTo>
                  <a:pt x="804333" y="245533"/>
                  <a:pt x="806870" y="223955"/>
                  <a:pt x="812800" y="203200"/>
                </a:cubicBezTo>
                <a:cubicBezTo>
                  <a:pt x="823833" y="164584"/>
                  <a:pt x="838200" y="127000"/>
                  <a:pt x="850900" y="88900"/>
                </a:cubicBezTo>
                <a:lnTo>
                  <a:pt x="863600" y="50800"/>
                </a:lnTo>
                <a:cubicBezTo>
                  <a:pt x="867833" y="71967"/>
                  <a:pt x="871356" y="93288"/>
                  <a:pt x="876300" y="114300"/>
                </a:cubicBezTo>
                <a:cubicBezTo>
                  <a:pt x="888293" y="165271"/>
                  <a:pt x="905792" y="215049"/>
                  <a:pt x="914400" y="266700"/>
                </a:cubicBezTo>
                <a:cubicBezTo>
                  <a:pt x="922867" y="317500"/>
                  <a:pt x="929700" y="368599"/>
                  <a:pt x="939800" y="419100"/>
                </a:cubicBezTo>
                <a:cubicBezTo>
                  <a:pt x="944033" y="440267"/>
                  <a:pt x="946820" y="461775"/>
                  <a:pt x="952500" y="482600"/>
                </a:cubicBezTo>
                <a:cubicBezTo>
                  <a:pt x="959545" y="508431"/>
                  <a:pt x="969433" y="533400"/>
                  <a:pt x="977900" y="558800"/>
                </a:cubicBezTo>
                <a:cubicBezTo>
                  <a:pt x="986266" y="583899"/>
                  <a:pt x="993619" y="617095"/>
                  <a:pt x="1016000" y="635000"/>
                </a:cubicBezTo>
                <a:cubicBezTo>
                  <a:pt x="1026453" y="643363"/>
                  <a:pt x="1041400" y="643467"/>
                  <a:pt x="1054100" y="647700"/>
                </a:cubicBezTo>
                <a:cubicBezTo>
                  <a:pt x="1066800" y="639233"/>
                  <a:pt x="1082149" y="633787"/>
                  <a:pt x="1092200" y="622300"/>
                </a:cubicBezTo>
                <a:cubicBezTo>
                  <a:pt x="1111585" y="600146"/>
                  <a:pt x="1155344" y="530117"/>
                  <a:pt x="1168400" y="495300"/>
                </a:cubicBezTo>
                <a:cubicBezTo>
                  <a:pt x="1174529" y="478957"/>
                  <a:pt x="1176084" y="461218"/>
                  <a:pt x="1181100" y="444500"/>
                </a:cubicBezTo>
                <a:cubicBezTo>
                  <a:pt x="1188793" y="418855"/>
                  <a:pt x="1198033" y="393700"/>
                  <a:pt x="1206500" y="368300"/>
                </a:cubicBezTo>
                <a:lnTo>
                  <a:pt x="1231900" y="292100"/>
                </a:lnTo>
                <a:lnTo>
                  <a:pt x="1244600" y="254000"/>
                </a:lnTo>
                <a:cubicBezTo>
                  <a:pt x="1258702" y="127078"/>
                  <a:pt x="1257300" y="178034"/>
                  <a:pt x="1257300" y="101600"/>
                </a:cubicBezTo>
              </a:path>
            </a:pathLst>
          </a:cu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19">
            <a:extLst>
              <a:ext uri="{FF2B5EF4-FFF2-40B4-BE49-F238E27FC236}">
                <a16:creationId xmlns:a16="http://schemas.microsoft.com/office/drawing/2014/main" id="{316A5590-A5AC-4561-A103-B93BDAC4B3CA}"/>
              </a:ext>
            </a:extLst>
          </p:cNvPr>
          <p:cNvSpPr/>
          <p:nvPr/>
        </p:nvSpPr>
        <p:spPr>
          <a:xfrm rot="20203687">
            <a:off x="2742668" y="4073123"/>
            <a:ext cx="957040" cy="270332"/>
          </a:xfrm>
          <a:custGeom>
            <a:avLst/>
            <a:gdLst>
              <a:gd name="connsiteX0" fmla="*/ 0 w 1257338"/>
              <a:gd name="connsiteY0" fmla="*/ 533400 h 698500"/>
              <a:gd name="connsiteX1" fmla="*/ 12700 w 1257338"/>
              <a:gd name="connsiteY1" fmla="*/ 457200 h 698500"/>
              <a:gd name="connsiteX2" fmla="*/ 50800 w 1257338"/>
              <a:gd name="connsiteY2" fmla="*/ 304800 h 698500"/>
              <a:gd name="connsiteX3" fmla="*/ 63500 w 1257338"/>
              <a:gd name="connsiteY3" fmla="*/ 203200 h 698500"/>
              <a:gd name="connsiteX4" fmla="*/ 88900 w 1257338"/>
              <a:gd name="connsiteY4" fmla="*/ 139700 h 698500"/>
              <a:gd name="connsiteX5" fmla="*/ 114300 w 1257338"/>
              <a:gd name="connsiteY5" fmla="*/ 0 h 698500"/>
              <a:gd name="connsiteX6" fmla="*/ 139700 w 1257338"/>
              <a:gd name="connsiteY6" fmla="*/ 114300 h 698500"/>
              <a:gd name="connsiteX7" fmla="*/ 152400 w 1257338"/>
              <a:gd name="connsiteY7" fmla="*/ 152400 h 698500"/>
              <a:gd name="connsiteX8" fmla="*/ 165100 w 1257338"/>
              <a:gd name="connsiteY8" fmla="*/ 228600 h 698500"/>
              <a:gd name="connsiteX9" fmla="*/ 203200 w 1257338"/>
              <a:gd name="connsiteY9" fmla="*/ 304800 h 698500"/>
              <a:gd name="connsiteX10" fmla="*/ 215900 w 1257338"/>
              <a:gd name="connsiteY10" fmla="*/ 368300 h 698500"/>
              <a:gd name="connsiteX11" fmla="*/ 266700 w 1257338"/>
              <a:gd name="connsiteY11" fmla="*/ 533400 h 698500"/>
              <a:gd name="connsiteX12" fmla="*/ 304800 w 1257338"/>
              <a:gd name="connsiteY12" fmla="*/ 698500 h 698500"/>
              <a:gd name="connsiteX13" fmla="*/ 330200 w 1257338"/>
              <a:gd name="connsiteY13" fmla="*/ 596900 h 698500"/>
              <a:gd name="connsiteX14" fmla="*/ 342900 w 1257338"/>
              <a:gd name="connsiteY14" fmla="*/ 558800 h 698500"/>
              <a:gd name="connsiteX15" fmla="*/ 355600 w 1257338"/>
              <a:gd name="connsiteY15" fmla="*/ 495300 h 698500"/>
              <a:gd name="connsiteX16" fmla="*/ 368300 w 1257338"/>
              <a:gd name="connsiteY16" fmla="*/ 457200 h 698500"/>
              <a:gd name="connsiteX17" fmla="*/ 381000 w 1257338"/>
              <a:gd name="connsiteY17" fmla="*/ 406400 h 698500"/>
              <a:gd name="connsiteX18" fmla="*/ 406400 w 1257338"/>
              <a:gd name="connsiteY18" fmla="*/ 330200 h 698500"/>
              <a:gd name="connsiteX19" fmla="*/ 419100 w 1257338"/>
              <a:gd name="connsiteY19" fmla="*/ 228600 h 698500"/>
              <a:gd name="connsiteX20" fmla="*/ 457200 w 1257338"/>
              <a:gd name="connsiteY20" fmla="*/ 152400 h 698500"/>
              <a:gd name="connsiteX21" fmla="*/ 482600 w 1257338"/>
              <a:gd name="connsiteY21" fmla="*/ 63500 h 698500"/>
              <a:gd name="connsiteX22" fmla="*/ 495300 w 1257338"/>
              <a:gd name="connsiteY22" fmla="*/ 25400 h 698500"/>
              <a:gd name="connsiteX23" fmla="*/ 520700 w 1257338"/>
              <a:gd name="connsiteY23" fmla="*/ 76200 h 698500"/>
              <a:gd name="connsiteX24" fmla="*/ 546100 w 1257338"/>
              <a:gd name="connsiteY24" fmla="*/ 241300 h 698500"/>
              <a:gd name="connsiteX25" fmla="*/ 571500 w 1257338"/>
              <a:gd name="connsiteY25" fmla="*/ 292100 h 698500"/>
              <a:gd name="connsiteX26" fmla="*/ 584200 w 1257338"/>
              <a:gd name="connsiteY26" fmla="*/ 342900 h 698500"/>
              <a:gd name="connsiteX27" fmla="*/ 609600 w 1257338"/>
              <a:gd name="connsiteY27" fmla="*/ 469900 h 698500"/>
              <a:gd name="connsiteX28" fmla="*/ 635000 w 1257338"/>
              <a:gd name="connsiteY28" fmla="*/ 546100 h 698500"/>
              <a:gd name="connsiteX29" fmla="*/ 647700 w 1257338"/>
              <a:gd name="connsiteY29" fmla="*/ 584200 h 698500"/>
              <a:gd name="connsiteX30" fmla="*/ 660400 w 1257338"/>
              <a:gd name="connsiteY30" fmla="*/ 635000 h 698500"/>
              <a:gd name="connsiteX31" fmla="*/ 698500 w 1257338"/>
              <a:gd name="connsiteY31" fmla="*/ 622300 h 698500"/>
              <a:gd name="connsiteX32" fmla="*/ 749300 w 1257338"/>
              <a:gd name="connsiteY32" fmla="*/ 482600 h 698500"/>
              <a:gd name="connsiteX33" fmla="*/ 774700 w 1257338"/>
              <a:gd name="connsiteY33" fmla="*/ 368300 h 698500"/>
              <a:gd name="connsiteX34" fmla="*/ 800100 w 1257338"/>
              <a:gd name="connsiteY34" fmla="*/ 266700 h 698500"/>
              <a:gd name="connsiteX35" fmla="*/ 812800 w 1257338"/>
              <a:gd name="connsiteY35" fmla="*/ 203200 h 698500"/>
              <a:gd name="connsiteX36" fmla="*/ 850900 w 1257338"/>
              <a:gd name="connsiteY36" fmla="*/ 88900 h 698500"/>
              <a:gd name="connsiteX37" fmla="*/ 863600 w 1257338"/>
              <a:gd name="connsiteY37" fmla="*/ 50800 h 698500"/>
              <a:gd name="connsiteX38" fmla="*/ 876300 w 1257338"/>
              <a:gd name="connsiteY38" fmla="*/ 114300 h 698500"/>
              <a:gd name="connsiteX39" fmla="*/ 914400 w 1257338"/>
              <a:gd name="connsiteY39" fmla="*/ 266700 h 698500"/>
              <a:gd name="connsiteX40" fmla="*/ 939800 w 1257338"/>
              <a:gd name="connsiteY40" fmla="*/ 419100 h 698500"/>
              <a:gd name="connsiteX41" fmla="*/ 952500 w 1257338"/>
              <a:gd name="connsiteY41" fmla="*/ 482600 h 698500"/>
              <a:gd name="connsiteX42" fmla="*/ 977900 w 1257338"/>
              <a:gd name="connsiteY42" fmla="*/ 558800 h 698500"/>
              <a:gd name="connsiteX43" fmla="*/ 1016000 w 1257338"/>
              <a:gd name="connsiteY43" fmla="*/ 635000 h 698500"/>
              <a:gd name="connsiteX44" fmla="*/ 1054100 w 1257338"/>
              <a:gd name="connsiteY44" fmla="*/ 647700 h 698500"/>
              <a:gd name="connsiteX45" fmla="*/ 1092200 w 1257338"/>
              <a:gd name="connsiteY45" fmla="*/ 622300 h 698500"/>
              <a:gd name="connsiteX46" fmla="*/ 1168400 w 1257338"/>
              <a:gd name="connsiteY46" fmla="*/ 495300 h 698500"/>
              <a:gd name="connsiteX47" fmla="*/ 1181100 w 1257338"/>
              <a:gd name="connsiteY47" fmla="*/ 444500 h 698500"/>
              <a:gd name="connsiteX48" fmla="*/ 1206500 w 1257338"/>
              <a:gd name="connsiteY48" fmla="*/ 368300 h 698500"/>
              <a:gd name="connsiteX49" fmla="*/ 1231900 w 1257338"/>
              <a:gd name="connsiteY49" fmla="*/ 292100 h 698500"/>
              <a:gd name="connsiteX50" fmla="*/ 1244600 w 1257338"/>
              <a:gd name="connsiteY50" fmla="*/ 254000 h 698500"/>
              <a:gd name="connsiteX51" fmla="*/ 1257300 w 1257338"/>
              <a:gd name="connsiteY51" fmla="*/ 10160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57338" h="698500">
                <a:moveTo>
                  <a:pt x="0" y="533400"/>
                </a:moveTo>
                <a:cubicBezTo>
                  <a:pt x="4233" y="508000"/>
                  <a:pt x="6910" y="482291"/>
                  <a:pt x="12700" y="457200"/>
                </a:cubicBezTo>
                <a:cubicBezTo>
                  <a:pt x="37553" y="349505"/>
                  <a:pt x="36593" y="397148"/>
                  <a:pt x="50800" y="304800"/>
                </a:cubicBezTo>
                <a:cubicBezTo>
                  <a:pt x="55990" y="271067"/>
                  <a:pt x="55825" y="236456"/>
                  <a:pt x="63500" y="203200"/>
                </a:cubicBezTo>
                <a:cubicBezTo>
                  <a:pt x="68626" y="180987"/>
                  <a:pt x="82349" y="161536"/>
                  <a:pt x="88900" y="139700"/>
                </a:cubicBezTo>
                <a:cubicBezTo>
                  <a:pt x="95556" y="117512"/>
                  <a:pt x="111285" y="18088"/>
                  <a:pt x="114300" y="0"/>
                </a:cubicBezTo>
                <a:cubicBezTo>
                  <a:pt x="123030" y="43648"/>
                  <a:pt x="127743" y="72451"/>
                  <a:pt x="139700" y="114300"/>
                </a:cubicBezTo>
                <a:cubicBezTo>
                  <a:pt x="143378" y="127172"/>
                  <a:pt x="149496" y="139332"/>
                  <a:pt x="152400" y="152400"/>
                </a:cubicBezTo>
                <a:cubicBezTo>
                  <a:pt x="157986" y="177537"/>
                  <a:pt x="156957" y="204171"/>
                  <a:pt x="165100" y="228600"/>
                </a:cubicBezTo>
                <a:cubicBezTo>
                  <a:pt x="174080" y="255541"/>
                  <a:pt x="190500" y="279400"/>
                  <a:pt x="203200" y="304800"/>
                </a:cubicBezTo>
                <a:cubicBezTo>
                  <a:pt x="207433" y="325967"/>
                  <a:pt x="209697" y="347625"/>
                  <a:pt x="215900" y="368300"/>
                </a:cubicBezTo>
                <a:cubicBezTo>
                  <a:pt x="261328" y="519728"/>
                  <a:pt x="224955" y="324673"/>
                  <a:pt x="266700" y="533400"/>
                </a:cubicBezTo>
                <a:cubicBezTo>
                  <a:pt x="294725" y="673527"/>
                  <a:pt x="278448" y="619444"/>
                  <a:pt x="304800" y="698500"/>
                </a:cubicBezTo>
                <a:cubicBezTo>
                  <a:pt x="313267" y="664633"/>
                  <a:pt x="321015" y="630579"/>
                  <a:pt x="330200" y="596900"/>
                </a:cubicBezTo>
                <a:cubicBezTo>
                  <a:pt x="333722" y="583985"/>
                  <a:pt x="339653" y="571787"/>
                  <a:pt x="342900" y="558800"/>
                </a:cubicBezTo>
                <a:cubicBezTo>
                  <a:pt x="348135" y="537859"/>
                  <a:pt x="350365" y="516241"/>
                  <a:pt x="355600" y="495300"/>
                </a:cubicBezTo>
                <a:cubicBezTo>
                  <a:pt x="358847" y="482313"/>
                  <a:pt x="364622" y="470072"/>
                  <a:pt x="368300" y="457200"/>
                </a:cubicBezTo>
                <a:cubicBezTo>
                  <a:pt x="373095" y="440417"/>
                  <a:pt x="375984" y="423118"/>
                  <a:pt x="381000" y="406400"/>
                </a:cubicBezTo>
                <a:cubicBezTo>
                  <a:pt x="388693" y="380755"/>
                  <a:pt x="406400" y="330200"/>
                  <a:pt x="406400" y="330200"/>
                </a:cubicBezTo>
                <a:cubicBezTo>
                  <a:pt x="410633" y="296333"/>
                  <a:pt x="412995" y="262180"/>
                  <a:pt x="419100" y="228600"/>
                </a:cubicBezTo>
                <a:cubicBezTo>
                  <a:pt x="428221" y="178437"/>
                  <a:pt x="433959" y="198882"/>
                  <a:pt x="457200" y="152400"/>
                </a:cubicBezTo>
                <a:cubicBezTo>
                  <a:pt x="467350" y="132100"/>
                  <a:pt x="477175" y="82489"/>
                  <a:pt x="482600" y="63500"/>
                </a:cubicBezTo>
                <a:cubicBezTo>
                  <a:pt x="486278" y="50628"/>
                  <a:pt x="491067" y="38100"/>
                  <a:pt x="495300" y="25400"/>
                </a:cubicBezTo>
                <a:cubicBezTo>
                  <a:pt x="503767" y="42333"/>
                  <a:pt x="514713" y="58239"/>
                  <a:pt x="520700" y="76200"/>
                </a:cubicBezTo>
                <a:cubicBezTo>
                  <a:pt x="540209" y="134726"/>
                  <a:pt x="530541" y="179062"/>
                  <a:pt x="546100" y="241300"/>
                </a:cubicBezTo>
                <a:cubicBezTo>
                  <a:pt x="550692" y="259667"/>
                  <a:pt x="564853" y="274373"/>
                  <a:pt x="571500" y="292100"/>
                </a:cubicBezTo>
                <a:cubicBezTo>
                  <a:pt x="577629" y="308443"/>
                  <a:pt x="580543" y="325833"/>
                  <a:pt x="584200" y="342900"/>
                </a:cubicBezTo>
                <a:cubicBezTo>
                  <a:pt x="593246" y="385113"/>
                  <a:pt x="595948" y="428944"/>
                  <a:pt x="609600" y="469900"/>
                </a:cubicBezTo>
                <a:lnTo>
                  <a:pt x="635000" y="546100"/>
                </a:lnTo>
                <a:cubicBezTo>
                  <a:pt x="639233" y="558800"/>
                  <a:pt x="644453" y="571213"/>
                  <a:pt x="647700" y="584200"/>
                </a:cubicBezTo>
                <a:lnTo>
                  <a:pt x="660400" y="635000"/>
                </a:lnTo>
                <a:cubicBezTo>
                  <a:pt x="673100" y="630767"/>
                  <a:pt x="688047" y="630663"/>
                  <a:pt x="698500" y="622300"/>
                </a:cubicBezTo>
                <a:cubicBezTo>
                  <a:pt x="733076" y="594640"/>
                  <a:pt x="743500" y="508701"/>
                  <a:pt x="749300" y="482600"/>
                </a:cubicBezTo>
                <a:cubicBezTo>
                  <a:pt x="757767" y="444500"/>
                  <a:pt x="765761" y="406292"/>
                  <a:pt x="774700" y="368300"/>
                </a:cubicBezTo>
                <a:cubicBezTo>
                  <a:pt x="782696" y="334319"/>
                  <a:pt x="793254" y="300931"/>
                  <a:pt x="800100" y="266700"/>
                </a:cubicBezTo>
                <a:cubicBezTo>
                  <a:pt x="804333" y="245533"/>
                  <a:pt x="806870" y="223955"/>
                  <a:pt x="812800" y="203200"/>
                </a:cubicBezTo>
                <a:cubicBezTo>
                  <a:pt x="823833" y="164584"/>
                  <a:pt x="838200" y="127000"/>
                  <a:pt x="850900" y="88900"/>
                </a:cubicBezTo>
                <a:lnTo>
                  <a:pt x="863600" y="50800"/>
                </a:lnTo>
                <a:cubicBezTo>
                  <a:pt x="867833" y="71967"/>
                  <a:pt x="871356" y="93288"/>
                  <a:pt x="876300" y="114300"/>
                </a:cubicBezTo>
                <a:cubicBezTo>
                  <a:pt x="888293" y="165271"/>
                  <a:pt x="905792" y="215049"/>
                  <a:pt x="914400" y="266700"/>
                </a:cubicBezTo>
                <a:cubicBezTo>
                  <a:pt x="922867" y="317500"/>
                  <a:pt x="929700" y="368599"/>
                  <a:pt x="939800" y="419100"/>
                </a:cubicBezTo>
                <a:cubicBezTo>
                  <a:pt x="944033" y="440267"/>
                  <a:pt x="946820" y="461775"/>
                  <a:pt x="952500" y="482600"/>
                </a:cubicBezTo>
                <a:cubicBezTo>
                  <a:pt x="959545" y="508431"/>
                  <a:pt x="969433" y="533400"/>
                  <a:pt x="977900" y="558800"/>
                </a:cubicBezTo>
                <a:cubicBezTo>
                  <a:pt x="986266" y="583899"/>
                  <a:pt x="993619" y="617095"/>
                  <a:pt x="1016000" y="635000"/>
                </a:cubicBezTo>
                <a:cubicBezTo>
                  <a:pt x="1026453" y="643363"/>
                  <a:pt x="1041400" y="643467"/>
                  <a:pt x="1054100" y="647700"/>
                </a:cubicBezTo>
                <a:cubicBezTo>
                  <a:pt x="1066800" y="639233"/>
                  <a:pt x="1082149" y="633787"/>
                  <a:pt x="1092200" y="622300"/>
                </a:cubicBezTo>
                <a:cubicBezTo>
                  <a:pt x="1111585" y="600146"/>
                  <a:pt x="1155344" y="530117"/>
                  <a:pt x="1168400" y="495300"/>
                </a:cubicBezTo>
                <a:cubicBezTo>
                  <a:pt x="1174529" y="478957"/>
                  <a:pt x="1176084" y="461218"/>
                  <a:pt x="1181100" y="444500"/>
                </a:cubicBezTo>
                <a:cubicBezTo>
                  <a:pt x="1188793" y="418855"/>
                  <a:pt x="1198033" y="393700"/>
                  <a:pt x="1206500" y="368300"/>
                </a:cubicBezTo>
                <a:lnTo>
                  <a:pt x="1231900" y="292100"/>
                </a:lnTo>
                <a:lnTo>
                  <a:pt x="1244600" y="254000"/>
                </a:lnTo>
                <a:cubicBezTo>
                  <a:pt x="1258702" y="127078"/>
                  <a:pt x="1257300" y="178034"/>
                  <a:pt x="1257300" y="101600"/>
                </a:cubicBezTo>
              </a:path>
            </a:pathLst>
          </a:cu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19">
            <a:extLst>
              <a:ext uri="{FF2B5EF4-FFF2-40B4-BE49-F238E27FC236}">
                <a16:creationId xmlns:a16="http://schemas.microsoft.com/office/drawing/2014/main" id="{316A5590-A5AC-4561-A103-B93BDAC4B3CA}"/>
              </a:ext>
            </a:extLst>
          </p:cNvPr>
          <p:cNvSpPr/>
          <p:nvPr/>
        </p:nvSpPr>
        <p:spPr>
          <a:xfrm>
            <a:off x="2731750" y="4294520"/>
            <a:ext cx="957040" cy="270332"/>
          </a:xfrm>
          <a:custGeom>
            <a:avLst/>
            <a:gdLst>
              <a:gd name="connsiteX0" fmla="*/ 0 w 1257338"/>
              <a:gd name="connsiteY0" fmla="*/ 533400 h 698500"/>
              <a:gd name="connsiteX1" fmla="*/ 12700 w 1257338"/>
              <a:gd name="connsiteY1" fmla="*/ 457200 h 698500"/>
              <a:gd name="connsiteX2" fmla="*/ 50800 w 1257338"/>
              <a:gd name="connsiteY2" fmla="*/ 304800 h 698500"/>
              <a:gd name="connsiteX3" fmla="*/ 63500 w 1257338"/>
              <a:gd name="connsiteY3" fmla="*/ 203200 h 698500"/>
              <a:gd name="connsiteX4" fmla="*/ 88900 w 1257338"/>
              <a:gd name="connsiteY4" fmla="*/ 139700 h 698500"/>
              <a:gd name="connsiteX5" fmla="*/ 114300 w 1257338"/>
              <a:gd name="connsiteY5" fmla="*/ 0 h 698500"/>
              <a:gd name="connsiteX6" fmla="*/ 139700 w 1257338"/>
              <a:gd name="connsiteY6" fmla="*/ 114300 h 698500"/>
              <a:gd name="connsiteX7" fmla="*/ 152400 w 1257338"/>
              <a:gd name="connsiteY7" fmla="*/ 152400 h 698500"/>
              <a:gd name="connsiteX8" fmla="*/ 165100 w 1257338"/>
              <a:gd name="connsiteY8" fmla="*/ 228600 h 698500"/>
              <a:gd name="connsiteX9" fmla="*/ 203200 w 1257338"/>
              <a:gd name="connsiteY9" fmla="*/ 304800 h 698500"/>
              <a:gd name="connsiteX10" fmla="*/ 215900 w 1257338"/>
              <a:gd name="connsiteY10" fmla="*/ 368300 h 698500"/>
              <a:gd name="connsiteX11" fmla="*/ 266700 w 1257338"/>
              <a:gd name="connsiteY11" fmla="*/ 533400 h 698500"/>
              <a:gd name="connsiteX12" fmla="*/ 304800 w 1257338"/>
              <a:gd name="connsiteY12" fmla="*/ 698500 h 698500"/>
              <a:gd name="connsiteX13" fmla="*/ 330200 w 1257338"/>
              <a:gd name="connsiteY13" fmla="*/ 596900 h 698500"/>
              <a:gd name="connsiteX14" fmla="*/ 342900 w 1257338"/>
              <a:gd name="connsiteY14" fmla="*/ 558800 h 698500"/>
              <a:gd name="connsiteX15" fmla="*/ 355600 w 1257338"/>
              <a:gd name="connsiteY15" fmla="*/ 495300 h 698500"/>
              <a:gd name="connsiteX16" fmla="*/ 368300 w 1257338"/>
              <a:gd name="connsiteY16" fmla="*/ 457200 h 698500"/>
              <a:gd name="connsiteX17" fmla="*/ 381000 w 1257338"/>
              <a:gd name="connsiteY17" fmla="*/ 406400 h 698500"/>
              <a:gd name="connsiteX18" fmla="*/ 406400 w 1257338"/>
              <a:gd name="connsiteY18" fmla="*/ 330200 h 698500"/>
              <a:gd name="connsiteX19" fmla="*/ 419100 w 1257338"/>
              <a:gd name="connsiteY19" fmla="*/ 228600 h 698500"/>
              <a:gd name="connsiteX20" fmla="*/ 457200 w 1257338"/>
              <a:gd name="connsiteY20" fmla="*/ 152400 h 698500"/>
              <a:gd name="connsiteX21" fmla="*/ 482600 w 1257338"/>
              <a:gd name="connsiteY21" fmla="*/ 63500 h 698500"/>
              <a:gd name="connsiteX22" fmla="*/ 495300 w 1257338"/>
              <a:gd name="connsiteY22" fmla="*/ 25400 h 698500"/>
              <a:gd name="connsiteX23" fmla="*/ 520700 w 1257338"/>
              <a:gd name="connsiteY23" fmla="*/ 76200 h 698500"/>
              <a:gd name="connsiteX24" fmla="*/ 546100 w 1257338"/>
              <a:gd name="connsiteY24" fmla="*/ 241300 h 698500"/>
              <a:gd name="connsiteX25" fmla="*/ 571500 w 1257338"/>
              <a:gd name="connsiteY25" fmla="*/ 292100 h 698500"/>
              <a:gd name="connsiteX26" fmla="*/ 584200 w 1257338"/>
              <a:gd name="connsiteY26" fmla="*/ 342900 h 698500"/>
              <a:gd name="connsiteX27" fmla="*/ 609600 w 1257338"/>
              <a:gd name="connsiteY27" fmla="*/ 469900 h 698500"/>
              <a:gd name="connsiteX28" fmla="*/ 635000 w 1257338"/>
              <a:gd name="connsiteY28" fmla="*/ 546100 h 698500"/>
              <a:gd name="connsiteX29" fmla="*/ 647700 w 1257338"/>
              <a:gd name="connsiteY29" fmla="*/ 584200 h 698500"/>
              <a:gd name="connsiteX30" fmla="*/ 660400 w 1257338"/>
              <a:gd name="connsiteY30" fmla="*/ 635000 h 698500"/>
              <a:gd name="connsiteX31" fmla="*/ 698500 w 1257338"/>
              <a:gd name="connsiteY31" fmla="*/ 622300 h 698500"/>
              <a:gd name="connsiteX32" fmla="*/ 749300 w 1257338"/>
              <a:gd name="connsiteY32" fmla="*/ 482600 h 698500"/>
              <a:gd name="connsiteX33" fmla="*/ 774700 w 1257338"/>
              <a:gd name="connsiteY33" fmla="*/ 368300 h 698500"/>
              <a:gd name="connsiteX34" fmla="*/ 800100 w 1257338"/>
              <a:gd name="connsiteY34" fmla="*/ 266700 h 698500"/>
              <a:gd name="connsiteX35" fmla="*/ 812800 w 1257338"/>
              <a:gd name="connsiteY35" fmla="*/ 203200 h 698500"/>
              <a:gd name="connsiteX36" fmla="*/ 850900 w 1257338"/>
              <a:gd name="connsiteY36" fmla="*/ 88900 h 698500"/>
              <a:gd name="connsiteX37" fmla="*/ 863600 w 1257338"/>
              <a:gd name="connsiteY37" fmla="*/ 50800 h 698500"/>
              <a:gd name="connsiteX38" fmla="*/ 876300 w 1257338"/>
              <a:gd name="connsiteY38" fmla="*/ 114300 h 698500"/>
              <a:gd name="connsiteX39" fmla="*/ 914400 w 1257338"/>
              <a:gd name="connsiteY39" fmla="*/ 266700 h 698500"/>
              <a:gd name="connsiteX40" fmla="*/ 939800 w 1257338"/>
              <a:gd name="connsiteY40" fmla="*/ 419100 h 698500"/>
              <a:gd name="connsiteX41" fmla="*/ 952500 w 1257338"/>
              <a:gd name="connsiteY41" fmla="*/ 482600 h 698500"/>
              <a:gd name="connsiteX42" fmla="*/ 977900 w 1257338"/>
              <a:gd name="connsiteY42" fmla="*/ 558800 h 698500"/>
              <a:gd name="connsiteX43" fmla="*/ 1016000 w 1257338"/>
              <a:gd name="connsiteY43" fmla="*/ 635000 h 698500"/>
              <a:gd name="connsiteX44" fmla="*/ 1054100 w 1257338"/>
              <a:gd name="connsiteY44" fmla="*/ 647700 h 698500"/>
              <a:gd name="connsiteX45" fmla="*/ 1092200 w 1257338"/>
              <a:gd name="connsiteY45" fmla="*/ 622300 h 698500"/>
              <a:gd name="connsiteX46" fmla="*/ 1168400 w 1257338"/>
              <a:gd name="connsiteY46" fmla="*/ 495300 h 698500"/>
              <a:gd name="connsiteX47" fmla="*/ 1181100 w 1257338"/>
              <a:gd name="connsiteY47" fmla="*/ 444500 h 698500"/>
              <a:gd name="connsiteX48" fmla="*/ 1206500 w 1257338"/>
              <a:gd name="connsiteY48" fmla="*/ 368300 h 698500"/>
              <a:gd name="connsiteX49" fmla="*/ 1231900 w 1257338"/>
              <a:gd name="connsiteY49" fmla="*/ 292100 h 698500"/>
              <a:gd name="connsiteX50" fmla="*/ 1244600 w 1257338"/>
              <a:gd name="connsiteY50" fmla="*/ 254000 h 698500"/>
              <a:gd name="connsiteX51" fmla="*/ 1257300 w 1257338"/>
              <a:gd name="connsiteY51" fmla="*/ 10160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57338" h="698500">
                <a:moveTo>
                  <a:pt x="0" y="533400"/>
                </a:moveTo>
                <a:cubicBezTo>
                  <a:pt x="4233" y="508000"/>
                  <a:pt x="6910" y="482291"/>
                  <a:pt x="12700" y="457200"/>
                </a:cubicBezTo>
                <a:cubicBezTo>
                  <a:pt x="37553" y="349505"/>
                  <a:pt x="36593" y="397148"/>
                  <a:pt x="50800" y="304800"/>
                </a:cubicBezTo>
                <a:cubicBezTo>
                  <a:pt x="55990" y="271067"/>
                  <a:pt x="55825" y="236456"/>
                  <a:pt x="63500" y="203200"/>
                </a:cubicBezTo>
                <a:cubicBezTo>
                  <a:pt x="68626" y="180987"/>
                  <a:pt x="82349" y="161536"/>
                  <a:pt x="88900" y="139700"/>
                </a:cubicBezTo>
                <a:cubicBezTo>
                  <a:pt x="95556" y="117512"/>
                  <a:pt x="111285" y="18088"/>
                  <a:pt x="114300" y="0"/>
                </a:cubicBezTo>
                <a:cubicBezTo>
                  <a:pt x="123030" y="43648"/>
                  <a:pt x="127743" y="72451"/>
                  <a:pt x="139700" y="114300"/>
                </a:cubicBezTo>
                <a:cubicBezTo>
                  <a:pt x="143378" y="127172"/>
                  <a:pt x="149496" y="139332"/>
                  <a:pt x="152400" y="152400"/>
                </a:cubicBezTo>
                <a:cubicBezTo>
                  <a:pt x="157986" y="177537"/>
                  <a:pt x="156957" y="204171"/>
                  <a:pt x="165100" y="228600"/>
                </a:cubicBezTo>
                <a:cubicBezTo>
                  <a:pt x="174080" y="255541"/>
                  <a:pt x="190500" y="279400"/>
                  <a:pt x="203200" y="304800"/>
                </a:cubicBezTo>
                <a:cubicBezTo>
                  <a:pt x="207433" y="325967"/>
                  <a:pt x="209697" y="347625"/>
                  <a:pt x="215900" y="368300"/>
                </a:cubicBezTo>
                <a:cubicBezTo>
                  <a:pt x="261328" y="519728"/>
                  <a:pt x="224955" y="324673"/>
                  <a:pt x="266700" y="533400"/>
                </a:cubicBezTo>
                <a:cubicBezTo>
                  <a:pt x="294725" y="673527"/>
                  <a:pt x="278448" y="619444"/>
                  <a:pt x="304800" y="698500"/>
                </a:cubicBezTo>
                <a:cubicBezTo>
                  <a:pt x="313267" y="664633"/>
                  <a:pt x="321015" y="630579"/>
                  <a:pt x="330200" y="596900"/>
                </a:cubicBezTo>
                <a:cubicBezTo>
                  <a:pt x="333722" y="583985"/>
                  <a:pt x="339653" y="571787"/>
                  <a:pt x="342900" y="558800"/>
                </a:cubicBezTo>
                <a:cubicBezTo>
                  <a:pt x="348135" y="537859"/>
                  <a:pt x="350365" y="516241"/>
                  <a:pt x="355600" y="495300"/>
                </a:cubicBezTo>
                <a:cubicBezTo>
                  <a:pt x="358847" y="482313"/>
                  <a:pt x="364622" y="470072"/>
                  <a:pt x="368300" y="457200"/>
                </a:cubicBezTo>
                <a:cubicBezTo>
                  <a:pt x="373095" y="440417"/>
                  <a:pt x="375984" y="423118"/>
                  <a:pt x="381000" y="406400"/>
                </a:cubicBezTo>
                <a:cubicBezTo>
                  <a:pt x="388693" y="380755"/>
                  <a:pt x="406400" y="330200"/>
                  <a:pt x="406400" y="330200"/>
                </a:cubicBezTo>
                <a:cubicBezTo>
                  <a:pt x="410633" y="296333"/>
                  <a:pt x="412995" y="262180"/>
                  <a:pt x="419100" y="228600"/>
                </a:cubicBezTo>
                <a:cubicBezTo>
                  <a:pt x="428221" y="178437"/>
                  <a:pt x="433959" y="198882"/>
                  <a:pt x="457200" y="152400"/>
                </a:cubicBezTo>
                <a:cubicBezTo>
                  <a:pt x="467350" y="132100"/>
                  <a:pt x="477175" y="82489"/>
                  <a:pt x="482600" y="63500"/>
                </a:cubicBezTo>
                <a:cubicBezTo>
                  <a:pt x="486278" y="50628"/>
                  <a:pt x="491067" y="38100"/>
                  <a:pt x="495300" y="25400"/>
                </a:cubicBezTo>
                <a:cubicBezTo>
                  <a:pt x="503767" y="42333"/>
                  <a:pt x="514713" y="58239"/>
                  <a:pt x="520700" y="76200"/>
                </a:cubicBezTo>
                <a:cubicBezTo>
                  <a:pt x="540209" y="134726"/>
                  <a:pt x="530541" y="179062"/>
                  <a:pt x="546100" y="241300"/>
                </a:cubicBezTo>
                <a:cubicBezTo>
                  <a:pt x="550692" y="259667"/>
                  <a:pt x="564853" y="274373"/>
                  <a:pt x="571500" y="292100"/>
                </a:cubicBezTo>
                <a:cubicBezTo>
                  <a:pt x="577629" y="308443"/>
                  <a:pt x="580543" y="325833"/>
                  <a:pt x="584200" y="342900"/>
                </a:cubicBezTo>
                <a:cubicBezTo>
                  <a:pt x="593246" y="385113"/>
                  <a:pt x="595948" y="428944"/>
                  <a:pt x="609600" y="469900"/>
                </a:cubicBezTo>
                <a:lnTo>
                  <a:pt x="635000" y="546100"/>
                </a:lnTo>
                <a:cubicBezTo>
                  <a:pt x="639233" y="558800"/>
                  <a:pt x="644453" y="571213"/>
                  <a:pt x="647700" y="584200"/>
                </a:cubicBezTo>
                <a:lnTo>
                  <a:pt x="660400" y="635000"/>
                </a:lnTo>
                <a:cubicBezTo>
                  <a:pt x="673100" y="630767"/>
                  <a:pt x="688047" y="630663"/>
                  <a:pt x="698500" y="622300"/>
                </a:cubicBezTo>
                <a:cubicBezTo>
                  <a:pt x="733076" y="594640"/>
                  <a:pt x="743500" y="508701"/>
                  <a:pt x="749300" y="482600"/>
                </a:cubicBezTo>
                <a:cubicBezTo>
                  <a:pt x="757767" y="444500"/>
                  <a:pt x="765761" y="406292"/>
                  <a:pt x="774700" y="368300"/>
                </a:cubicBezTo>
                <a:cubicBezTo>
                  <a:pt x="782696" y="334319"/>
                  <a:pt x="793254" y="300931"/>
                  <a:pt x="800100" y="266700"/>
                </a:cubicBezTo>
                <a:cubicBezTo>
                  <a:pt x="804333" y="245533"/>
                  <a:pt x="806870" y="223955"/>
                  <a:pt x="812800" y="203200"/>
                </a:cubicBezTo>
                <a:cubicBezTo>
                  <a:pt x="823833" y="164584"/>
                  <a:pt x="838200" y="127000"/>
                  <a:pt x="850900" y="88900"/>
                </a:cubicBezTo>
                <a:lnTo>
                  <a:pt x="863600" y="50800"/>
                </a:lnTo>
                <a:cubicBezTo>
                  <a:pt x="867833" y="71967"/>
                  <a:pt x="871356" y="93288"/>
                  <a:pt x="876300" y="114300"/>
                </a:cubicBezTo>
                <a:cubicBezTo>
                  <a:pt x="888293" y="165271"/>
                  <a:pt x="905792" y="215049"/>
                  <a:pt x="914400" y="266700"/>
                </a:cubicBezTo>
                <a:cubicBezTo>
                  <a:pt x="922867" y="317500"/>
                  <a:pt x="929700" y="368599"/>
                  <a:pt x="939800" y="419100"/>
                </a:cubicBezTo>
                <a:cubicBezTo>
                  <a:pt x="944033" y="440267"/>
                  <a:pt x="946820" y="461775"/>
                  <a:pt x="952500" y="482600"/>
                </a:cubicBezTo>
                <a:cubicBezTo>
                  <a:pt x="959545" y="508431"/>
                  <a:pt x="969433" y="533400"/>
                  <a:pt x="977900" y="558800"/>
                </a:cubicBezTo>
                <a:cubicBezTo>
                  <a:pt x="986266" y="583899"/>
                  <a:pt x="993619" y="617095"/>
                  <a:pt x="1016000" y="635000"/>
                </a:cubicBezTo>
                <a:cubicBezTo>
                  <a:pt x="1026453" y="643363"/>
                  <a:pt x="1041400" y="643467"/>
                  <a:pt x="1054100" y="647700"/>
                </a:cubicBezTo>
                <a:cubicBezTo>
                  <a:pt x="1066800" y="639233"/>
                  <a:pt x="1082149" y="633787"/>
                  <a:pt x="1092200" y="622300"/>
                </a:cubicBezTo>
                <a:cubicBezTo>
                  <a:pt x="1111585" y="600146"/>
                  <a:pt x="1155344" y="530117"/>
                  <a:pt x="1168400" y="495300"/>
                </a:cubicBezTo>
                <a:cubicBezTo>
                  <a:pt x="1174529" y="478957"/>
                  <a:pt x="1176084" y="461218"/>
                  <a:pt x="1181100" y="444500"/>
                </a:cubicBezTo>
                <a:cubicBezTo>
                  <a:pt x="1188793" y="418855"/>
                  <a:pt x="1198033" y="393700"/>
                  <a:pt x="1206500" y="368300"/>
                </a:cubicBezTo>
                <a:lnTo>
                  <a:pt x="1231900" y="292100"/>
                </a:lnTo>
                <a:lnTo>
                  <a:pt x="1244600" y="254000"/>
                </a:lnTo>
                <a:cubicBezTo>
                  <a:pt x="1258702" y="127078"/>
                  <a:pt x="1257300" y="178034"/>
                  <a:pt x="1257300" y="101600"/>
                </a:cubicBezTo>
              </a:path>
            </a:pathLst>
          </a:cu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19">
            <a:extLst>
              <a:ext uri="{FF2B5EF4-FFF2-40B4-BE49-F238E27FC236}">
                <a16:creationId xmlns:a16="http://schemas.microsoft.com/office/drawing/2014/main" id="{316A5590-A5AC-4561-A103-B93BDAC4B3CA}"/>
              </a:ext>
            </a:extLst>
          </p:cNvPr>
          <p:cNvSpPr/>
          <p:nvPr/>
        </p:nvSpPr>
        <p:spPr>
          <a:xfrm rot="603238">
            <a:off x="2820127" y="4482684"/>
            <a:ext cx="957040" cy="270332"/>
          </a:xfrm>
          <a:custGeom>
            <a:avLst/>
            <a:gdLst>
              <a:gd name="connsiteX0" fmla="*/ 0 w 1257338"/>
              <a:gd name="connsiteY0" fmla="*/ 533400 h 698500"/>
              <a:gd name="connsiteX1" fmla="*/ 12700 w 1257338"/>
              <a:gd name="connsiteY1" fmla="*/ 457200 h 698500"/>
              <a:gd name="connsiteX2" fmla="*/ 50800 w 1257338"/>
              <a:gd name="connsiteY2" fmla="*/ 304800 h 698500"/>
              <a:gd name="connsiteX3" fmla="*/ 63500 w 1257338"/>
              <a:gd name="connsiteY3" fmla="*/ 203200 h 698500"/>
              <a:gd name="connsiteX4" fmla="*/ 88900 w 1257338"/>
              <a:gd name="connsiteY4" fmla="*/ 139700 h 698500"/>
              <a:gd name="connsiteX5" fmla="*/ 114300 w 1257338"/>
              <a:gd name="connsiteY5" fmla="*/ 0 h 698500"/>
              <a:gd name="connsiteX6" fmla="*/ 139700 w 1257338"/>
              <a:gd name="connsiteY6" fmla="*/ 114300 h 698500"/>
              <a:gd name="connsiteX7" fmla="*/ 152400 w 1257338"/>
              <a:gd name="connsiteY7" fmla="*/ 152400 h 698500"/>
              <a:gd name="connsiteX8" fmla="*/ 165100 w 1257338"/>
              <a:gd name="connsiteY8" fmla="*/ 228600 h 698500"/>
              <a:gd name="connsiteX9" fmla="*/ 203200 w 1257338"/>
              <a:gd name="connsiteY9" fmla="*/ 304800 h 698500"/>
              <a:gd name="connsiteX10" fmla="*/ 215900 w 1257338"/>
              <a:gd name="connsiteY10" fmla="*/ 368300 h 698500"/>
              <a:gd name="connsiteX11" fmla="*/ 266700 w 1257338"/>
              <a:gd name="connsiteY11" fmla="*/ 533400 h 698500"/>
              <a:gd name="connsiteX12" fmla="*/ 304800 w 1257338"/>
              <a:gd name="connsiteY12" fmla="*/ 698500 h 698500"/>
              <a:gd name="connsiteX13" fmla="*/ 330200 w 1257338"/>
              <a:gd name="connsiteY13" fmla="*/ 596900 h 698500"/>
              <a:gd name="connsiteX14" fmla="*/ 342900 w 1257338"/>
              <a:gd name="connsiteY14" fmla="*/ 558800 h 698500"/>
              <a:gd name="connsiteX15" fmla="*/ 355600 w 1257338"/>
              <a:gd name="connsiteY15" fmla="*/ 495300 h 698500"/>
              <a:gd name="connsiteX16" fmla="*/ 368300 w 1257338"/>
              <a:gd name="connsiteY16" fmla="*/ 457200 h 698500"/>
              <a:gd name="connsiteX17" fmla="*/ 381000 w 1257338"/>
              <a:gd name="connsiteY17" fmla="*/ 406400 h 698500"/>
              <a:gd name="connsiteX18" fmla="*/ 406400 w 1257338"/>
              <a:gd name="connsiteY18" fmla="*/ 330200 h 698500"/>
              <a:gd name="connsiteX19" fmla="*/ 419100 w 1257338"/>
              <a:gd name="connsiteY19" fmla="*/ 228600 h 698500"/>
              <a:gd name="connsiteX20" fmla="*/ 457200 w 1257338"/>
              <a:gd name="connsiteY20" fmla="*/ 152400 h 698500"/>
              <a:gd name="connsiteX21" fmla="*/ 482600 w 1257338"/>
              <a:gd name="connsiteY21" fmla="*/ 63500 h 698500"/>
              <a:gd name="connsiteX22" fmla="*/ 495300 w 1257338"/>
              <a:gd name="connsiteY22" fmla="*/ 25400 h 698500"/>
              <a:gd name="connsiteX23" fmla="*/ 520700 w 1257338"/>
              <a:gd name="connsiteY23" fmla="*/ 76200 h 698500"/>
              <a:gd name="connsiteX24" fmla="*/ 546100 w 1257338"/>
              <a:gd name="connsiteY24" fmla="*/ 241300 h 698500"/>
              <a:gd name="connsiteX25" fmla="*/ 571500 w 1257338"/>
              <a:gd name="connsiteY25" fmla="*/ 292100 h 698500"/>
              <a:gd name="connsiteX26" fmla="*/ 584200 w 1257338"/>
              <a:gd name="connsiteY26" fmla="*/ 342900 h 698500"/>
              <a:gd name="connsiteX27" fmla="*/ 609600 w 1257338"/>
              <a:gd name="connsiteY27" fmla="*/ 469900 h 698500"/>
              <a:gd name="connsiteX28" fmla="*/ 635000 w 1257338"/>
              <a:gd name="connsiteY28" fmla="*/ 546100 h 698500"/>
              <a:gd name="connsiteX29" fmla="*/ 647700 w 1257338"/>
              <a:gd name="connsiteY29" fmla="*/ 584200 h 698500"/>
              <a:gd name="connsiteX30" fmla="*/ 660400 w 1257338"/>
              <a:gd name="connsiteY30" fmla="*/ 635000 h 698500"/>
              <a:gd name="connsiteX31" fmla="*/ 698500 w 1257338"/>
              <a:gd name="connsiteY31" fmla="*/ 622300 h 698500"/>
              <a:gd name="connsiteX32" fmla="*/ 749300 w 1257338"/>
              <a:gd name="connsiteY32" fmla="*/ 482600 h 698500"/>
              <a:gd name="connsiteX33" fmla="*/ 774700 w 1257338"/>
              <a:gd name="connsiteY33" fmla="*/ 368300 h 698500"/>
              <a:gd name="connsiteX34" fmla="*/ 800100 w 1257338"/>
              <a:gd name="connsiteY34" fmla="*/ 266700 h 698500"/>
              <a:gd name="connsiteX35" fmla="*/ 812800 w 1257338"/>
              <a:gd name="connsiteY35" fmla="*/ 203200 h 698500"/>
              <a:gd name="connsiteX36" fmla="*/ 850900 w 1257338"/>
              <a:gd name="connsiteY36" fmla="*/ 88900 h 698500"/>
              <a:gd name="connsiteX37" fmla="*/ 863600 w 1257338"/>
              <a:gd name="connsiteY37" fmla="*/ 50800 h 698500"/>
              <a:gd name="connsiteX38" fmla="*/ 876300 w 1257338"/>
              <a:gd name="connsiteY38" fmla="*/ 114300 h 698500"/>
              <a:gd name="connsiteX39" fmla="*/ 914400 w 1257338"/>
              <a:gd name="connsiteY39" fmla="*/ 266700 h 698500"/>
              <a:gd name="connsiteX40" fmla="*/ 939800 w 1257338"/>
              <a:gd name="connsiteY40" fmla="*/ 419100 h 698500"/>
              <a:gd name="connsiteX41" fmla="*/ 952500 w 1257338"/>
              <a:gd name="connsiteY41" fmla="*/ 482600 h 698500"/>
              <a:gd name="connsiteX42" fmla="*/ 977900 w 1257338"/>
              <a:gd name="connsiteY42" fmla="*/ 558800 h 698500"/>
              <a:gd name="connsiteX43" fmla="*/ 1016000 w 1257338"/>
              <a:gd name="connsiteY43" fmla="*/ 635000 h 698500"/>
              <a:gd name="connsiteX44" fmla="*/ 1054100 w 1257338"/>
              <a:gd name="connsiteY44" fmla="*/ 647700 h 698500"/>
              <a:gd name="connsiteX45" fmla="*/ 1092200 w 1257338"/>
              <a:gd name="connsiteY45" fmla="*/ 622300 h 698500"/>
              <a:gd name="connsiteX46" fmla="*/ 1168400 w 1257338"/>
              <a:gd name="connsiteY46" fmla="*/ 495300 h 698500"/>
              <a:gd name="connsiteX47" fmla="*/ 1181100 w 1257338"/>
              <a:gd name="connsiteY47" fmla="*/ 444500 h 698500"/>
              <a:gd name="connsiteX48" fmla="*/ 1206500 w 1257338"/>
              <a:gd name="connsiteY48" fmla="*/ 368300 h 698500"/>
              <a:gd name="connsiteX49" fmla="*/ 1231900 w 1257338"/>
              <a:gd name="connsiteY49" fmla="*/ 292100 h 698500"/>
              <a:gd name="connsiteX50" fmla="*/ 1244600 w 1257338"/>
              <a:gd name="connsiteY50" fmla="*/ 254000 h 698500"/>
              <a:gd name="connsiteX51" fmla="*/ 1257300 w 1257338"/>
              <a:gd name="connsiteY51" fmla="*/ 10160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57338" h="698500">
                <a:moveTo>
                  <a:pt x="0" y="533400"/>
                </a:moveTo>
                <a:cubicBezTo>
                  <a:pt x="4233" y="508000"/>
                  <a:pt x="6910" y="482291"/>
                  <a:pt x="12700" y="457200"/>
                </a:cubicBezTo>
                <a:cubicBezTo>
                  <a:pt x="37553" y="349505"/>
                  <a:pt x="36593" y="397148"/>
                  <a:pt x="50800" y="304800"/>
                </a:cubicBezTo>
                <a:cubicBezTo>
                  <a:pt x="55990" y="271067"/>
                  <a:pt x="55825" y="236456"/>
                  <a:pt x="63500" y="203200"/>
                </a:cubicBezTo>
                <a:cubicBezTo>
                  <a:pt x="68626" y="180987"/>
                  <a:pt x="82349" y="161536"/>
                  <a:pt x="88900" y="139700"/>
                </a:cubicBezTo>
                <a:cubicBezTo>
                  <a:pt x="95556" y="117512"/>
                  <a:pt x="111285" y="18088"/>
                  <a:pt x="114300" y="0"/>
                </a:cubicBezTo>
                <a:cubicBezTo>
                  <a:pt x="123030" y="43648"/>
                  <a:pt x="127743" y="72451"/>
                  <a:pt x="139700" y="114300"/>
                </a:cubicBezTo>
                <a:cubicBezTo>
                  <a:pt x="143378" y="127172"/>
                  <a:pt x="149496" y="139332"/>
                  <a:pt x="152400" y="152400"/>
                </a:cubicBezTo>
                <a:cubicBezTo>
                  <a:pt x="157986" y="177537"/>
                  <a:pt x="156957" y="204171"/>
                  <a:pt x="165100" y="228600"/>
                </a:cubicBezTo>
                <a:cubicBezTo>
                  <a:pt x="174080" y="255541"/>
                  <a:pt x="190500" y="279400"/>
                  <a:pt x="203200" y="304800"/>
                </a:cubicBezTo>
                <a:cubicBezTo>
                  <a:pt x="207433" y="325967"/>
                  <a:pt x="209697" y="347625"/>
                  <a:pt x="215900" y="368300"/>
                </a:cubicBezTo>
                <a:cubicBezTo>
                  <a:pt x="261328" y="519728"/>
                  <a:pt x="224955" y="324673"/>
                  <a:pt x="266700" y="533400"/>
                </a:cubicBezTo>
                <a:cubicBezTo>
                  <a:pt x="294725" y="673527"/>
                  <a:pt x="278448" y="619444"/>
                  <a:pt x="304800" y="698500"/>
                </a:cubicBezTo>
                <a:cubicBezTo>
                  <a:pt x="313267" y="664633"/>
                  <a:pt x="321015" y="630579"/>
                  <a:pt x="330200" y="596900"/>
                </a:cubicBezTo>
                <a:cubicBezTo>
                  <a:pt x="333722" y="583985"/>
                  <a:pt x="339653" y="571787"/>
                  <a:pt x="342900" y="558800"/>
                </a:cubicBezTo>
                <a:cubicBezTo>
                  <a:pt x="348135" y="537859"/>
                  <a:pt x="350365" y="516241"/>
                  <a:pt x="355600" y="495300"/>
                </a:cubicBezTo>
                <a:cubicBezTo>
                  <a:pt x="358847" y="482313"/>
                  <a:pt x="364622" y="470072"/>
                  <a:pt x="368300" y="457200"/>
                </a:cubicBezTo>
                <a:cubicBezTo>
                  <a:pt x="373095" y="440417"/>
                  <a:pt x="375984" y="423118"/>
                  <a:pt x="381000" y="406400"/>
                </a:cubicBezTo>
                <a:cubicBezTo>
                  <a:pt x="388693" y="380755"/>
                  <a:pt x="406400" y="330200"/>
                  <a:pt x="406400" y="330200"/>
                </a:cubicBezTo>
                <a:cubicBezTo>
                  <a:pt x="410633" y="296333"/>
                  <a:pt x="412995" y="262180"/>
                  <a:pt x="419100" y="228600"/>
                </a:cubicBezTo>
                <a:cubicBezTo>
                  <a:pt x="428221" y="178437"/>
                  <a:pt x="433959" y="198882"/>
                  <a:pt x="457200" y="152400"/>
                </a:cubicBezTo>
                <a:cubicBezTo>
                  <a:pt x="467350" y="132100"/>
                  <a:pt x="477175" y="82489"/>
                  <a:pt x="482600" y="63500"/>
                </a:cubicBezTo>
                <a:cubicBezTo>
                  <a:pt x="486278" y="50628"/>
                  <a:pt x="491067" y="38100"/>
                  <a:pt x="495300" y="25400"/>
                </a:cubicBezTo>
                <a:cubicBezTo>
                  <a:pt x="503767" y="42333"/>
                  <a:pt x="514713" y="58239"/>
                  <a:pt x="520700" y="76200"/>
                </a:cubicBezTo>
                <a:cubicBezTo>
                  <a:pt x="540209" y="134726"/>
                  <a:pt x="530541" y="179062"/>
                  <a:pt x="546100" y="241300"/>
                </a:cubicBezTo>
                <a:cubicBezTo>
                  <a:pt x="550692" y="259667"/>
                  <a:pt x="564853" y="274373"/>
                  <a:pt x="571500" y="292100"/>
                </a:cubicBezTo>
                <a:cubicBezTo>
                  <a:pt x="577629" y="308443"/>
                  <a:pt x="580543" y="325833"/>
                  <a:pt x="584200" y="342900"/>
                </a:cubicBezTo>
                <a:cubicBezTo>
                  <a:pt x="593246" y="385113"/>
                  <a:pt x="595948" y="428944"/>
                  <a:pt x="609600" y="469900"/>
                </a:cubicBezTo>
                <a:lnTo>
                  <a:pt x="635000" y="546100"/>
                </a:lnTo>
                <a:cubicBezTo>
                  <a:pt x="639233" y="558800"/>
                  <a:pt x="644453" y="571213"/>
                  <a:pt x="647700" y="584200"/>
                </a:cubicBezTo>
                <a:lnTo>
                  <a:pt x="660400" y="635000"/>
                </a:lnTo>
                <a:cubicBezTo>
                  <a:pt x="673100" y="630767"/>
                  <a:pt x="688047" y="630663"/>
                  <a:pt x="698500" y="622300"/>
                </a:cubicBezTo>
                <a:cubicBezTo>
                  <a:pt x="733076" y="594640"/>
                  <a:pt x="743500" y="508701"/>
                  <a:pt x="749300" y="482600"/>
                </a:cubicBezTo>
                <a:cubicBezTo>
                  <a:pt x="757767" y="444500"/>
                  <a:pt x="765761" y="406292"/>
                  <a:pt x="774700" y="368300"/>
                </a:cubicBezTo>
                <a:cubicBezTo>
                  <a:pt x="782696" y="334319"/>
                  <a:pt x="793254" y="300931"/>
                  <a:pt x="800100" y="266700"/>
                </a:cubicBezTo>
                <a:cubicBezTo>
                  <a:pt x="804333" y="245533"/>
                  <a:pt x="806870" y="223955"/>
                  <a:pt x="812800" y="203200"/>
                </a:cubicBezTo>
                <a:cubicBezTo>
                  <a:pt x="823833" y="164584"/>
                  <a:pt x="838200" y="127000"/>
                  <a:pt x="850900" y="88900"/>
                </a:cubicBezTo>
                <a:lnTo>
                  <a:pt x="863600" y="50800"/>
                </a:lnTo>
                <a:cubicBezTo>
                  <a:pt x="867833" y="71967"/>
                  <a:pt x="871356" y="93288"/>
                  <a:pt x="876300" y="114300"/>
                </a:cubicBezTo>
                <a:cubicBezTo>
                  <a:pt x="888293" y="165271"/>
                  <a:pt x="905792" y="215049"/>
                  <a:pt x="914400" y="266700"/>
                </a:cubicBezTo>
                <a:cubicBezTo>
                  <a:pt x="922867" y="317500"/>
                  <a:pt x="929700" y="368599"/>
                  <a:pt x="939800" y="419100"/>
                </a:cubicBezTo>
                <a:cubicBezTo>
                  <a:pt x="944033" y="440267"/>
                  <a:pt x="946820" y="461775"/>
                  <a:pt x="952500" y="482600"/>
                </a:cubicBezTo>
                <a:cubicBezTo>
                  <a:pt x="959545" y="508431"/>
                  <a:pt x="969433" y="533400"/>
                  <a:pt x="977900" y="558800"/>
                </a:cubicBezTo>
                <a:cubicBezTo>
                  <a:pt x="986266" y="583899"/>
                  <a:pt x="993619" y="617095"/>
                  <a:pt x="1016000" y="635000"/>
                </a:cubicBezTo>
                <a:cubicBezTo>
                  <a:pt x="1026453" y="643363"/>
                  <a:pt x="1041400" y="643467"/>
                  <a:pt x="1054100" y="647700"/>
                </a:cubicBezTo>
                <a:cubicBezTo>
                  <a:pt x="1066800" y="639233"/>
                  <a:pt x="1082149" y="633787"/>
                  <a:pt x="1092200" y="622300"/>
                </a:cubicBezTo>
                <a:cubicBezTo>
                  <a:pt x="1111585" y="600146"/>
                  <a:pt x="1155344" y="530117"/>
                  <a:pt x="1168400" y="495300"/>
                </a:cubicBezTo>
                <a:cubicBezTo>
                  <a:pt x="1174529" y="478957"/>
                  <a:pt x="1176084" y="461218"/>
                  <a:pt x="1181100" y="444500"/>
                </a:cubicBezTo>
                <a:cubicBezTo>
                  <a:pt x="1188793" y="418855"/>
                  <a:pt x="1198033" y="393700"/>
                  <a:pt x="1206500" y="368300"/>
                </a:cubicBezTo>
                <a:lnTo>
                  <a:pt x="1231900" y="292100"/>
                </a:lnTo>
                <a:lnTo>
                  <a:pt x="1244600" y="254000"/>
                </a:lnTo>
                <a:cubicBezTo>
                  <a:pt x="1258702" y="127078"/>
                  <a:pt x="1257300" y="178034"/>
                  <a:pt x="1257300" y="101600"/>
                </a:cubicBezTo>
              </a:path>
            </a:pathLst>
          </a:cu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 rot="20396326">
            <a:off x="3504370" y="2320279"/>
            <a:ext cx="1158009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EM</a:t>
            </a:r>
            <a:r>
              <a:rPr kumimoji="1" lang="en-US" altLang="ja-JP" dirty="0"/>
              <a:t> Waves</a:t>
            </a:r>
            <a:endParaRPr kumimoji="1" lang="ja-JP" altLang="en-US" dirty="0"/>
          </a:p>
        </p:txBody>
      </p:sp>
      <p:sp>
        <p:nvSpPr>
          <p:cNvPr id="33" name="フリーフォーム: 図形 19">
            <a:extLst>
              <a:ext uri="{FF2B5EF4-FFF2-40B4-BE49-F238E27FC236}">
                <a16:creationId xmlns:a16="http://schemas.microsoft.com/office/drawing/2014/main" id="{316A5590-A5AC-4561-A103-B93BDAC4B3CA}"/>
              </a:ext>
            </a:extLst>
          </p:cNvPr>
          <p:cNvSpPr/>
          <p:nvPr/>
        </p:nvSpPr>
        <p:spPr>
          <a:xfrm rot="20505004">
            <a:off x="5625062" y="1987359"/>
            <a:ext cx="957040" cy="291025"/>
          </a:xfrm>
          <a:custGeom>
            <a:avLst/>
            <a:gdLst>
              <a:gd name="connsiteX0" fmla="*/ 0 w 1257338"/>
              <a:gd name="connsiteY0" fmla="*/ 533400 h 698500"/>
              <a:gd name="connsiteX1" fmla="*/ 12700 w 1257338"/>
              <a:gd name="connsiteY1" fmla="*/ 457200 h 698500"/>
              <a:gd name="connsiteX2" fmla="*/ 50800 w 1257338"/>
              <a:gd name="connsiteY2" fmla="*/ 304800 h 698500"/>
              <a:gd name="connsiteX3" fmla="*/ 63500 w 1257338"/>
              <a:gd name="connsiteY3" fmla="*/ 203200 h 698500"/>
              <a:gd name="connsiteX4" fmla="*/ 88900 w 1257338"/>
              <a:gd name="connsiteY4" fmla="*/ 139700 h 698500"/>
              <a:gd name="connsiteX5" fmla="*/ 114300 w 1257338"/>
              <a:gd name="connsiteY5" fmla="*/ 0 h 698500"/>
              <a:gd name="connsiteX6" fmla="*/ 139700 w 1257338"/>
              <a:gd name="connsiteY6" fmla="*/ 114300 h 698500"/>
              <a:gd name="connsiteX7" fmla="*/ 152400 w 1257338"/>
              <a:gd name="connsiteY7" fmla="*/ 152400 h 698500"/>
              <a:gd name="connsiteX8" fmla="*/ 165100 w 1257338"/>
              <a:gd name="connsiteY8" fmla="*/ 228600 h 698500"/>
              <a:gd name="connsiteX9" fmla="*/ 203200 w 1257338"/>
              <a:gd name="connsiteY9" fmla="*/ 304800 h 698500"/>
              <a:gd name="connsiteX10" fmla="*/ 215900 w 1257338"/>
              <a:gd name="connsiteY10" fmla="*/ 368300 h 698500"/>
              <a:gd name="connsiteX11" fmla="*/ 266700 w 1257338"/>
              <a:gd name="connsiteY11" fmla="*/ 533400 h 698500"/>
              <a:gd name="connsiteX12" fmla="*/ 304800 w 1257338"/>
              <a:gd name="connsiteY12" fmla="*/ 698500 h 698500"/>
              <a:gd name="connsiteX13" fmla="*/ 330200 w 1257338"/>
              <a:gd name="connsiteY13" fmla="*/ 596900 h 698500"/>
              <a:gd name="connsiteX14" fmla="*/ 342900 w 1257338"/>
              <a:gd name="connsiteY14" fmla="*/ 558800 h 698500"/>
              <a:gd name="connsiteX15" fmla="*/ 355600 w 1257338"/>
              <a:gd name="connsiteY15" fmla="*/ 495300 h 698500"/>
              <a:gd name="connsiteX16" fmla="*/ 368300 w 1257338"/>
              <a:gd name="connsiteY16" fmla="*/ 457200 h 698500"/>
              <a:gd name="connsiteX17" fmla="*/ 381000 w 1257338"/>
              <a:gd name="connsiteY17" fmla="*/ 406400 h 698500"/>
              <a:gd name="connsiteX18" fmla="*/ 406400 w 1257338"/>
              <a:gd name="connsiteY18" fmla="*/ 330200 h 698500"/>
              <a:gd name="connsiteX19" fmla="*/ 419100 w 1257338"/>
              <a:gd name="connsiteY19" fmla="*/ 228600 h 698500"/>
              <a:gd name="connsiteX20" fmla="*/ 457200 w 1257338"/>
              <a:gd name="connsiteY20" fmla="*/ 152400 h 698500"/>
              <a:gd name="connsiteX21" fmla="*/ 482600 w 1257338"/>
              <a:gd name="connsiteY21" fmla="*/ 63500 h 698500"/>
              <a:gd name="connsiteX22" fmla="*/ 495300 w 1257338"/>
              <a:gd name="connsiteY22" fmla="*/ 25400 h 698500"/>
              <a:gd name="connsiteX23" fmla="*/ 520700 w 1257338"/>
              <a:gd name="connsiteY23" fmla="*/ 76200 h 698500"/>
              <a:gd name="connsiteX24" fmla="*/ 546100 w 1257338"/>
              <a:gd name="connsiteY24" fmla="*/ 241300 h 698500"/>
              <a:gd name="connsiteX25" fmla="*/ 571500 w 1257338"/>
              <a:gd name="connsiteY25" fmla="*/ 292100 h 698500"/>
              <a:gd name="connsiteX26" fmla="*/ 584200 w 1257338"/>
              <a:gd name="connsiteY26" fmla="*/ 342900 h 698500"/>
              <a:gd name="connsiteX27" fmla="*/ 609600 w 1257338"/>
              <a:gd name="connsiteY27" fmla="*/ 469900 h 698500"/>
              <a:gd name="connsiteX28" fmla="*/ 635000 w 1257338"/>
              <a:gd name="connsiteY28" fmla="*/ 546100 h 698500"/>
              <a:gd name="connsiteX29" fmla="*/ 647700 w 1257338"/>
              <a:gd name="connsiteY29" fmla="*/ 584200 h 698500"/>
              <a:gd name="connsiteX30" fmla="*/ 660400 w 1257338"/>
              <a:gd name="connsiteY30" fmla="*/ 635000 h 698500"/>
              <a:gd name="connsiteX31" fmla="*/ 698500 w 1257338"/>
              <a:gd name="connsiteY31" fmla="*/ 622300 h 698500"/>
              <a:gd name="connsiteX32" fmla="*/ 749300 w 1257338"/>
              <a:gd name="connsiteY32" fmla="*/ 482600 h 698500"/>
              <a:gd name="connsiteX33" fmla="*/ 774700 w 1257338"/>
              <a:gd name="connsiteY33" fmla="*/ 368300 h 698500"/>
              <a:gd name="connsiteX34" fmla="*/ 800100 w 1257338"/>
              <a:gd name="connsiteY34" fmla="*/ 266700 h 698500"/>
              <a:gd name="connsiteX35" fmla="*/ 812800 w 1257338"/>
              <a:gd name="connsiteY35" fmla="*/ 203200 h 698500"/>
              <a:gd name="connsiteX36" fmla="*/ 850900 w 1257338"/>
              <a:gd name="connsiteY36" fmla="*/ 88900 h 698500"/>
              <a:gd name="connsiteX37" fmla="*/ 863600 w 1257338"/>
              <a:gd name="connsiteY37" fmla="*/ 50800 h 698500"/>
              <a:gd name="connsiteX38" fmla="*/ 876300 w 1257338"/>
              <a:gd name="connsiteY38" fmla="*/ 114300 h 698500"/>
              <a:gd name="connsiteX39" fmla="*/ 914400 w 1257338"/>
              <a:gd name="connsiteY39" fmla="*/ 266700 h 698500"/>
              <a:gd name="connsiteX40" fmla="*/ 939800 w 1257338"/>
              <a:gd name="connsiteY40" fmla="*/ 419100 h 698500"/>
              <a:gd name="connsiteX41" fmla="*/ 952500 w 1257338"/>
              <a:gd name="connsiteY41" fmla="*/ 482600 h 698500"/>
              <a:gd name="connsiteX42" fmla="*/ 977900 w 1257338"/>
              <a:gd name="connsiteY42" fmla="*/ 558800 h 698500"/>
              <a:gd name="connsiteX43" fmla="*/ 1016000 w 1257338"/>
              <a:gd name="connsiteY43" fmla="*/ 635000 h 698500"/>
              <a:gd name="connsiteX44" fmla="*/ 1054100 w 1257338"/>
              <a:gd name="connsiteY44" fmla="*/ 647700 h 698500"/>
              <a:gd name="connsiteX45" fmla="*/ 1092200 w 1257338"/>
              <a:gd name="connsiteY45" fmla="*/ 622300 h 698500"/>
              <a:gd name="connsiteX46" fmla="*/ 1168400 w 1257338"/>
              <a:gd name="connsiteY46" fmla="*/ 495300 h 698500"/>
              <a:gd name="connsiteX47" fmla="*/ 1181100 w 1257338"/>
              <a:gd name="connsiteY47" fmla="*/ 444500 h 698500"/>
              <a:gd name="connsiteX48" fmla="*/ 1206500 w 1257338"/>
              <a:gd name="connsiteY48" fmla="*/ 368300 h 698500"/>
              <a:gd name="connsiteX49" fmla="*/ 1231900 w 1257338"/>
              <a:gd name="connsiteY49" fmla="*/ 292100 h 698500"/>
              <a:gd name="connsiteX50" fmla="*/ 1244600 w 1257338"/>
              <a:gd name="connsiteY50" fmla="*/ 254000 h 698500"/>
              <a:gd name="connsiteX51" fmla="*/ 1257300 w 1257338"/>
              <a:gd name="connsiteY51" fmla="*/ 10160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57338" h="698500">
                <a:moveTo>
                  <a:pt x="0" y="533400"/>
                </a:moveTo>
                <a:cubicBezTo>
                  <a:pt x="4233" y="508000"/>
                  <a:pt x="6910" y="482291"/>
                  <a:pt x="12700" y="457200"/>
                </a:cubicBezTo>
                <a:cubicBezTo>
                  <a:pt x="37553" y="349505"/>
                  <a:pt x="36593" y="397148"/>
                  <a:pt x="50800" y="304800"/>
                </a:cubicBezTo>
                <a:cubicBezTo>
                  <a:pt x="55990" y="271067"/>
                  <a:pt x="55825" y="236456"/>
                  <a:pt x="63500" y="203200"/>
                </a:cubicBezTo>
                <a:cubicBezTo>
                  <a:pt x="68626" y="180987"/>
                  <a:pt x="82349" y="161536"/>
                  <a:pt x="88900" y="139700"/>
                </a:cubicBezTo>
                <a:cubicBezTo>
                  <a:pt x="95556" y="117512"/>
                  <a:pt x="111285" y="18088"/>
                  <a:pt x="114300" y="0"/>
                </a:cubicBezTo>
                <a:cubicBezTo>
                  <a:pt x="123030" y="43648"/>
                  <a:pt x="127743" y="72451"/>
                  <a:pt x="139700" y="114300"/>
                </a:cubicBezTo>
                <a:cubicBezTo>
                  <a:pt x="143378" y="127172"/>
                  <a:pt x="149496" y="139332"/>
                  <a:pt x="152400" y="152400"/>
                </a:cubicBezTo>
                <a:cubicBezTo>
                  <a:pt x="157986" y="177537"/>
                  <a:pt x="156957" y="204171"/>
                  <a:pt x="165100" y="228600"/>
                </a:cubicBezTo>
                <a:cubicBezTo>
                  <a:pt x="174080" y="255541"/>
                  <a:pt x="190500" y="279400"/>
                  <a:pt x="203200" y="304800"/>
                </a:cubicBezTo>
                <a:cubicBezTo>
                  <a:pt x="207433" y="325967"/>
                  <a:pt x="209697" y="347625"/>
                  <a:pt x="215900" y="368300"/>
                </a:cubicBezTo>
                <a:cubicBezTo>
                  <a:pt x="261328" y="519728"/>
                  <a:pt x="224955" y="324673"/>
                  <a:pt x="266700" y="533400"/>
                </a:cubicBezTo>
                <a:cubicBezTo>
                  <a:pt x="294725" y="673527"/>
                  <a:pt x="278448" y="619444"/>
                  <a:pt x="304800" y="698500"/>
                </a:cubicBezTo>
                <a:cubicBezTo>
                  <a:pt x="313267" y="664633"/>
                  <a:pt x="321015" y="630579"/>
                  <a:pt x="330200" y="596900"/>
                </a:cubicBezTo>
                <a:cubicBezTo>
                  <a:pt x="333722" y="583985"/>
                  <a:pt x="339653" y="571787"/>
                  <a:pt x="342900" y="558800"/>
                </a:cubicBezTo>
                <a:cubicBezTo>
                  <a:pt x="348135" y="537859"/>
                  <a:pt x="350365" y="516241"/>
                  <a:pt x="355600" y="495300"/>
                </a:cubicBezTo>
                <a:cubicBezTo>
                  <a:pt x="358847" y="482313"/>
                  <a:pt x="364622" y="470072"/>
                  <a:pt x="368300" y="457200"/>
                </a:cubicBezTo>
                <a:cubicBezTo>
                  <a:pt x="373095" y="440417"/>
                  <a:pt x="375984" y="423118"/>
                  <a:pt x="381000" y="406400"/>
                </a:cubicBezTo>
                <a:cubicBezTo>
                  <a:pt x="388693" y="380755"/>
                  <a:pt x="406400" y="330200"/>
                  <a:pt x="406400" y="330200"/>
                </a:cubicBezTo>
                <a:cubicBezTo>
                  <a:pt x="410633" y="296333"/>
                  <a:pt x="412995" y="262180"/>
                  <a:pt x="419100" y="228600"/>
                </a:cubicBezTo>
                <a:cubicBezTo>
                  <a:pt x="428221" y="178437"/>
                  <a:pt x="433959" y="198882"/>
                  <a:pt x="457200" y="152400"/>
                </a:cubicBezTo>
                <a:cubicBezTo>
                  <a:pt x="467350" y="132100"/>
                  <a:pt x="477175" y="82489"/>
                  <a:pt x="482600" y="63500"/>
                </a:cubicBezTo>
                <a:cubicBezTo>
                  <a:pt x="486278" y="50628"/>
                  <a:pt x="491067" y="38100"/>
                  <a:pt x="495300" y="25400"/>
                </a:cubicBezTo>
                <a:cubicBezTo>
                  <a:pt x="503767" y="42333"/>
                  <a:pt x="514713" y="58239"/>
                  <a:pt x="520700" y="76200"/>
                </a:cubicBezTo>
                <a:cubicBezTo>
                  <a:pt x="540209" y="134726"/>
                  <a:pt x="530541" y="179062"/>
                  <a:pt x="546100" y="241300"/>
                </a:cubicBezTo>
                <a:cubicBezTo>
                  <a:pt x="550692" y="259667"/>
                  <a:pt x="564853" y="274373"/>
                  <a:pt x="571500" y="292100"/>
                </a:cubicBezTo>
                <a:cubicBezTo>
                  <a:pt x="577629" y="308443"/>
                  <a:pt x="580543" y="325833"/>
                  <a:pt x="584200" y="342900"/>
                </a:cubicBezTo>
                <a:cubicBezTo>
                  <a:pt x="593246" y="385113"/>
                  <a:pt x="595948" y="428944"/>
                  <a:pt x="609600" y="469900"/>
                </a:cubicBezTo>
                <a:lnTo>
                  <a:pt x="635000" y="546100"/>
                </a:lnTo>
                <a:cubicBezTo>
                  <a:pt x="639233" y="558800"/>
                  <a:pt x="644453" y="571213"/>
                  <a:pt x="647700" y="584200"/>
                </a:cubicBezTo>
                <a:lnTo>
                  <a:pt x="660400" y="635000"/>
                </a:lnTo>
                <a:cubicBezTo>
                  <a:pt x="673100" y="630767"/>
                  <a:pt x="688047" y="630663"/>
                  <a:pt x="698500" y="622300"/>
                </a:cubicBezTo>
                <a:cubicBezTo>
                  <a:pt x="733076" y="594640"/>
                  <a:pt x="743500" y="508701"/>
                  <a:pt x="749300" y="482600"/>
                </a:cubicBezTo>
                <a:cubicBezTo>
                  <a:pt x="757767" y="444500"/>
                  <a:pt x="765761" y="406292"/>
                  <a:pt x="774700" y="368300"/>
                </a:cubicBezTo>
                <a:cubicBezTo>
                  <a:pt x="782696" y="334319"/>
                  <a:pt x="793254" y="300931"/>
                  <a:pt x="800100" y="266700"/>
                </a:cubicBezTo>
                <a:cubicBezTo>
                  <a:pt x="804333" y="245533"/>
                  <a:pt x="806870" y="223955"/>
                  <a:pt x="812800" y="203200"/>
                </a:cubicBezTo>
                <a:cubicBezTo>
                  <a:pt x="823833" y="164584"/>
                  <a:pt x="838200" y="127000"/>
                  <a:pt x="850900" y="88900"/>
                </a:cubicBezTo>
                <a:lnTo>
                  <a:pt x="863600" y="50800"/>
                </a:lnTo>
                <a:cubicBezTo>
                  <a:pt x="867833" y="71967"/>
                  <a:pt x="871356" y="93288"/>
                  <a:pt x="876300" y="114300"/>
                </a:cubicBezTo>
                <a:cubicBezTo>
                  <a:pt x="888293" y="165271"/>
                  <a:pt x="905792" y="215049"/>
                  <a:pt x="914400" y="266700"/>
                </a:cubicBezTo>
                <a:cubicBezTo>
                  <a:pt x="922867" y="317500"/>
                  <a:pt x="929700" y="368599"/>
                  <a:pt x="939800" y="419100"/>
                </a:cubicBezTo>
                <a:cubicBezTo>
                  <a:pt x="944033" y="440267"/>
                  <a:pt x="946820" y="461775"/>
                  <a:pt x="952500" y="482600"/>
                </a:cubicBezTo>
                <a:cubicBezTo>
                  <a:pt x="959545" y="508431"/>
                  <a:pt x="969433" y="533400"/>
                  <a:pt x="977900" y="558800"/>
                </a:cubicBezTo>
                <a:cubicBezTo>
                  <a:pt x="986266" y="583899"/>
                  <a:pt x="993619" y="617095"/>
                  <a:pt x="1016000" y="635000"/>
                </a:cubicBezTo>
                <a:cubicBezTo>
                  <a:pt x="1026453" y="643363"/>
                  <a:pt x="1041400" y="643467"/>
                  <a:pt x="1054100" y="647700"/>
                </a:cubicBezTo>
                <a:cubicBezTo>
                  <a:pt x="1066800" y="639233"/>
                  <a:pt x="1082149" y="633787"/>
                  <a:pt x="1092200" y="622300"/>
                </a:cubicBezTo>
                <a:cubicBezTo>
                  <a:pt x="1111585" y="600146"/>
                  <a:pt x="1155344" y="530117"/>
                  <a:pt x="1168400" y="495300"/>
                </a:cubicBezTo>
                <a:cubicBezTo>
                  <a:pt x="1174529" y="478957"/>
                  <a:pt x="1176084" y="461218"/>
                  <a:pt x="1181100" y="444500"/>
                </a:cubicBezTo>
                <a:cubicBezTo>
                  <a:pt x="1188793" y="418855"/>
                  <a:pt x="1198033" y="393700"/>
                  <a:pt x="1206500" y="368300"/>
                </a:cubicBezTo>
                <a:lnTo>
                  <a:pt x="1231900" y="292100"/>
                </a:lnTo>
                <a:lnTo>
                  <a:pt x="1244600" y="254000"/>
                </a:lnTo>
                <a:cubicBezTo>
                  <a:pt x="1258702" y="127078"/>
                  <a:pt x="1257300" y="178034"/>
                  <a:pt x="1257300" y="10160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19">
            <a:extLst>
              <a:ext uri="{FF2B5EF4-FFF2-40B4-BE49-F238E27FC236}">
                <a16:creationId xmlns:a16="http://schemas.microsoft.com/office/drawing/2014/main" id="{316A5590-A5AC-4561-A103-B93BDAC4B3CA}"/>
              </a:ext>
            </a:extLst>
          </p:cNvPr>
          <p:cNvSpPr/>
          <p:nvPr/>
        </p:nvSpPr>
        <p:spPr>
          <a:xfrm rot="20505004">
            <a:off x="5742396" y="2371642"/>
            <a:ext cx="957040" cy="291025"/>
          </a:xfrm>
          <a:custGeom>
            <a:avLst/>
            <a:gdLst>
              <a:gd name="connsiteX0" fmla="*/ 0 w 1257338"/>
              <a:gd name="connsiteY0" fmla="*/ 533400 h 698500"/>
              <a:gd name="connsiteX1" fmla="*/ 12700 w 1257338"/>
              <a:gd name="connsiteY1" fmla="*/ 457200 h 698500"/>
              <a:gd name="connsiteX2" fmla="*/ 50800 w 1257338"/>
              <a:gd name="connsiteY2" fmla="*/ 304800 h 698500"/>
              <a:gd name="connsiteX3" fmla="*/ 63500 w 1257338"/>
              <a:gd name="connsiteY3" fmla="*/ 203200 h 698500"/>
              <a:gd name="connsiteX4" fmla="*/ 88900 w 1257338"/>
              <a:gd name="connsiteY4" fmla="*/ 139700 h 698500"/>
              <a:gd name="connsiteX5" fmla="*/ 114300 w 1257338"/>
              <a:gd name="connsiteY5" fmla="*/ 0 h 698500"/>
              <a:gd name="connsiteX6" fmla="*/ 139700 w 1257338"/>
              <a:gd name="connsiteY6" fmla="*/ 114300 h 698500"/>
              <a:gd name="connsiteX7" fmla="*/ 152400 w 1257338"/>
              <a:gd name="connsiteY7" fmla="*/ 152400 h 698500"/>
              <a:gd name="connsiteX8" fmla="*/ 165100 w 1257338"/>
              <a:gd name="connsiteY8" fmla="*/ 228600 h 698500"/>
              <a:gd name="connsiteX9" fmla="*/ 203200 w 1257338"/>
              <a:gd name="connsiteY9" fmla="*/ 304800 h 698500"/>
              <a:gd name="connsiteX10" fmla="*/ 215900 w 1257338"/>
              <a:gd name="connsiteY10" fmla="*/ 368300 h 698500"/>
              <a:gd name="connsiteX11" fmla="*/ 266700 w 1257338"/>
              <a:gd name="connsiteY11" fmla="*/ 533400 h 698500"/>
              <a:gd name="connsiteX12" fmla="*/ 304800 w 1257338"/>
              <a:gd name="connsiteY12" fmla="*/ 698500 h 698500"/>
              <a:gd name="connsiteX13" fmla="*/ 330200 w 1257338"/>
              <a:gd name="connsiteY13" fmla="*/ 596900 h 698500"/>
              <a:gd name="connsiteX14" fmla="*/ 342900 w 1257338"/>
              <a:gd name="connsiteY14" fmla="*/ 558800 h 698500"/>
              <a:gd name="connsiteX15" fmla="*/ 355600 w 1257338"/>
              <a:gd name="connsiteY15" fmla="*/ 495300 h 698500"/>
              <a:gd name="connsiteX16" fmla="*/ 368300 w 1257338"/>
              <a:gd name="connsiteY16" fmla="*/ 457200 h 698500"/>
              <a:gd name="connsiteX17" fmla="*/ 381000 w 1257338"/>
              <a:gd name="connsiteY17" fmla="*/ 406400 h 698500"/>
              <a:gd name="connsiteX18" fmla="*/ 406400 w 1257338"/>
              <a:gd name="connsiteY18" fmla="*/ 330200 h 698500"/>
              <a:gd name="connsiteX19" fmla="*/ 419100 w 1257338"/>
              <a:gd name="connsiteY19" fmla="*/ 228600 h 698500"/>
              <a:gd name="connsiteX20" fmla="*/ 457200 w 1257338"/>
              <a:gd name="connsiteY20" fmla="*/ 152400 h 698500"/>
              <a:gd name="connsiteX21" fmla="*/ 482600 w 1257338"/>
              <a:gd name="connsiteY21" fmla="*/ 63500 h 698500"/>
              <a:gd name="connsiteX22" fmla="*/ 495300 w 1257338"/>
              <a:gd name="connsiteY22" fmla="*/ 25400 h 698500"/>
              <a:gd name="connsiteX23" fmla="*/ 520700 w 1257338"/>
              <a:gd name="connsiteY23" fmla="*/ 76200 h 698500"/>
              <a:gd name="connsiteX24" fmla="*/ 546100 w 1257338"/>
              <a:gd name="connsiteY24" fmla="*/ 241300 h 698500"/>
              <a:gd name="connsiteX25" fmla="*/ 571500 w 1257338"/>
              <a:gd name="connsiteY25" fmla="*/ 292100 h 698500"/>
              <a:gd name="connsiteX26" fmla="*/ 584200 w 1257338"/>
              <a:gd name="connsiteY26" fmla="*/ 342900 h 698500"/>
              <a:gd name="connsiteX27" fmla="*/ 609600 w 1257338"/>
              <a:gd name="connsiteY27" fmla="*/ 469900 h 698500"/>
              <a:gd name="connsiteX28" fmla="*/ 635000 w 1257338"/>
              <a:gd name="connsiteY28" fmla="*/ 546100 h 698500"/>
              <a:gd name="connsiteX29" fmla="*/ 647700 w 1257338"/>
              <a:gd name="connsiteY29" fmla="*/ 584200 h 698500"/>
              <a:gd name="connsiteX30" fmla="*/ 660400 w 1257338"/>
              <a:gd name="connsiteY30" fmla="*/ 635000 h 698500"/>
              <a:gd name="connsiteX31" fmla="*/ 698500 w 1257338"/>
              <a:gd name="connsiteY31" fmla="*/ 622300 h 698500"/>
              <a:gd name="connsiteX32" fmla="*/ 749300 w 1257338"/>
              <a:gd name="connsiteY32" fmla="*/ 482600 h 698500"/>
              <a:gd name="connsiteX33" fmla="*/ 774700 w 1257338"/>
              <a:gd name="connsiteY33" fmla="*/ 368300 h 698500"/>
              <a:gd name="connsiteX34" fmla="*/ 800100 w 1257338"/>
              <a:gd name="connsiteY34" fmla="*/ 266700 h 698500"/>
              <a:gd name="connsiteX35" fmla="*/ 812800 w 1257338"/>
              <a:gd name="connsiteY35" fmla="*/ 203200 h 698500"/>
              <a:gd name="connsiteX36" fmla="*/ 850900 w 1257338"/>
              <a:gd name="connsiteY36" fmla="*/ 88900 h 698500"/>
              <a:gd name="connsiteX37" fmla="*/ 863600 w 1257338"/>
              <a:gd name="connsiteY37" fmla="*/ 50800 h 698500"/>
              <a:gd name="connsiteX38" fmla="*/ 876300 w 1257338"/>
              <a:gd name="connsiteY38" fmla="*/ 114300 h 698500"/>
              <a:gd name="connsiteX39" fmla="*/ 914400 w 1257338"/>
              <a:gd name="connsiteY39" fmla="*/ 266700 h 698500"/>
              <a:gd name="connsiteX40" fmla="*/ 939800 w 1257338"/>
              <a:gd name="connsiteY40" fmla="*/ 419100 h 698500"/>
              <a:gd name="connsiteX41" fmla="*/ 952500 w 1257338"/>
              <a:gd name="connsiteY41" fmla="*/ 482600 h 698500"/>
              <a:gd name="connsiteX42" fmla="*/ 977900 w 1257338"/>
              <a:gd name="connsiteY42" fmla="*/ 558800 h 698500"/>
              <a:gd name="connsiteX43" fmla="*/ 1016000 w 1257338"/>
              <a:gd name="connsiteY43" fmla="*/ 635000 h 698500"/>
              <a:gd name="connsiteX44" fmla="*/ 1054100 w 1257338"/>
              <a:gd name="connsiteY44" fmla="*/ 647700 h 698500"/>
              <a:gd name="connsiteX45" fmla="*/ 1092200 w 1257338"/>
              <a:gd name="connsiteY45" fmla="*/ 622300 h 698500"/>
              <a:gd name="connsiteX46" fmla="*/ 1168400 w 1257338"/>
              <a:gd name="connsiteY46" fmla="*/ 495300 h 698500"/>
              <a:gd name="connsiteX47" fmla="*/ 1181100 w 1257338"/>
              <a:gd name="connsiteY47" fmla="*/ 444500 h 698500"/>
              <a:gd name="connsiteX48" fmla="*/ 1206500 w 1257338"/>
              <a:gd name="connsiteY48" fmla="*/ 368300 h 698500"/>
              <a:gd name="connsiteX49" fmla="*/ 1231900 w 1257338"/>
              <a:gd name="connsiteY49" fmla="*/ 292100 h 698500"/>
              <a:gd name="connsiteX50" fmla="*/ 1244600 w 1257338"/>
              <a:gd name="connsiteY50" fmla="*/ 254000 h 698500"/>
              <a:gd name="connsiteX51" fmla="*/ 1257300 w 1257338"/>
              <a:gd name="connsiteY51" fmla="*/ 10160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57338" h="698500">
                <a:moveTo>
                  <a:pt x="0" y="533400"/>
                </a:moveTo>
                <a:cubicBezTo>
                  <a:pt x="4233" y="508000"/>
                  <a:pt x="6910" y="482291"/>
                  <a:pt x="12700" y="457200"/>
                </a:cubicBezTo>
                <a:cubicBezTo>
                  <a:pt x="37553" y="349505"/>
                  <a:pt x="36593" y="397148"/>
                  <a:pt x="50800" y="304800"/>
                </a:cubicBezTo>
                <a:cubicBezTo>
                  <a:pt x="55990" y="271067"/>
                  <a:pt x="55825" y="236456"/>
                  <a:pt x="63500" y="203200"/>
                </a:cubicBezTo>
                <a:cubicBezTo>
                  <a:pt x="68626" y="180987"/>
                  <a:pt x="82349" y="161536"/>
                  <a:pt x="88900" y="139700"/>
                </a:cubicBezTo>
                <a:cubicBezTo>
                  <a:pt x="95556" y="117512"/>
                  <a:pt x="111285" y="18088"/>
                  <a:pt x="114300" y="0"/>
                </a:cubicBezTo>
                <a:cubicBezTo>
                  <a:pt x="123030" y="43648"/>
                  <a:pt x="127743" y="72451"/>
                  <a:pt x="139700" y="114300"/>
                </a:cubicBezTo>
                <a:cubicBezTo>
                  <a:pt x="143378" y="127172"/>
                  <a:pt x="149496" y="139332"/>
                  <a:pt x="152400" y="152400"/>
                </a:cubicBezTo>
                <a:cubicBezTo>
                  <a:pt x="157986" y="177537"/>
                  <a:pt x="156957" y="204171"/>
                  <a:pt x="165100" y="228600"/>
                </a:cubicBezTo>
                <a:cubicBezTo>
                  <a:pt x="174080" y="255541"/>
                  <a:pt x="190500" y="279400"/>
                  <a:pt x="203200" y="304800"/>
                </a:cubicBezTo>
                <a:cubicBezTo>
                  <a:pt x="207433" y="325967"/>
                  <a:pt x="209697" y="347625"/>
                  <a:pt x="215900" y="368300"/>
                </a:cubicBezTo>
                <a:cubicBezTo>
                  <a:pt x="261328" y="519728"/>
                  <a:pt x="224955" y="324673"/>
                  <a:pt x="266700" y="533400"/>
                </a:cubicBezTo>
                <a:cubicBezTo>
                  <a:pt x="294725" y="673527"/>
                  <a:pt x="278448" y="619444"/>
                  <a:pt x="304800" y="698500"/>
                </a:cubicBezTo>
                <a:cubicBezTo>
                  <a:pt x="313267" y="664633"/>
                  <a:pt x="321015" y="630579"/>
                  <a:pt x="330200" y="596900"/>
                </a:cubicBezTo>
                <a:cubicBezTo>
                  <a:pt x="333722" y="583985"/>
                  <a:pt x="339653" y="571787"/>
                  <a:pt x="342900" y="558800"/>
                </a:cubicBezTo>
                <a:cubicBezTo>
                  <a:pt x="348135" y="537859"/>
                  <a:pt x="350365" y="516241"/>
                  <a:pt x="355600" y="495300"/>
                </a:cubicBezTo>
                <a:cubicBezTo>
                  <a:pt x="358847" y="482313"/>
                  <a:pt x="364622" y="470072"/>
                  <a:pt x="368300" y="457200"/>
                </a:cubicBezTo>
                <a:cubicBezTo>
                  <a:pt x="373095" y="440417"/>
                  <a:pt x="375984" y="423118"/>
                  <a:pt x="381000" y="406400"/>
                </a:cubicBezTo>
                <a:cubicBezTo>
                  <a:pt x="388693" y="380755"/>
                  <a:pt x="406400" y="330200"/>
                  <a:pt x="406400" y="330200"/>
                </a:cubicBezTo>
                <a:cubicBezTo>
                  <a:pt x="410633" y="296333"/>
                  <a:pt x="412995" y="262180"/>
                  <a:pt x="419100" y="228600"/>
                </a:cubicBezTo>
                <a:cubicBezTo>
                  <a:pt x="428221" y="178437"/>
                  <a:pt x="433959" y="198882"/>
                  <a:pt x="457200" y="152400"/>
                </a:cubicBezTo>
                <a:cubicBezTo>
                  <a:pt x="467350" y="132100"/>
                  <a:pt x="477175" y="82489"/>
                  <a:pt x="482600" y="63500"/>
                </a:cubicBezTo>
                <a:cubicBezTo>
                  <a:pt x="486278" y="50628"/>
                  <a:pt x="491067" y="38100"/>
                  <a:pt x="495300" y="25400"/>
                </a:cubicBezTo>
                <a:cubicBezTo>
                  <a:pt x="503767" y="42333"/>
                  <a:pt x="514713" y="58239"/>
                  <a:pt x="520700" y="76200"/>
                </a:cubicBezTo>
                <a:cubicBezTo>
                  <a:pt x="540209" y="134726"/>
                  <a:pt x="530541" y="179062"/>
                  <a:pt x="546100" y="241300"/>
                </a:cubicBezTo>
                <a:cubicBezTo>
                  <a:pt x="550692" y="259667"/>
                  <a:pt x="564853" y="274373"/>
                  <a:pt x="571500" y="292100"/>
                </a:cubicBezTo>
                <a:cubicBezTo>
                  <a:pt x="577629" y="308443"/>
                  <a:pt x="580543" y="325833"/>
                  <a:pt x="584200" y="342900"/>
                </a:cubicBezTo>
                <a:cubicBezTo>
                  <a:pt x="593246" y="385113"/>
                  <a:pt x="595948" y="428944"/>
                  <a:pt x="609600" y="469900"/>
                </a:cubicBezTo>
                <a:lnTo>
                  <a:pt x="635000" y="546100"/>
                </a:lnTo>
                <a:cubicBezTo>
                  <a:pt x="639233" y="558800"/>
                  <a:pt x="644453" y="571213"/>
                  <a:pt x="647700" y="584200"/>
                </a:cubicBezTo>
                <a:lnTo>
                  <a:pt x="660400" y="635000"/>
                </a:lnTo>
                <a:cubicBezTo>
                  <a:pt x="673100" y="630767"/>
                  <a:pt x="688047" y="630663"/>
                  <a:pt x="698500" y="622300"/>
                </a:cubicBezTo>
                <a:cubicBezTo>
                  <a:pt x="733076" y="594640"/>
                  <a:pt x="743500" y="508701"/>
                  <a:pt x="749300" y="482600"/>
                </a:cubicBezTo>
                <a:cubicBezTo>
                  <a:pt x="757767" y="444500"/>
                  <a:pt x="765761" y="406292"/>
                  <a:pt x="774700" y="368300"/>
                </a:cubicBezTo>
                <a:cubicBezTo>
                  <a:pt x="782696" y="334319"/>
                  <a:pt x="793254" y="300931"/>
                  <a:pt x="800100" y="266700"/>
                </a:cubicBezTo>
                <a:cubicBezTo>
                  <a:pt x="804333" y="245533"/>
                  <a:pt x="806870" y="223955"/>
                  <a:pt x="812800" y="203200"/>
                </a:cubicBezTo>
                <a:cubicBezTo>
                  <a:pt x="823833" y="164584"/>
                  <a:pt x="838200" y="127000"/>
                  <a:pt x="850900" y="88900"/>
                </a:cubicBezTo>
                <a:lnTo>
                  <a:pt x="863600" y="50800"/>
                </a:lnTo>
                <a:cubicBezTo>
                  <a:pt x="867833" y="71967"/>
                  <a:pt x="871356" y="93288"/>
                  <a:pt x="876300" y="114300"/>
                </a:cubicBezTo>
                <a:cubicBezTo>
                  <a:pt x="888293" y="165271"/>
                  <a:pt x="905792" y="215049"/>
                  <a:pt x="914400" y="266700"/>
                </a:cubicBezTo>
                <a:cubicBezTo>
                  <a:pt x="922867" y="317500"/>
                  <a:pt x="929700" y="368599"/>
                  <a:pt x="939800" y="419100"/>
                </a:cubicBezTo>
                <a:cubicBezTo>
                  <a:pt x="944033" y="440267"/>
                  <a:pt x="946820" y="461775"/>
                  <a:pt x="952500" y="482600"/>
                </a:cubicBezTo>
                <a:cubicBezTo>
                  <a:pt x="959545" y="508431"/>
                  <a:pt x="969433" y="533400"/>
                  <a:pt x="977900" y="558800"/>
                </a:cubicBezTo>
                <a:cubicBezTo>
                  <a:pt x="986266" y="583899"/>
                  <a:pt x="993619" y="617095"/>
                  <a:pt x="1016000" y="635000"/>
                </a:cubicBezTo>
                <a:cubicBezTo>
                  <a:pt x="1026453" y="643363"/>
                  <a:pt x="1041400" y="643467"/>
                  <a:pt x="1054100" y="647700"/>
                </a:cubicBezTo>
                <a:cubicBezTo>
                  <a:pt x="1066800" y="639233"/>
                  <a:pt x="1082149" y="633787"/>
                  <a:pt x="1092200" y="622300"/>
                </a:cubicBezTo>
                <a:cubicBezTo>
                  <a:pt x="1111585" y="600146"/>
                  <a:pt x="1155344" y="530117"/>
                  <a:pt x="1168400" y="495300"/>
                </a:cubicBezTo>
                <a:cubicBezTo>
                  <a:pt x="1174529" y="478957"/>
                  <a:pt x="1176084" y="461218"/>
                  <a:pt x="1181100" y="444500"/>
                </a:cubicBezTo>
                <a:cubicBezTo>
                  <a:pt x="1188793" y="418855"/>
                  <a:pt x="1198033" y="393700"/>
                  <a:pt x="1206500" y="368300"/>
                </a:cubicBezTo>
                <a:lnTo>
                  <a:pt x="1231900" y="292100"/>
                </a:lnTo>
                <a:lnTo>
                  <a:pt x="1244600" y="254000"/>
                </a:lnTo>
                <a:cubicBezTo>
                  <a:pt x="1258702" y="127078"/>
                  <a:pt x="1257300" y="178034"/>
                  <a:pt x="1257300" y="10160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19">
            <a:extLst>
              <a:ext uri="{FF2B5EF4-FFF2-40B4-BE49-F238E27FC236}">
                <a16:creationId xmlns:a16="http://schemas.microsoft.com/office/drawing/2014/main" id="{316A5590-A5AC-4561-A103-B93BDAC4B3CA}"/>
              </a:ext>
            </a:extLst>
          </p:cNvPr>
          <p:cNvSpPr/>
          <p:nvPr/>
        </p:nvSpPr>
        <p:spPr>
          <a:xfrm rot="20505004">
            <a:off x="5961651" y="2877071"/>
            <a:ext cx="957040" cy="291025"/>
          </a:xfrm>
          <a:custGeom>
            <a:avLst/>
            <a:gdLst>
              <a:gd name="connsiteX0" fmla="*/ 0 w 1257338"/>
              <a:gd name="connsiteY0" fmla="*/ 533400 h 698500"/>
              <a:gd name="connsiteX1" fmla="*/ 12700 w 1257338"/>
              <a:gd name="connsiteY1" fmla="*/ 457200 h 698500"/>
              <a:gd name="connsiteX2" fmla="*/ 50800 w 1257338"/>
              <a:gd name="connsiteY2" fmla="*/ 304800 h 698500"/>
              <a:gd name="connsiteX3" fmla="*/ 63500 w 1257338"/>
              <a:gd name="connsiteY3" fmla="*/ 203200 h 698500"/>
              <a:gd name="connsiteX4" fmla="*/ 88900 w 1257338"/>
              <a:gd name="connsiteY4" fmla="*/ 139700 h 698500"/>
              <a:gd name="connsiteX5" fmla="*/ 114300 w 1257338"/>
              <a:gd name="connsiteY5" fmla="*/ 0 h 698500"/>
              <a:gd name="connsiteX6" fmla="*/ 139700 w 1257338"/>
              <a:gd name="connsiteY6" fmla="*/ 114300 h 698500"/>
              <a:gd name="connsiteX7" fmla="*/ 152400 w 1257338"/>
              <a:gd name="connsiteY7" fmla="*/ 152400 h 698500"/>
              <a:gd name="connsiteX8" fmla="*/ 165100 w 1257338"/>
              <a:gd name="connsiteY8" fmla="*/ 228600 h 698500"/>
              <a:gd name="connsiteX9" fmla="*/ 203200 w 1257338"/>
              <a:gd name="connsiteY9" fmla="*/ 304800 h 698500"/>
              <a:gd name="connsiteX10" fmla="*/ 215900 w 1257338"/>
              <a:gd name="connsiteY10" fmla="*/ 368300 h 698500"/>
              <a:gd name="connsiteX11" fmla="*/ 266700 w 1257338"/>
              <a:gd name="connsiteY11" fmla="*/ 533400 h 698500"/>
              <a:gd name="connsiteX12" fmla="*/ 304800 w 1257338"/>
              <a:gd name="connsiteY12" fmla="*/ 698500 h 698500"/>
              <a:gd name="connsiteX13" fmla="*/ 330200 w 1257338"/>
              <a:gd name="connsiteY13" fmla="*/ 596900 h 698500"/>
              <a:gd name="connsiteX14" fmla="*/ 342900 w 1257338"/>
              <a:gd name="connsiteY14" fmla="*/ 558800 h 698500"/>
              <a:gd name="connsiteX15" fmla="*/ 355600 w 1257338"/>
              <a:gd name="connsiteY15" fmla="*/ 495300 h 698500"/>
              <a:gd name="connsiteX16" fmla="*/ 368300 w 1257338"/>
              <a:gd name="connsiteY16" fmla="*/ 457200 h 698500"/>
              <a:gd name="connsiteX17" fmla="*/ 381000 w 1257338"/>
              <a:gd name="connsiteY17" fmla="*/ 406400 h 698500"/>
              <a:gd name="connsiteX18" fmla="*/ 406400 w 1257338"/>
              <a:gd name="connsiteY18" fmla="*/ 330200 h 698500"/>
              <a:gd name="connsiteX19" fmla="*/ 419100 w 1257338"/>
              <a:gd name="connsiteY19" fmla="*/ 228600 h 698500"/>
              <a:gd name="connsiteX20" fmla="*/ 457200 w 1257338"/>
              <a:gd name="connsiteY20" fmla="*/ 152400 h 698500"/>
              <a:gd name="connsiteX21" fmla="*/ 482600 w 1257338"/>
              <a:gd name="connsiteY21" fmla="*/ 63500 h 698500"/>
              <a:gd name="connsiteX22" fmla="*/ 495300 w 1257338"/>
              <a:gd name="connsiteY22" fmla="*/ 25400 h 698500"/>
              <a:gd name="connsiteX23" fmla="*/ 520700 w 1257338"/>
              <a:gd name="connsiteY23" fmla="*/ 76200 h 698500"/>
              <a:gd name="connsiteX24" fmla="*/ 546100 w 1257338"/>
              <a:gd name="connsiteY24" fmla="*/ 241300 h 698500"/>
              <a:gd name="connsiteX25" fmla="*/ 571500 w 1257338"/>
              <a:gd name="connsiteY25" fmla="*/ 292100 h 698500"/>
              <a:gd name="connsiteX26" fmla="*/ 584200 w 1257338"/>
              <a:gd name="connsiteY26" fmla="*/ 342900 h 698500"/>
              <a:gd name="connsiteX27" fmla="*/ 609600 w 1257338"/>
              <a:gd name="connsiteY27" fmla="*/ 469900 h 698500"/>
              <a:gd name="connsiteX28" fmla="*/ 635000 w 1257338"/>
              <a:gd name="connsiteY28" fmla="*/ 546100 h 698500"/>
              <a:gd name="connsiteX29" fmla="*/ 647700 w 1257338"/>
              <a:gd name="connsiteY29" fmla="*/ 584200 h 698500"/>
              <a:gd name="connsiteX30" fmla="*/ 660400 w 1257338"/>
              <a:gd name="connsiteY30" fmla="*/ 635000 h 698500"/>
              <a:gd name="connsiteX31" fmla="*/ 698500 w 1257338"/>
              <a:gd name="connsiteY31" fmla="*/ 622300 h 698500"/>
              <a:gd name="connsiteX32" fmla="*/ 749300 w 1257338"/>
              <a:gd name="connsiteY32" fmla="*/ 482600 h 698500"/>
              <a:gd name="connsiteX33" fmla="*/ 774700 w 1257338"/>
              <a:gd name="connsiteY33" fmla="*/ 368300 h 698500"/>
              <a:gd name="connsiteX34" fmla="*/ 800100 w 1257338"/>
              <a:gd name="connsiteY34" fmla="*/ 266700 h 698500"/>
              <a:gd name="connsiteX35" fmla="*/ 812800 w 1257338"/>
              <a:gd name="connsiteY35" fmla="*/ 203200 h 698500"/>
              <a:gd name="connsiteX36" fmla="*/ 850900 w 1257338"/>
              <a:gd name="connsiteY36" fmla="*/ 88900 h 698500"/>
              <a:gd name="connsiteX37" fmla="*/ 863600 w 1257338"/>
              <a:gd name="connsiteY37" fmla="*/ 50800 h 698500"/>
              <a:gd name="connsiteX38" fmla="*/ 876300 w 1257338"/>
              <a:gd name="connsiteY38" fmla="*/ 114300 h 698500"/>
              <a:gd name="connsiteX39" fmla="*/ 914400 w 1257338"/>
              <a:gd name="connsiteY39" fmla="*/ 266700 h 698500"/>
              <a:gd name="connsiteX40" fmla="*/ 939800 w 1257338"/>
              <a:gd name="connsiteY40" fmla="*/ 419100 h 698500"/>
              <a:gd name="connsiteX41" fmla="*/ 952500 w 1257338"/>
              <a:gd name="connsiteY41" fmla="*/ 482600 h 698500"/>
              <a:gd name="connsiteX42" fmla="*/ 977900 w 1257338"/>
              <a:gd name="connsiteY42" fmla="*/ 558800 h 698500"/>
              <a:gd name="connsiteX43" fmla="*/ 1016000 w 1257338"/>
              <a:gd name="connsiteY43" fmla="*/ 635000 h 698500"/>
              <a:gd name="connsiteX44" fmla="*/ 1054100 w 1257338"/>
              <a:gd name="connsiteY44" fmla="*/ 647700 h 698500"/>
              <a:gd name="connsiteX45" fmla="*/ 1092200 w 1257338"/>
              <a:gd name="connsiteY45" fmla="*/ 622300 h 698500"/>
              <a:gd name="connsiteX46" fmla="*/ 1168400 w 1257338"/>
              <a:gd name="connsiteY46" fmla="*/ 495300 h 698500"/>
              <a:gd name="connsiteX47" fmla="*/ 1181100 w 1257338"/>
              <a:gd name="connsiteY47" fmla="*/ 444500 h 698500"/>
              <a:gd name="connsiteX48" fmla="*/ 1206500 w 1257338"/>
              <a:gd name="connsiteY48" fmla="*/ 368300 h 698500"/>
              <a:gd name="connsiteX49" fmla="*/ 1231900 w 1257338"/>
              <a:gd name="connsiteY49" fmla="*/ 292100 h 698500"/>
              <a:gd name="connsiteX50" fmla="*/ 1244600 w 1257338"/>
              <a:gd name="connsiteY50" fmla="*/ 254000 h 698500"/>
              <a:gd name="connsiteX51" fmla="*/ 1257300 w 1257338"/>
              <a:gd name="connsiteY51" fmla="*/ 10160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57338" h="698500">
                <a:moveTo>
                  <a:pt x="0" y="533400"/>
                </a:moveTo>
                <a:cubicBezTo>
                  <a:pt x="4233" y="508000"/>
                  <a:pt x="6910" y="482291"/>
                  <a:pt x="12700" y="457200"/>
                </a:cubicBezTo>
                <a:cubicBezTo>
                  <a:pt x="37553" y="349505"/>
                  <a:pt x="36593" y="397148"/>
                  <a:pt x="50800" y="304800"/>
                </a:cubicBezTo>
                <a:cubicBezTo>
                  <a:pt x="55990" y="271067"/>
                  <a:pt x="55825" y="236456"/>
                  <a:pt x="63500" y="203200"/>
                </a:cubicBezTo>
                <a:cubicBezTo>
                  <a:pt x="68626" y="180987"/>
                  <a:pt x="82349" y="161536"/>
                  <a:pt x="88900" y="139700"/>
                </a:cubicBezTo>
                <a:cubicBezTo>
                  <a:pt x="95556" y="117512"/>
                  <a:pt x="111285" y="18088"/>
                  <a:pt x="114300" y="0"/>
                </a:cubicBezTo>
                <a:cubicBezTo>
                  <a:pt x="123030" y="43648"/>
                  <a:pt x="127743" y="72451"/>
                  <a:pt x="139700" y="114300"/>
                </a:cubicBezTo>
                <a:cubicBezTo>
                  <a:pt x="143378" y="127172"/>
                  <a:pt x="149496" y="139332"/>
                  <a:pt x="152400" y="152400"/>
                </a:cubicBezTo>
                <a:cubicBezTo>
                  <a:pt x="157986" y="177537"/>
                  <a:pt x="156957" y="204171"/>
                  <a:pt x="165100" y="228600"/>
                </a:cubicBezTo>
                <a:cubicBezTo>
                  <a:pt x="174080" y="255541"/>
                  <a:pt x="190500" y="279400"/>
                  <a:pt x="203200" y="304800"/>
                </a:cubicBezTo>
                <a:cubicBezTo>
                  <a:pt x="207433" y="325967"/>
                  <a:pt x="209697" y="347625"/>
                  <a:pt x="215900" y="368300"/>
                </a:cubicBezTo>
                <a:cubicBezTo>
                  <a:pt x="261328" y="519728"/>
                  <a:pt x="224955" y="324673"/>
                  <a:pt x="266700" y="533400"/>
                </a:cubicBezTo>
                <a:cubicBezTo>
                  <a:pt x="294725" y="673527"/>
                  <a:pt x="278448" y="619444"/>
                  <a:pt x="304800" y="698500"/>
                </a:cubicBezTo>
                <a:cubicBezTo>
                  <a:pt x="313267" y="664633"/>
                  <a:pt x="321015" y="630579"/>
                  <a:pt x="330200" y="596900"/>
                </a:cubicBezTo>
                <a:cubicBezTo>
                  <a:pt x="333722" y="583985"/>
                  <a:pt x="339653" y="571787"/>
                  <a:pt x="342900" y="558800"/>
                </a:cubicBezTo>
                <a:cubicBezTo>
                  <a:pt x="348135" y="537859"/>
                  <a:pt x="350365" y="516241"/>
                  <a:pt x="355600" y="495300"/>
                </a:cubicBezTo>
                <a:cubicBezTo>
                  <a:pt x="358847" y="482313"/>
                  <a:pt x="364622" y="470072"/>
                  <a:pt x="368300" y="457200"/>
                </a:cubicBezTo>
                <a:cubicBezTo>
                  <a:pt x="373095" y="440417"/>
                  <a:pt x="375984" y="423118"/>
                  <a:pt x="381000" y="406400"/>
                </a:cubicBezTo>
                <a:cubicBezTo>
                  <a:pt x="388693" y="380755"/>
                  <a:pt x="406400" y="330200"/>
                  <a:pt x="406400" y="330200"/>
                </a:cubicBezTo>
                <a:cubicBezTo>
                  <a:pt x="410633" y="296333"/>
                  <a:pt x="412995" y="262180"/>
                  <a:pt x="419100" y="228600"/>
                </a:cubicBezTo>
                <a:cubicBezTo>
                  <a:pt x="428221" y="178437"/>
                  <a:pt x="433959" y="198882"/>
                  <a:pt x="457200" y="152400"/>
                </a:cubicBezTo>
                <a:cubicBezTo>
                  <a:pt x="467350" y="132100"/>
                  <a:pt x="477175" y="82489"/>
                  <a:pt x="482600" y="63500"/>
                </a:cubicBezTo>
                <a:cubicBezTo>
                  <a:pt x="486278" y="50628"/>
                  <a:pt x="491067" y="38100"/>
                  <a:pt x="495300" y="25400"/>
                </a:cubicBezTo>
                <a:cubicBezTo>
                  <a:pt x="503767" y="42333"/>
                  <a:pt x="514713" y="58239"/>
                  <a:pt x="520700" y="76200"/>
                </a:cubicBezTo>
                <a:cubicBezTo>
                  <a:pt x="540209" y="134726"/>
                  <a:pt x="530541" y="179062"/>
                  <a:pt x="546100" y="241300"/>
                </a:cubicBezTo>
                <a:cubicBezTo>
                  <a:pt x="550692" y="259667"/>
                  <a:pt x="564853" y="274373"/>
                  <a:pt x="571500" y="292100"/>
                </a:cubicBezTo>
                <a:cubicBezTo>
                  <a:pt x="577629" y="308443"/>
                  <a:pt x="580543" y="325833"/>
                  <a:pt x="584200" y="342900"/>
                </a:cubicBezTo>
                <a:cubicBezTo>
                  <a:pt x="593246" y="385113"/>
                  <a:pt x="595948" y="428944"/>
                  <a:pt x="609600" y="469900"/>
                </a:cubicBezTo>
                <a:lnTo>
                  <a:pt x="635000" y="546100"/>
                </a:lnTo>
                <a:cubicBezTo>
                  <a:pt x="639233" y="558800"/>
                  <a:pt x="644453" y="571213"/>
                  <a:pt x="647700" y="584200"/>
                </a:cubicBezTo>
                <a:lnTo>
                  <a:pt x="660400" y="635000"/>
                </a:lnTo>
                <a:cubicBezTo>
                  <a:pt x="673100" y="630767"/>
                  <a:pt x="688047" y="630663"/>
                  <a:pt x="698500" y="622300"/>
                </a:cubicBezTo>
                <a:cubicBezTo>
                  <a:pt x="733076" y="594640"/>
                  <a:pt x="743500" y="508701"/>
                  <a:pt x="749300" y="482600"/>
                </a:cubicBezTo>
                <a:cubicBezTo>
                  <a:pt x="757767" y="444500"/>
                  <a:pt x="765761" y="406292"/>
                  <a:pt x="774700" y="368300"/>
                </a:cubicBezTo>
                <a:cubicBezTo>
                  <a:pt x="782696" y="334319"/>
                  <a:pt x="793254" y="300931"/>
                  <a:pt x="800100" y="266700"/>
                </a:cubicBezTo>
                <a:cubicBezTo>
                  <a:pt x="804333" y="245533"/>
                  <a:pt x="806870" y="223955"/>
                  <a:pt x="812800" y="203200"/>
                </a:cubicBezTo>
                <a:cubicBezTo>
                  <a:pt x="823833" y="164584"/>
                  <a:pt x="838200" y="127000"/>
                  <a:pt x="850900" y="88900"/>
                </a:cubicBezTo>
                <a:lnTo>
                  <a:pt x="863600" y="50800"/>
                </a:lnTo>
                <a:cubicBezTo>
                  <a:pt x="867833" y="71967"/>
                  <a:pt x="871356" y="93288"/>
                  <a:pt x="876300" y="114300"/>
                </a:cubicBezTo>
                <a:cubicBezTo>
                  <a:pt x="888293" y="165271"/>
                  <a:pt x="905792" y="215049"/>
                  <a:pt x="914400" y="266700"/>
                </a:cubicBezTo>
                <a:cubicBezTo>
                  <a:pt x="922867" y="317500"/>
                  <a:pt x="929700" y="368599"/>
                  <a:pt x="939800" y="419100"/>
                </a:cubicBezTo>
                <a:cubicBezTo>
                  <a:pt x="944033" y="440267"/>
                  <a:pt x="946820" y="461775"/>
                  <a:pt x="952500" y="482600"/>
                </a:cubicBezTo>
                <a:cubicBezTo>
                  <a:pt x="959545" y="508431"/>
                  <a:pt x="969433" y="533400"/>
                  <a:pt x="977900" y="558800"/>
                </a:cubicBezTo>
                <a:cubicBezTo>
                  <a:pt x="986266" y="583899"/>
                  <a:pt x="993619" y="617095"/>
                  <a:pt x="1016000" y="635000"/>
                </a:cubicBezTo>
                <a:cubicBezTo>
                  <a:pt x="1026453" y="643363"/>
                  <a:pt x="1041400" y="643467"/>
                  <a:pt x="1054100" y="647700"/>
                </a:cubicBezTo>
                <a:cubicBezTo>
                  <a:pt x="1066800" y="639233"/>
                  <a:pt x="1082149" y="633787"/>
                  <a:pt x="1092200" y="622300"/>
                </a:cubicBezTo>
                <a:cubicBezTo>
                  <a:pt x="1111585" y="600146"/>
                  <a:pt x="1155344" y="530117"/>
                  <a:pt x="1168400" y="495300"/>
                </a:cubicBezTo>
                <a:cubicBezTo>
                  <a:pt x="1174529" y="478957"/>
                  <a:pt x="1176084" y="461218"/>
                  <a:pt x="1181100" y="444500"/>
                </a:cubicBezTo>
                <a:cubicBezTo>
                  <a:pt x="1188793" y="418855"/>
                  <a:pt x="1198033" y="393700"/>
                  <a:pt x="1206500" y="368300"/>
                </a:cubicBezTo>
                <a:lnTo>
                  <a:pt x="1231900" y="292100"/>
                </a:lnTo>
                <a:lnTo>
                  <a:pt x="1244600" y="254000"/>
                </a:lnTo>
                <a:cubicBezTo>
                  <a:pt x="1258702" y="127078"/>
                  <a:pt x="1257300" y="178034"/>
                  <a:pt x="1257300" y="10160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19">
            <a:extLst>
              <a:ext uri="{FF2B5EF4-FFF2-40B4-BE49-F238E27FC236}">
                <a16:creationId xmlns:a16="http://schemas.microsoft.com/office/drawing/2014/main" id="{316A5590-A5AC-4561-A103-B93BDAC4B3CA}"/>
              </a:ext>
            </a:extLst>
          </p:cNvPr>
          <p:cNvSpPr/>
          <p:nvPr/>
        </p:nvSpPr>
        <p:spPr>
          <a:xfrm rot="20505004">
            <a:off x="6230974" y="3283487"/>
            <a:ext cx="957040" cy="291025"/>
          </a:xfrm>
          <a:custGeom>
            <a:avLst/>
            <a:gdLst>
              <a:gd name="connsiteX0" fmla="*/ 0 w 1257338"/>
              <a:gd name="connsiteY0" fmla="*/ 533400 h 698500"/>
              <a:gd name="connsiteX1" fmla="*/ 12700 w 1257338"/>
              <a:gd name="connsiteY1" fmla="*/ 457200 h 698500"/>
              <a:gd name="connsiteX2" fmla="*/ 50800 w 1257338"/>
              <a:gd name="connsiteY2" fmla="*/ 304800 h 698500"/>
              <a:gd name="connsiteX3" fmla="*/ 63500 w 1257338"/>
              <a:gd name="connsiteY3" fmla="*/ 203200 h 698500"/>
              <a:gd name="connsiteX4" fmla="*/ 88900 w 1257338"/>
              <a:gd name="connsiteY4" fmla="*/ 139700 h 698500"/>
              <a:gd name="connsiteX5" fmla="*/ 114300 w 1257338"/>
              <a:gd name="connsiteY5" fmla="*/ 0 h 698500"/>
              <a:gd name="connsiteX6" fmla="*/ 139700 w 1257338"/>
              <a:gd name="connsiteY6" fmla="*/ 114300 h 698500"/>
              <a:gd name="connsiteX7" fmla="*/ 152400 w 1257338"/>
              <a:gd name="connsiteY7" fmla="*/ 152400 h 698500"/>
              <a:gd name="connsiteX8" fmla="*/ 165100 w 1257338"/>
              <a:gd name="connsiteY8" fmla="*/ 228600 h 698500"/>
              <a:gd name="connsiteX9" fmla="*/ 203200 w 1257338"/>
              <a:gd name="connsiteY9" fmla="*/ 304800 h 698500"/>
              <a:gd name="connsiteX10" fmla="*/ 215900 w 1257338"/>
              <a:gd name="connsiteY10" fmla="*/ 368300 h 698500"/>
              <a:gd name="connsiteX11" fmla="*/ 266700 w 1257338"/>
              <a:gd name="connsiteY11" fmla="*/ 533400 h 698500"/>
              <a:gd name="connsiteX12" fmla="*/ 304800 w 1257338"/>
              <a:gd name="connsiteY12" fmla="*/ 698500 h 698500"/>
              <a:gd name="connsiteX13" fmla="*/ 330200 w 1257338"/>
              <a:gd name="connsiteY13" fmla="*/ 596900 h 698500"/>
              <a:gd name="connsiteX14" fmla="*/ 342900 w 1257338"/>
              <a:gd name="connsiteY14" fmla="*/ 558800 h 698500"/>
              <a:gd name="connsiteX15" fmla="*/ 355600 w 1257338"/>
              <a:gd name="connsiteY15" fmla="*/ 495300 h 698500"/>
              <a:gd name="connsiteX16" fmla="*/ 368300 w 1257338"/>
              <a:gd name="connsiteY16" fmla="*/ 457200 h 698500"/>
              <a:gd name="connsiteX17" fmla="*/ 381000 w 1257338"/>
              <a:gd name="connsiteY17" fmla="*/ 406400 h 698500"/>
              <a:gd name="connsiteX18" fmla="*/ 406400 w 1257338"/>
              <a:gd name="connsiteY18" fmla="*/ 330200 h 698500"/>
              <a:gd name="connsiteX19" fmla="*/ 419100 w 1257338"/>
              <a:gd name="connsiteY19" fmla="*/ 228600 h 698500"/>
              <a:gd name="connsiteX20" fmla="*/ 457200 w 1257338"/>
              <a:gd name="connsiteY20" fmla="*/ 152400 h 698500"/>
              <a:gd name="connsiteX21" fmla="*/ 482600 w 1257338"/>
              <a:gd name="connsiteY21" fmla="*/ 63500 h 698500"/>
              <a:gd name="connsiteX22" fmla="*/ 495300 w 1257338"/>
              <a:gd name="connsiteY22" fmla="*/ 25400 h 698500"/>
              <a:gd name="connsiteX23" fmla="*/ 520700 w 1257338"/>
              <a:gd name="connsiteY23" fmla="*/ 76200 h 698500"/>
              <a:gd name="connsiteX24" fmla="*/ 546100 w 1257338"/>
              <a:gd name="connsiteY24" fmla="*/ 241300 h 698500"/>
              <a:gd name="connsiteX25" fmla="*/ 571500 w 1257338"/>
              <a:gd name="connsiteY25" fmla="*/ 292100 h 698500"/>
              <a:gd name="connsiteX26" fmla="*/ 584200 w 1257338"/>
              <a:gd name="connsiteY26" fmla="*/ 342900 h 698500"/>
              <a:gd name="connsiteX27" fmla="*/ 609600 w 1257338"/>
              <a:gd name="connsiteY27" fmla="*/ 469900 h 698500"/>
              <a:gd name="connsiteX28" fmla="*/ 635000 w 1257338"/>
              <a:gd name="connsiteY28" fmla="*/ 546100 h 698500"/>
              <a:gd name="connsiteX29" fmla="*/ 647700 w 1257338"/>
              <a:gd name="connsiteY29" fmla="*/ 584200 h 698500"/>
              <a:gd name="connsiteX30" fmla="*/ 660400 w 1257338"/>
              <a:gd name="connsiteY30" fmla="*/ 635000 h 698500"/>
              <a:gd name="connsiteX31" fmla="*/ 698500 w 1257338"/>
              <a:gd name="connsiteY31" fmla="*/ 622300 h 698500"/>
              <a:gd name="connsiteX32" fmla="*/ 749300 w 1257338"/>
              <a:gd name="connsiteY32" fmla="*/ 482600 h 698500"/>
              <a:gd name="connsiteX33" fmla="*/ 774700 w 1257338"/>
              <a:gd name="connsiteY33" fmla="*/ 368300 h 698500"/>
              <a:gd name="connsiteX34" fmla="*/ 800100 w 1257338"/>
              <a:gd name="connsiteY34" fmla="*/ 266700 h 698500"/>
              <a:gd name="connsiteX35" fmla="*/ 812800 w 1257338"/>
              <a:gd name="connsiteY35" fmla="*/ 203200 h 698500"/>
              <a:gd name="connsiteX36" fmla="*/ 850900 w 1257338"/>
              <a:gd name="connsiteY36" fmla="*/ 88900 h 698500"/>
              <a:gd name="connsiteX37" fmla="*/ 863600 w 1257338"/>
              <a:gd name="connsiteY37" fmla="*/ 50800 h 698500"/>
              <a:gd name="connsiteX38" fmla="*/ 876300 w 1257338"/>
              <a:gd name="connsiteY38" fmla="*/ 114300 h 698500"/>
              <a:gd name="connsiteX39" fmla="*/ 914400 w 1257338"/>
              <a:gd name="connsiteY39" fmla="*/ 266700 h 698500"/>
              <a:gd name="connsiteX40" fmla="*/ 939800 w 1257338"/>
              <a:gd name="connsiteY40" fmla="*/ 419100 h 698500"/>
              <a:gd name="connsiteX41" fmla="*/ 952500 w 1257338"/>
              <a:gd name="connsiteY41" fmla="*/ 482600 h 698500"/>
              <a:gd name="connsiteX42" fmla="*/ 977900 w 1257338"/>
              <a:gd name="connsiteY42" fmla="*/ 558800 h 698500"/>
              <a:gd name="connsiteX43" fmla="*/ 1016000 w 1257338"/>
              <a:gd name="connsiteY43" fmla="*/ 635000 h 698500"/>
              <a:gd name="connsiteX44" fmla="*/ 1054100 w 1257338"/>
              <a:gd name="connsiteY44" fmla="*/ 647700 h 698500"/>
              <a:gd name="connsiteX45" fmla="*/ 1092200 w 1257338"/>
              <a:gd name="connsiteY45" fmla="*/ 622300 h 698500"/>
              <a:gd name="connsiteX46" fmla="*/ 1168400 w 1257338"/>
              <a:gd name="connsiteY46" fmla="*/ 495300 h 698500"/>
              <a:gd name="connsiteX47" fmla="*/ 1181100 w 1257338"/>
              <a:gd name="connsiteY47" fmla="*/ 444500 h 698500"/>
              <a:gd name="connsiteX48" fmla="*/ 1206500 w 1257338"/>
              <a:gd name="connsiteY48" fmla="*/ 368300 h 698500"/>
              <a:gd name="connsiteX49" fmla="*/ 1231900 w 1257338"/>
              <a:gd name="connsiteY49" fmla="*/ 292100 h 698500"/>
              <a:gd name="connsiteX50" fmla="*/ 1244600 w 1257338"/>
              <a:gd name="connsiteY50" fmla="*/ 254000 h 698500"/>
              <a:gd name="connsiteX51" fmla="*/ 1257300 w 1257338"/>
              <a:gd name="connsiteY51" fmla="*/ 10160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57338" h="698500">
                <a:moveTo>
                  <a:pt x="0" y="533400"/>
                </a:moveTo>
                <a:cubicBezTo>
                  <a:pt x="4233" y="508000"/>
                  <a:pt x="6910" y="482291"/>
                  <a:pt x="12700" y="457200"/>
                </a:cubicBezTo>
                <a:cubicBezTo>
                  <a:pt x="37553" y="349505"/>
                  <a:pt x="36593" y="397148"/>
                  <a:pt x="50800" y="304800"/>
                </a:cubicBezTo>
                <a:cubicBezTo>
                  <a:pt x="55990" y="271067"/>
                  <a:pt x="55825" y="236456"/>
                  <a:pt x="63500" y="203200"/>
                </a:cubicBezTo>
                <a:cubicBezTo>
                  <a:pt x="68626" y="180987"/>
                  <a:pt x="82349" y="161536"/>
                  <a:pt x="88900" y="139700"/>
                </a:cubicBezTo>
                <a:cubicBezTo>
                  <a:pt x="95556" y="117512"/>
                  <a:pt x="111285" y="18088"/>
                  <a:pt x="114300" y="0"/>
                </a:cubicBezTo>
                <a:cubicBezTo>
                  <a:pt x="123030" y="43648"/>
                  <a:pt x="127743" y="72451"/>
                  <a:pt x="139700" y="114300"/>
                </a:cubicBezTo>
                <a:cubicBezTo>
                  <a:pt x="143378" y="127172"/>
                  <a:pt x="149496" y="139332"/>
                  <a:pt x="152400" y="152400"/>
                </a:cubicBezTo>
                <a:cubicBezTo>
                  <a:pt x="157986" y="177537"/>
                  <a:pt x="156957" y="204171"/>
                  <a:pt x="165100" y="228600"/>
                </a:cubicBezTo>
                <a:cubicBezTo>
                  <a:pt x="174080" y="255541"/>
                  <a:pt x="190500" y="279400"/>
                  <a:pt x="203200" y="304800"/>
                </a:cubicBezTo>
                <a:cubicBezTo>
                  <a:pt x="207433" y="325967"/>
                  <a:pt x="209697" y="347625"/>
                  <a:pt x="215900" y="368300"/>
                </a:cubicBezTo>
                <a:cubicBezTo>
                  <a:pt x="261328" y="519728"/>
                  <a:pt x="224955" y="324673"/>
                  <a:pt x="266700" y="533400"/>
                </a:cubicBezTo>
                <a:cubicBezTo>
                  <a:pt x="294725" y="673527"/>
                  <a:pt x="278448" y="619444"/>
                  <a:pt x="304800" y="698500"/>
                </a:cubicBezTo>
                <a:cubicBezTo>
                  <a:pt x="313267" y="664633"/>
                  <a:pt x="321015" y="630579"/>
                  <a:pt x="330200" y="596900"/>
                </a:cubicBezTo>
                <a:cubicBezTo>
                  <a:pt x="333722" y="583985"/>
                  <a:pt x="339653" y="571787"/>
                  <a:pt x="342900" y="558800"/>
                </a:cubicBezTo>
                <a:cubicBezTo>
                  <a:pt x="348135" y="537859"/>
                  <a:pt x="350365" y="516241"/>
                  <a:pt x="355600" y="495300"/>
                </a:cubicBezTo>
                <a:cubicBezTo>
                  <a:pt x="358847" y="482313"/>
                  <a:pt x="364622" y="470072"/>
                  <a:pt x="368300" y="457200"/>
                </a:cubicBezTo>
                <a:cubicBezTo>
                  <a:pt x="373095" y="440417"/>
                  <a:pt x="375984" y="423118"/>
                  <a:pt x="381000" y="406400"/>
                </a:cubicBezTo>
                <a:cubicBezTo>
                  <a:pt x="388693" y="380755"/>
                  <a:pt x="406400" y="330200"/>
                  <a:pt x="406400" y="330200"/>
                </a:cubicBezTo>
                <a:cubicBezTo>
                  <a:pt x="410633" y="296333"/>
                  <a:pt x="412995" y="262180"/>
                  <a:pt x="419100" y="228600"/>
                </a:cubicBezTo>
                <a:cubicBezTo>
                  <a:pt x="428221" y="178437"/>
                  <a:pt x="433959" y="198882"/>
                  <a:pt x="457200" y="152400"/>
                </a:cubicBezTo>
                <a:cubicBezTo>
                  <a:pt x="467350" y="132100"/>
                  <a:pt x="477175" y="82489"/>
                  <a:pt x="482600" y="63500"/>
                </a:cubicBezTo>
                <a:cubicBezTo>
                  <a:pt x="486278" y="50628"/>
                  <a:pt x="491067" y="38100"/>
                  <a:pt x="495300" y="25400"/>
                </a:cubicBezTo>
                <a:cubicBezTo>
                  <a:pt x="503767" y="42333"/>
                  <a:pt x="514713" y="58239"/>
                  <a:pt x="520700" y="76200"/>
                </a:cubicBezTo>
                <a:cubicBezTo>
                  <a:pt x="540209" y="134726"/>
                  <a:pt x="530541" y="179062"/>
                  <a:pt x="546100" y="241300"/>
                </a:cubicBezTo>
                <a:cubicBezTo>
                  <a:pt x="550692" y="259667"/>
                  <a:pt x="564853" y="274373"/>
                  <a:pt x="571500" y="292100"/>
                </a:cubicBezTo>
                <a:cubicBezTo>
                  <a:pt x="577629" y="308443"/>
                  <a:pt x="580543" y="325833"/>
                  <a:pt x="584200" y="342900"/>
                </a:cubicBezTo>
                <a:cubicBezTo>
                  <a:pt x="593246" y="385113"/>
                  <a:pt x="595948" y="428944"/>
                  <a:pt x="609600" y="469900"/>
                </a:cubicBezTo>
                <a:lnTo>
                  <a:pt x="635000" y="546100"/>
                </a:lnTo>
                <a:cubicBezTo>
                  <a:pt x="639233" y="558800"/>
                  <a:pt x="644453" y="571213"/>
                  <a:pt x="647700" y="584200"/>
                </a:cubicBezTo>
                <a:lnTo>
                  <a:pt x="660400" y="635000"/>
                </a:lnTo>
                <a:cubicBezTo>
                  <a:pt x="673100" y="630767"/>
                  <a:pt x="688047" y="630663"/>
                  <a:pt x="698500" y="622300"/>
                </a:cubicBezTo>
                <a:cubicBezTo>
                  <a:pt x="733076" y="594640"/>
                  <a:pt x="743500" y="508701"/>
                  <a:pt x="749300" y="482600"/>
                </a:cubicBezTo>
                <a:cubicBezTo>
                  <a:pt x="757767" y="444500"/>
                  <a:pt x="765761" y="406292"/>
                  <a:pt x="774700" y="368300"/>
                </a:cubicBezTo>
                <a:cubicBezTo>
                  <a:pt x="782696" y="334319"/>
                  <a:pt x="793254" y="300931"/>
                  <a:pt x="800100" y="266700"/>
                </a:cubicBezTo>
                <a:cubicBezTo>
                  <a:pt x="804333" y="245533"/>
                  <a:pt x="806870" y="223955"/>
                  <a:pt x="812800" y="203200"/>
                </a:cubicBezTo>
                <a:cubicBezTo>
                  <a:pt x="823833" y="164584"/>
                  <a:pt x="838200" y="127000"/>
                  <a:pt x="850900" y="88900"/>
                </a:cubicBezTo>
                <a:lnTo>
                  <a:pt x="863600" y="50800"/>
                </a:lnTo>
                <a:cubicBezTo>
                  <a:pt x="867833" y="71967"/>
                  <a:pt x="871356" y="93288"/>
                  <a:pt x="876300" y="114300"/>
                </a:cubicBezTo>
                <a:cubicBezTo>
                  <a:pt x="888293" y="165271"/>
                  <a:pt x="905792" y="215049"/>
                  <a:pt x="914400" y="266700"/>
                </a:cubicBezTo>
                <a:cubicBezTo>
                  <a:pt x="922867" y="317500"/>
                  <a:pt x="929700" y="368599"/>
                  <a:pt x="939800" y="419100"/>
                </a:cubicBezTo>
                <a:cubicBezTo>
                  <a:pt x="944033" y="440267"/>
                  <a:pt x="946820" y="461775"/>
                  <a:pt x="952500" y="482600"/>
                </a:cubicBezTo>
                <a:cubicBezTo>
                  <a:pt x="959545" y="508431"/>
                  <a:pt x="969433" y="533400"/>
                  <a:pt x="977900" y="558800"/>
                </a:cubicBezTo>
                <a:cubicBezTo>
                  <a:pt x="986266" y="583899"/>
                  <a:pt x="993619" y="617095"/>
                  <a:pt x="1016000" y="635000"/>
                </a:cubicBezTo>
                <a:cubicBezTo>
                  <a:pt x="1026453" y="643363"/>
                  <a:pt x="1041400" y="643467"/>
                  <a:pt x="1054100" y="647700"/>
                </a:cubicBezTo>
                <a:cubicBezTo>
                  <a:pt x="1066800" y="639233"/>
                  <a:pt x="1082149" y="633787"/>
                  <a:pt x="1092200" y="622300"/>
                </a:cubicBezTo>
                <a:cubicBezTo>
                  <a:pt x="1111585" y="600146"/>
                  <a:pt x="1155344" y="530117"/>
                  <a:pt x="1168400" y="495300"/>
                </a:cubicBezTo>
                <a:cubicBezTo>
                  <a:pt x="1174529" y="478957"/>
                  <a:pt x="1176084" y="461218"/>
                  <a:pt x="1181100" y="444500"/>
                </a:cubicBezTo>
                <a:cubicBezTo>
                  <a:pt x="1188793" y="418855"/>
                  <a:pt x="1198033" y="393700"/>
                  <a:pt x="1206500" y="368300"/>
                </a:cubicBezTo>
                <a:lnTo>
                  <a:pt x="1231900" y="292100"/>
                </a:lnTo>
                <a:lnTo>
                  <a:pt x="1244600" y="254000"/>
                </a:lnTo>
                <a:cubicBezTo>
                  <a:pt x="1258702" y="127078"/>
                  <a:pt x="1257300" y="178034"/>
                  <a:pt x="1257300" y="10160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19">
            <a:extLst>
              <a:ext uri="{FF2B5EF4-FFF2-40B4-BE49-F238E27FC236}">
                <a16:creationId xmlns:a16="http://schemas.microsoft.com/office/drawing/2014/main" id="{316A5590-A5AC-4561-A103-B93BDAC4B3CA}"/>
              </a:ext>
            </a:extLst>
          </p:cNvPr>
          <p:cNvSpPr/>
          <p:nvPr/>
        </p:nvSpPr>
        <p:spPr>
          <a:xfrm rot="20505004">
            <a:off x="6326788" y="3678657"/>
            <a:ext cx="957040" cy="291025"/>
          </a:xfrm>
          <a:custGeom>
            <a:avLst/>
            <a:gdLst>
              <a:gd name="connsiteX0" fmla="*/ 0 w 1257338"/>
              <a:gd name="connsiteY0" fmla="*/ 533400 h 698500"/>
              <a:gd name="connsiteX1" fmla="*/ 12700 w 1257338"/>
              <a:gd name="connsiteY1" fmla="*/ 457200 h 698500"/>
              <a:gd name="connsiteX2" fmla="*/ 50800 w 1257338"/>
              <a:gd name="connsiteY2" fmla="*/ 304800 h 698500"/>
              <a:gd name="connsiteX3" fmla="*/ 63500 w 1257338"/>
              <a:gd name="connsiteY3" fmla="*/ 203200 h 698500"/>
              <a:gd name="connsiteX4" fmla="*/ 88900 w 1257338"/>
              <a:gd name="connsiteY4" fmla="*/ 139700 h 698500"/>
              <a:gd name="connsiteX5" fmla="*/ 114300 w 1257338"/>
              <a:gd name="connsiteY5" fmla="*/ 0 h 698500"/>
              <a:gd name="connsiteX6" fmla="*/ 139700 w 1257338"/>
              <a:gd name="connsiteY6" fmla="*/ 114300 h 698500"/>
              <a:gd name="connsiteX7" fmla="*/ 152400 w 1257338"/>
              <a:gd name="connsiteY7" fmla="*/ 152400 h 698500"/>
              <a:gd name="connsiteX8" fmla="*/ 165100 w 1257338"/>
              <a:gd name="connsiteY8" fmla="*/ 228600 h 698500"/>
              <a:gd name="connsiteX9" fmla="*/ 203200 w 1257338"/>
              <a:gd name="connsiteY9" fmla="*/ 304800 h 698500"/>
              <a:gd name="connsiteX10" fmla="*/ 215900 w 1257338"/>
              <a:gd name="connsiteY10" fmla="*/ 368300 h 698500"/>
              <a:gd name="connsiteX11" fmla="*/ 266700 w 1257338"/>
              <a:gd name="connsiteY11" fmla="*/ 533400 h 698500"/>
              <a:gd name="connsiteX12" fmla="*/ 304800 w 1257338"/>
              <a:gd name="connsiteY12" fmla="*/ 698500 h 698500"/>
              <a:gd name="connsiteX13" fmla="*/ 330200 w 1257338"/>
              <a:gd name="connsiteY13" fmla="*/ 596900 h 698500"/>
              <a:gd name="connsiteX14" fmla="*/ 342900 w 1257338"/>
              <a:gd name="connsiteY14" fmla="*/ 558800 h 698500"/>
              <a:gd name="connsiteX15" fmla="*/ 355600 w 1257338"/>
              <a:gd name="connsiteY15" fmla="*/ 495300 h 698500"/>
              <a:gd name="connsiteX16" fmla="*/ 368300 w 1257338"/>
              <a:gd name="connsiteY16" fmla="*/ 457200 h 698500"/>
              <a:gd name="connsiteX17" fmla="*/ 381000 w 1257338"/>
              <a:gd name="connsiteY17" fmla="*/ 406400 h 698500"/>
              <a:gd name="connsiteX18" fmla="*/ 406400 w 1257338"/>
              <a:gd name="connsiteY18" fmla="*/ 330200 h 698500"/>
              <a:gd name="connsiteX19" fmla="*/ 419100 w 1257338"/>
              <a:gd name="connsiteY19" fmla="*/ 228600 h 698500"/>
              <a:gd name="connsiteX20" fmla="*/ 457200 w 1257338"/>
              <a:gd name="connsiteY20" fmla="*/ 152400 h 698500"/>
              <a:gd name="connsiteX21" fmla="*/ 482600 w 1257338"/>
              <a:gd name="connsiteY21" fmla="*/ 63500 h 698500"/>
              <a:gd name="connsiteX22" fmla="*/ 495300 w 1257338"/>
              <a:gd name="connsiteY22" fmla="*/ 25400 h 698500"/>
              <a:gd name="connsiteX23" fmla="*/ 520700 w 1257338"/>
              <a:gd name="connsiteY23" fmla="*/ 76200 h 698500"/>
              <a:gd name="connsiteX24" fmla="*/ 546100 w 1257338"/>
              <a:gd name="connsiteY24" fmla="*/ 241300 h 698500"/>
              <a:gd name="connsiteX25" fmla="*/ 571500 w 1257338"/>
              <a:gd name="connsiteY25" fmla="*/ 292100 h 698500"/>
              <a:gd name="connsiteX26" fmla="*/ 584200 w 1257338"/>
              <a:gd name="connsiteY26" fmla="*/ 342900 h 698500"/>
              <a:gd name="connsiteX27" fmla="*/ 609600 w 1257338"/>
              <a:gd name="connsiteY27" fmla="*/ 469900 h 698500"/>
              <a:gd name="connsiteX28" fmla="*/ 635000 w 1257338"/>
              <a:gd name="connsiteY28" fmla="*/ 546100 h 698500"/>
              <a:gd name="connsiteX29" fmla="*/ 647700 w 1257338"/>
              <a:gd name="connsiteY29" fmla="*/ 584200 h 698500"/>
              <a:gd name="connsiteX30" fmla="*/ 660400 w 1257338"/>
              <a:gd name="connsiteY30" fmla="*/ 635000 h 698500"/>
              <a:gd name="connsiteX31" fmla="*/ 698500 w 1257338"/>
              <a:gd name="connsiteY31" fmla="*/ 622300 h 698500"/>
              <a:gd name="connsiteX32" fmla="*/ 749300 w 1257338"/>
              <a:gd name="connsiteY32" fmla="*/ 482600 h 698500"/>
              <a:gd name="connsiteX33" fmla="*/ 774700 w 1257338"/>
              <a:gd name="connsiteY33" fmla="*/ 368300 h 698500"/>
              <a:gd name="connsiteX34" fmla="*/ 800100 w 1257338"/>
              <a:gd name="connsiteY34" fmla="*/ 266700 h 698500"/>
              <a:gd name="connsiteX35" fmla="*/ 812800 w 1257338"/>
              <a:gd name="connsiteY35" fmla="*/ 203200 h 698500"/>
              <a:gd name="connsiteX36" fmla="*/ 850900 w 1257338"/>
              <a:gd name="connsiteY36" fmla="*/ 88900 h 698500"/>
              <a:gd name="connsiteX37" fmla="*/ 863600 w 1257338"/>
              <a:gd name="connsiteY37" fmla="*/ 50800 h 698500"/>
              <a:gd name="connsiteX38" fmla="*/ 876300 w 1257338"/>
              <a:gd name="connsiteY38" fmla="*/ 114300 h 698500"/>
              <a:gd name="connsiteX39" fmla="*/ 914400 w 1257338"/>
              <a:gd name="connsiteY39" fmla="*/ 266700 h 698500"/>
              <a:gd name="connsiteX40" fmla="*/ 939800 w 1257338"/>
              <a:gd name="connsiteY40" fmla="*/ 419100 h 698500"/>
              <a:gd name="connsiteX41" fmla="*/ 952500 w 1257338"/>
              <a:gd name="connsiteY41" fmla="*/ 482600 h 698500"/>
              <a:gd name="connsiteX42" fmla="*/ 977900 w 1257338"/>
              <a:gd name="connsiteY42" fmla="*/ 558800 h 698500"/>
              <a:gd name="connsiteX43" fmla="*/ 1016000 w 1257338"/>
              <a:gd name="connsiteY43" fmla="*/ 635000 h 698500"/>
              <a:gd name="connsiteX44" fmla="*/ 1054100 w 1257338"/>
              <a:gd name="connsiteY44" fmla="*/ 647700 h 698500"/>
              <a:gd name="connsiteX45" fmla="*/ 1092200 w 1257338"/>
              <a:gd name="connsiteY45" fmla="*/ 622300 h 698500"/>
              <a:gd name="connsiteX46" fmla="*/ 1168400 w 1257338"/>
              <a:gd name="connsiteY46" fmla="*/ 495300 h 698500"/>
              <a:gd name="connsiteX47" fmla="*/ 1181100 w 1257338"/>
              <a:gd name="connsiteY47" fmla="*/ 444500 h 698500"/>
              <a:gd name="connsiteX48" fmla="*/ 1206500 w 1257338"/>
              <a:gd name="connsiteY48" fmla="*/ 368300 h 698500"/>
              <a:gd name="connsiteX49" fmla="*/ 1231900 w 1257338"/>
              <a:gd name="connsiteY49" fmla="*/ 292100 h 698500"/>
              <a:gd name="connsiteX50" fmla="*/ 1244600 w 1257338"/>
              <a:gd name="connsiteY50" fmla="*/ 254000 h 698500"/>
              <a:gd name="connsiteX51" fmla="*/ 1257300 w 1257338"/>
              <a:gd name="connsiteY51" fmla="*/ 10160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57338" h="698500">
                <a:moveTo>
                  <a:pt x="0" y="533400"/>
                </a:moveTo>
                <a:cubicBezTo>
                  <a:pt x="4233" y="508000"/>
                  <a:pt x="6910" y="482291"/>
                  <a:pt x="12700" y="457200"/>
                </a:cubicBezTo>
                <a:cubicBezTo>
                  <a:pt x="37553" y="349505"/>
                  <a:pt x="36593" y="397148"/>
                  <a:pt x="50800" y="304800"/>
                </a:cubicBezTo>
                <a:cubicBezTo>
                  <a:pt x="55990" y="271067"/>
                  <a:pt x="55825" y="236456"/>
                  <a:pt x="63500" y="203200"/>
                </a:cubicBezTo>
                <a:cubicBezTo>
                  <a:pt x="68626" y="180987"/>
                  <a:pt x="82349" y="161536"/>
                  <a:pt x="88900" y="139700"/>
                </a:cubicBezTo>
                <a:cubicBezTo>
                  <a:pt x="95556" y="117512"/>
                  <a:pt x="111285" y="18088"/>
                  <a:pt x="114300" y="0"/>
                </a:cubicBezTo>
                <a:cubicBezTo>
                  <a:pt x="123030" y="43648"/>
                  <a:pt x="127743" y="72451"/>
                  <a:pt x="139700" y="114300"/>
                </a:cubicBezTo>
                <a:cubicBezTo>
                  <a:pt x="143378" y="127172"/>
                  <a:pt x="149496" y="139332"/>
                  <a:pt x="152400" y="152400"/>
                </a:cubicBezTo>
                <a:cubicBezTo>
                  <a:pt x="157986" y="177537"/>
                  <a:pt x="156957" y="204171"/>
                  <a:pt x="165100" y="228600"/>
                </a:cubicBezTo>
                <a:cubicBezTo>
                  <a:pt x="174080" y="255541"/>
                  <a:pt x="190500" y="279400"/>
                  <a:pt x="203200" y="304800"/>
                </a:cubicBezTo>
                <a:cubicBezTo>
                  <a:pt x="207433" y="325967"/>
                  <a:pt x="209697" y="347625"/>
                  <a:pt x="215900" y="368300"/>
                </a:cubicBezTo>
                <a:cubicBezTo>
                  <a:pt x="261328" y="519728"/>
                  <a:pt x="224955" y="324673"/>
                  <a:pt x="266700" y="533400"/>
                </a:cubicBezTo>
                <a:cubicBezTo>
                  <a:pt x="294725" y="673527"/>
                  <a:pt x="278448" y="619444"/>
                  <a:pt x="304800" y="698500"/>
                </a:cubicBezTo>
                <a:cubicBezTo>
                  <a:pt x="313267" y="664633"/>
                  <a:pt x="321015" y="630579"/>
                  <a:pt x="330200" y="596900"/>
                </a:cubicBezTo>
                <a:cubicBezTo>
                  <a:pt x="333722" y="583985"/>
                  <a:pt x="339653" y="571787"/>
                  <a:pt x="342900" y="558800"/>
                </a:cubicBezTo>
                <a:cubicBezTo>
                  <a:pt x="348135" y="537859"/>
                  <a:pt x="350365" y="516241"/>
                  <a:pt x="355600" y="495300"/>
                </a:cubicBezTo>
                <a:cubicBezTo>
                  <a:pt x="358847" y="482313"/>
                  <a:pt x="364622" y="470072"/>
                  <a:pt x="368300" y="457200"/>
                </a:cubicBezTo>
                <a:cubicBezTo>
                  <a:pt x="373095" y="440417"/>
                  <a:pt x="375984" y="423118"/>
                  <a:pt x="381000" y="406400"/>
                </a:cubicBezTo>
                <a:cubicBezTo>
                  <a:pt x="388693" y="380755"/>
                  <a:pt x="406400" y="330200"/>
                  <a:pt x="406400" y="330200"/>
                </a:cubicBezTo>
                <a:cubicBezTo>
                  <a:pt x="410633" y="296333"/>
                  <a:pt x="412995" y="262180"/>
                  <a:pt x="419100" y="228600"/>
                </a:cubicBezTo>
                <a:cubicBezTo>
                  <a:pt x="428221" y="178437"/>
                  <a:pt x="433959" y="198882"/>
                  <a:pt x="457200" y="152400"/>
                </a:cubicBezTo>
                <a:cubicBezTo>
                  <a:pt x="467350" y="132100"/>
                  <a:pt x="477175" y="82489"/>
                  <a:pt x="482600" y="63500"/>
                </a:cubicBezTo>
                <a:cubicBezTo>
                  <a:pt x="486278" y="50628"/>
                  <a:pt x="491067" y="38100"/>
                  <a:pt x="495300" y="25400"/>
                </a:cubicBezTo>
                <a:cubicBezTo>
                  <a:pt x="503767" y="42333"/>
                  <a:pt x="514713" y="58239"/>
                  <a:pt x="520700" y="76200"/>
                </a:cubicBezTo>
                <a:cubicBezTo>
                  <a:pt x="540209" y="134726"/>
                  <a:pt x="530541" y="179062"/>
                  <a:pt x="546100" y="241300"/>
                </a:cubicBezTo>
                <a:cubicBezTo>
                  <a:pt x="550692" y="259667"/>
                  <a:pt x="564853" y="274373"/>
                  <a:pt x="571500" y="292100"/>
                </a:cubicBezTo>
                <a:cubicBezTo>
                  <a:pt x="577629" y="308443"/>
                  <a:pt x="580543" y="325833"/>
                  <a:pt x="584200" y="342900"/>
                </a:cubicBezTo>
                <a:cubicBezTo>
                  <a:pt x="593246" y="385113"/>
                  <a:pt x="595948" y="428944"/>
                  <a:pt x="609600" y="469900"/>
                </a:cubicBezTo>
                <a:lnTo>
                  <a:pt x="635000" y="546100"/>
                </a:lnTo>
                <a:cubicBezTo>
                  <a:pt x="639233" y="558800"/>
                  <a:pt x="644453" y="571213"/>
                  <a:pt x="647700" y="584200"/>
                </a:cubicBezTo>
                <a:lnTo>
                  <a:pt x="660400" y="635000"/>
                </a:lnTo>
                <a:cubicBezTo>
                  <a:pt x="673100" y="630767"/>
                  <a:pt x="688047" y="630663"/>
                  <a:pt x="698500" y="622300"/>
                </a:cubicBezTo>
                <a:cubicBezTo>
                  <a:pt x="733076" y="594640"/>
                  <a:pt x="743500" y="508701"/>
                  <a:pt x="749300" y="482600"/>
                </a:cubicBezTo>
                <a:cubicBezTo>
                  <a:pt x="757767" y="444500"/>
                  <a:pt x="765761" y="406292"/>
                  <a:pt x="774700" y="368300"/>
                </a:cubicBezTo>
                <a:cubicBezTo>
                  <a:pt x="782696" y="334319"/>
                  <a:pt x="793254" y="300931"/>
                  <a:pt x="800100" y="266700"/>
                </a:cubicBezTo>
                <a:cubicBezTo>
                  <a:pt x="804333" y="245533"/>
                  <a:pt x="806870" y="223955"/>
                  <a:pt x="812800" y="203200"/>
                </a:cubicBezTo>
                <a:cubicBezTo>
                  <a:pt x="823833" y="164584"/>
                  <a:pt x="838200" y="127000"/>
                  <a:pt x="850900" y="88900"/>
                </a:cubicBezTo>
                <a:lnTo>
                  <a:pt x="863600" y="50800"/>
                </a:lnTo>
                <a:cubicBezTo>
                  <a:pt x="867833" y="71967"/>
                  <a:pt x="871356" y="93288"/>
                  <a:pt x="876300" y="114300"/>
                </a:cubicBezTo>
                <a:cubicBezTo>
                  <a:pt x="888293" y="165271"/>
                  <a:pt x="905792" y="215049"/>
                  <a:pt x="914400" y="266700"/>
                </a:cubicBezTo>
                <a:cubicBezTo>
                  <a:pt x="922867" y="317500"/>
                  <a:pt x="929700" y="368599"/>
                  <a:pt x="939800" y="419100"/>
                </a:cubicBezTo>
                <a:cubicBezTo>
                  <a:pt x="944033" y="440267"/>
                  <a:pt x="946820" y="461775"/>
                  <a:pt x="952500" y="482600"/>
                </a:cubicBezTo>
                <a:cubicBezTo>
                  <a:pt x="959545" y="508431"/>
                  <a:pt x="969433" y="533400"/>
                  <a:pt x="977900" y="558800"/>
                </a:cubicBezTo>
                <a:cubicBezTo>
                  <a:pt x="986266" y="583899"/>
                  <a:pt x="993619" y="617095"/>
                  <a:pt x="1016000" y="635000"/>
                </a:cubicBezTo>
                <a:cubicBezTo>
                  <a:pt x="1026453" y="643363"/>
                  <a:pt x="1041400" y="643467"/>
                  <a:pt x="1054100" y="647700"/>
                </a:cubicBezTo>
                <a:cubicBezTo>
                  <a:pt x="1066800" y="639233"/>
                  <a:pt x="1082149" y="633787"/>
                  <a:pt x="1092200" y="622300"/>
                </a:cubicBezTo>
                <a:cubicBezTo>
                  <a:pt x="1111585" y="600146"/>
                  <a:pt x="1155344" y="530117"/>
                  <a:pt x="1168400" y="495300"/>
                </a:cubicBezTo>
                <a:cubicBezTo>
                  <a:pt x="1174529" y="478957"/>
                  <a:pt x="1176084" y="461218"/>
                  <a:pt x="1181100" y="444500"/>
                </a:cubicBezTo>
                <a:cubicBezTo>
                  <a:pt x="1188793" y="418855"/>
                  <a:pt x="1198033" y="393700"/>
                  <a:pt x="1206500" y="368300"/>
                </a:cubicBezTo>
                <a:lnTo>
                  <a:pt x="1231900" y="292100"/>
                </a:lnTo>
                <a:lnTo>
                  <a:pt x="1244600" y="254000"/>
                </a:lnTo>
                <a:cubicBezTo>
                  <a:pt x="1258702" y="127078"/>
                  <a:pt x="1257300" y="178034"/>
                  <a:pt x="1257300" y="10160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 rot="20396326">
            <a:off x="5382652" y="1576131"/>
            <a:ext cx="1158009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EM</a:t>
            </a:r>
            <a:r>
              <a:rPr kumimoji="1" lang="en-US" altLang="ja-JP" dirty="0"/>
              <a:t> Waves</a:t>
            </a:r>
            <a:endParaRPr kumimoji="1" lang="ja-JP" altLang="en-US" dirty="0"/>
          </a:p>
        </p:txBody>
      </p:sp>
      <p:sp>
        <p:nvSpPr>
          <p:cNvPr id="16" name="右矢印 15"/>
          <p:cNvSpPr/>
          <p:nvPr/>
        </p:nvSpPr>
        <p:spPr>
          <a:xfrm rot="20456911">
            <a:off x="5101117" y="2531459"/>
            <a:ext cx="524031" cy="160330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右矢印 38"/>
          <p:cNvSpPr/>
          <p:nvPr/>
        </p:nvSpPr>
        <p:spPr>
          <a:xfrm rot="20456911">
            <a:off x="6997391" y="1932881"/>
            <a:ext cx="524031" cy="160330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120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16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88" y="3068672"/>
            <a:ext cx="7734348" cy="42400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052" y="-66895"/>
            <a:ext cx="82247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Anti-correlation</a:t>
            </a:r>
            <a:r>
              <a:rPr lang="en-US" sz="3600" dirty="0"/>
              <a:t> between </a:t>
            </a:r>
          </a:p>
          <a:p>
            <a:pPr algn="ctr"/>
            <a:r>
              <a:rPr lang="en-US" sz="3600" dirty="0"/>
              <a:t> </a:t>
            </a:r>
            <a:r>
              <a:rPr lang="en-US" sz="3600" b="1" dirty="0">
                <a:solidFill>
                  <a:srgbClr val="0000FF"/>
                </a:solidFill>
              </a:rPr>
              <a:t>Luminosity</a:t>
            </a:r>
            <a:r>
              <a:rPr lang="en-US" sz="3600" dirty="0"/>
              <a:t> and  </a:t>
            </a:r>
            <a:r>
              <a:rPr lang="en-US" sz="3600" b="1" dirty="0">
                <a:solidFill>
                  <a:srgbClr val="00B050"/>
                </a:solidFill>
              </a:rPr>
              <a:t>Power index </a:t>
            </a:r>
            <a:r>
              <a:rPr lang="en-US" sz="3600" dirty="0"/>
              <a:t>from </a:t>
            </a:r>
            <a:r>
              <a:rPr lang="en-US" sz="3600" b="1" dirty="0">
                <a:solidFill>
                  <a:srgbClr val="9A31B8"/>
                </a:solidFill>
              </a:rPr>
              <a:t>Blazars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7287" y="1133435"/>
            <a:ext cx="5963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Anti-correlation</a:t>
            </a:r>
            <a:r>
              <a:rPr lang="en-US" sz="2000" dirty="0"/>
              <a:t> of </a:t>
            </a:r>
          </a:p>
          <a:p>
            <a:r>
              <a:rPr lang="en-US" sz="2000" b="1" dirty="0"/>
              <a:t>Luminosity </a:t>
            </a:r>
            <a:r>
              <a:rPr lang="en-US" sz="2000" b="1" i="1" dirty="0">
                <a:solidFill>
                  <a:srgbClr val="0000FF"/>
                </a:solidFill>
              </a:rPr>
              <a:t>L</a:t>
            </a:r>
            <a:r>
              <a:rPr lang="en-US" sz="2000" b="1" i="1" dirty="0"/>
              <a:t> </a:t>
            </a:r>
            <a:r>
              <a:rPr lang="en-US" sz="2000" dirty="0"/>
              <a:t>of</a:t>
            </a:r>
            <a:r>
              <a:rPr lang="en-US" sz="2000" b="1" i="1" dirty="0"/>
              <a:t> </a:t>
            </a:r>
            <a:r>
              <a:rPr lang="en-US" sz="2000" b="1" dirty="0">
                <a:solidFill>
                  <a:srgbClr val="9A31B8"/>
                </a:solidFill>
              </a:rPr>
              <a:t>gamma-ray</a:t>
            </a:r>
            <a:r>
              <a:rPr lang="en-US" sz="2000" b="1" i="1" dirty="0"/>
              <a:t> </a:t>
            </a:r>
            <a:r>
              <a:rPr lang="en-US" sz="2000" dirty="0"/>
              <a:t>and</a:t>
            </a:r>
          </a:p>
          <a:p>
            <a:r>
              <a:rPr lang="en-US" sz="2000" dirty="0"/>
              <a:t>Power index  </a:t>
            </a:r>
            <a:r>
              <a:rPr lang="en-US" sz="2000" b="1" i="1" dirty="0">
                <a:solidFill>
                  <a:srgbClr val="008000"/>
                </a:solidFill>
              </a:rPr>
              <a:t>p</a:t>
            </a:r>
            <a:r>
              <a:rPr lang="en-US" sz="2000" b="1" i="1" dirty="0"/>
              <a:t> </a:t>
            </a:r>
            <a:r>
              <a:rPr lang="en-US" sz="2000" dirty="0"/>
              <a:t>in time</a:t>
            </a:r>
          </a:p>
          <a:p>
            <a:r>
              <a:rPr lang="en-US" sz="2000" dirty="0"/>
              <a:t>                    </a:t>
            </a:r>
            <a:endParaRPr lang="en-US" sz="2000" b="1" dirty="0"/>
          </a:p>
          <a:p>
            <a:r>
              <a:rPr lang="en-US" sz="2000" b="1" dirty="0"/>
              <a:t>                     ↑</a:t>
            </a:r>
          </a:p>
          <a:p>
            <a:r>
              <a:rPr lang="en-US" sz="2000" b="1" u="sng" dirty="0"/>
              <a:t>Wakefield theory </a:t>
            </a:r>
            <a:r>
              <a:rPr lang="en-US" sz="2000" b="1" dirty="0"/>
              <a:t>anticipated(</a:t>
            </a:r>
            <a:r>
              <a:rPr lang="en-US" sz="2000" b="1" dirty="0" err="1"/>
              <a:t>Ebisuzaki</a:t>
            </a:r>
            <a:r>
              <a:rPr lang="en-US" sz="2000" b="1" dirty="0"/>
              <a:t>-Tajima 2014)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51062" y="1573326"/>
            <a:ext cx="26557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Power index </a:t>
            </a:r>
            <a:r>
              <a:rPr lang="en-US" b="1" i="1" dirty="0">
                <a:solidFill>
                  <a:srgbClr val="008000"/>
                </a:solidFill>
              </a:rPr>
              <a:t>p </a:t>
            </a:r>
            <a:r>
              <a:rPr lang="en-US" dirty="0"/>
              <a:t>vs.</a:t>
            </a:r>
          </a:p>
          <a:p>
            <a:r>
              <a:rPr lang="en-US" dirty="0"/>
              <a:t>Luminosity </a:t>
            </a:r>
            <a:r>
              <a:rPr lang="en-US" b="1" i="1" dirty="0">
                <a:solidFill>
                  <a:srgbClr val="0000FF"/>
                </a:solidFill>
              </a:rPr>
              <a:t>L </a:t>
            </a:r>
            <a:r>
              <a:rPr lang="en-US" dirty="0"/>
              <a:t>for several</a:t>
            </a:r>
          </a:p>
          <a:p>
            <a:r>
              <a:rPr lang="en-US" dirty="0" err="1"/>
              <a:t>Blazars</a:t>
            </a:r>
            <a:r>
              <a:rPr lang="en-US" dirty="0"/>
              <a:t> (more in </a:t>
            </a:r>
            <a:r>
              <a:rPr lang="en-US" b="1" dirty="0" err="1"/>
              <a:t>Abazajian</a:t>
            </a:r>
            <a:endParaRPr lang="en-US" b="1" dirty="0"/>
          </a:p>
          <a:p>
            <a:r>
              <a:rPr lang="en-US" dirty="0"/>
              <a:t>et al. </a:t>
            </a:r>
            <a:r>
              <a:rPr lang="en-US" dirty="0" err="1"/>
              <a:t>arXiv</a:t>
            </a:r>
            <a:r>
              <a:rPr lang="en-US" dirty="0"/>
              <a:t>  </a:t>
            </a:r>
            <a:r>
              <a:rPr lang="en-US" b="1" dirty="0"/>
              <a:t>2018</a:t>
            </a:r>
            <a:r>
              <a:rPr lang="en-US" dirty="0"/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79388" y="5347744"/>
            <a:ext cx="1050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/>
              </a:rPr>
              <a:t></a:t>
            </a:r>
            <a:r>
              <a:rPr lang="en-US" sz="2400" i="1" dirty="0">
                <a:solidFill>
                  <a:srgbClr val="008000"/>
                </a:solidFill>
                <a:sym typeface="Wingdings"/>
              </a:rPr>
              <a:t>p=2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995" y="4358669"/>
            <a:ext cx="1321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00FF"/>
                </a:solidFill>
              </a:rPr>
              <a:t>L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8477000" y="4081670"/>
            <a:ext cx="10596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8000"/>
                </a:solidFill>
              </a:rPr>
              <a:t>p 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070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C454.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32" y="1284614"/>
            <a:ext cx="5541367" cy="2356439"/>
          </a:xfrm>
          <a:prstGeom prst="rect">
            <a:avLst/>
          </a:prstGeom>
        </p:spPr>
      </p:pic>
      <p:pic>
        <p:nvPicPr>
          <p:cNvPr id="5" name="Picture 4" descr="3C454.3spe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32" y="3691809"/>
            <a:ext cx="4142378" cy="2641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36516"/>
            <a:ext cx="85929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Luminosity </a:t>
            </a:r>
            <a:r>
              <a:rPr lang="en-US" sz="3200" b="1" dirty="0"/>
              <a:t>of </a:t>
            </a:r>
            <a:r>
              <a:rPr lang="en-US" sz="3200" b="1" dirty="0">
                <a:solidFill>
                  <a:srgbClr val="9A31B8"/>
                </a:solidFill>
              </a:rPr>
              <a:t>gamma ray </a:t>
            </a:r>
            <a:r>
              <a:rPr lang="en-US" sz="3200" b="1" dirty="0"/>
              <a:t>emission and </a:t>
            </a:r>
            <a:r>
              <a:rPr lang="en-US" sz="3200" b="1" dirty="0">
                <a:solidFill>
                  <a:srgbClr val="00B050"/>
                </a:solidFill>
              </a:rPr>
              <a:t>spectrum </a:t>
            </a:r>
          </a:p>
          <a:p>
            <a:r>
              <a:rPr lang="en-US" sz="3200" b="1" dirty="0"/>
              <a:t>                    AGN   3C454.3 with M = 10</a:t>
            </a:r>
            <a:r>
              <a:rPr lang="en-US" sz="3200" b="1" baseline="30000" dirty="0"/>
              <a:t>7 </a:t>
            </a:r>
            <a:r>
              <a:rPr lang="en-US" sz="3200" b="1" dirty="0"/>
              <a:t>M</a:t>
            </a:r>
            <a:r>
              <a:rPr lang="en-US" sz="3200" b="1" baseline="-25000" dirty="0">
                <a:latin typeface="Wingdings"/>
                <a:ea typeface="Wingdings"/>
                <a:cs typeface="Wingdings"/>
                <a:sym typeface="Wingdings"/>
              </a:rPr>
              <a:t> </a:t>
            </a:r>
            <a:r>
              <a:rPr lang="en-US" sz="3200" b="1" dirty="0">
                <a:latin typeface="Wingdings"/>
                <a:ea typeface="Wingdings"/>
                <a:cs typeface="Wingdings"/>
                <a:sym typeface="Wingdings"/>
              </a:rPr>
              <a:t> </a:t>
            </a:r>
            <a:endParaRPr lang="en-US" sz="3200" b="1" baseline="-25000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2447879" y="2174966"/>
            <a:ext cx="1747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Luminosity </a:t>
            </a:r>
            <a:r>
              <a:rPr lang="en-US" sz="2400" i="1" dirty="0">
                <a:solidFill>
                  <a:srgbClr val="3366FF"/>
                </a:solidFill>
              </a:rPr>
              <a:t>L</a:t>
            </a: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2407740" y="4689179"/>
            <a:ext cx="1827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Spec. Index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i="1" dirty="0">
                <a:solidFill>
                  <a:srgbClr val="008000"/>
                </a:solidFill>
              </a:rPr>
              <a:t>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5657671"/>
            <a:ext cx="87214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Ideal episode for </a:t>
            </a:r>
            <a:r>
              <a:rPr lang="en-US" dirty="0" err="1"/>
              <a:t>wakefield</a:t>
            </a:r>
            <a:r>
              <a:rPr lang="en-US" dirty="0"/>
              <a:t>: </a:t>
            </a:r>
          </a:p>
          <a:p>
            <a:r>
              <a:rPr lang="en-US" dirty="0"/>
              <a:t>         index </a:t>
            </a:r>
            <a:r>
              <a:rPr lang="en-US" i="1" dirty="0">
                <a:solidFill>
                  <a:srgbClr val="008000"/>
                </a:solidFill>
              </a:rPr>
              <a:t>p </a:t>
            </a:r>
            <a:r>
              <a:rPr lang="en-US" i="1" dirty="0"/>
              <a:t>= 2,</a:t>
            </a:r>
          </a:p>
          <a:p>
            <a:r>
              <a:rPr lang="en-US" dirty="0"/>
              <a:t>Otherwise</a:t>
            </a:r>
            <a:r>
              <a:rPr lang="en-US" i="1" dirty="0"/>
              <a:t> </a:t>
            </a:r>
            <a:r>
              <a:rPr lang="en-US" i="1" dirty="0">
                <a:solidFill>
                  <a:srgbClr val="008000"/>
                </a:solidFill>
              </a:rPr>
              <a:t>p</a:t>
            </a:r>
            <a:r>
              <a:rPr lang="en-US" i="1" dirty="0"/>
              <a:t> &gt; 2</a:t>
            </a:r>
          </a:p>
          <a:p>
            <a:r>
              <a:rPr lang="en-US" i="1" dirty="0"/>
              <a:t>   </a:t>
            </a:r>
            <a:r>
              <a:rPr lang="en-US" dirty="0"/>
              <a:t> (</a:t>
            </a:r>
            <a:r>
              <a:rPr lang="en-US" dirty="0" err="1"/>
              <a:t>Mima</a:t>
            </a:r>
            <a:r>
              <a:rPr lang="en-US" dirty="0"/>
              <a:t>, Tajima, Hasegawa 1991; Takahashi, Hillman, Tajima 2000, </a:t>
            </a:r>
            <a:r>
              <a:rPr lang="en-US" dirty="0" err="1"/>
              <a:t>Ebisuzaki</a:t>
            </a:r>
            <a:r>
              <a:rPr lang="en-US" dirty="0"/>
              <a:t>, Tajima 2014)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410963"/>
            <a:ext cx="233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Strong accretion</a:t>
            </a:r>
          </a:p>
          <a:p>
            <a:r>
              <a:rPr lang="en-US" dirty="0"/>
              <a:t>      </a:t>
            </a:r>
            <a:r>
              <a:rPr lang="en-US" dirty="0">
                <a:sym typeface="Wingdings"/>
              </a:rPr>
              <a:t> strong </a:t>
            </a:r>
            <a:r>
              <a:rPr lang="en-US" dirty="0" err="1">
                <a:sym typeface="Wingdings"/>
              </a:rPr>
              <a:t>wakefield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94055" y="6162857"/>
            <a:ext cx="1537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Luminosity </a:t>
            </a:r>
            <a:r>
              <a:rPr lang="en-US" i="1" dirty="0">
                <a:solidFill>
                  <a:srgbClr val="3366FF"/>
                </a:solidFill>
              </a:rPr>
              <a:t>L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7FC581-6A1A-7A4A-B7B3-3A32C08448B1}"/>
              </a:ext>
            </a:extLst>
          </p:cNvPr>
          <p:cNvSpPr txBox="1"/>
          <p:nvPr/>
        </p:nvSpPr>
        <p:spPr>
          <a:xfrm>
            <a:off x="7989751" y="3393676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157510-EFE0-EA41-A119-938845ADAD9E}"/>
              </a:ext>
            </a:extLst>
          </p:cNvPr>
          <p:cNvSpPr txBox="1"/>
          <p:nvPr/>
        </p:nvSpPr>
        <p:spPr>
          <a:xfrm>
            <a:off x="7531893" y="5519784"/>
            <a:ext cx="1072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/>
              </a:rPr>
              <a:t></a:t>
            </a:r>
            <a:r>
              <a:rPr lang="en-US" i="1" dirty="0">
                <a:solidFill>
                  <a:srgbClr val="008000"/>
                </a:solidFill>
                <a:sym typeface="Wingdings"/>
              </a:rPr>
              <a:t>p=2</a:t>
            </a:r>
            <a:endParaRPr lang="en-US" dirty="0">
              <a:solidFill>
                <a:srgbClr val="008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45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5BB3D-F12C-0244-9F1A-1C46DD135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Gravitational wave and </a:t>
            </a:r>
            <a:r>
              <a:rPr lang="en-US" b="1" dirty="0">
                <a:solidFill>
                  <a:srgbClr val="9A31B8"/>
                </a:solidFill>
                <a:latin typeface="+mn-lt"/>
              </a:rPr>
              <a:t>Gamma bursts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7D84C4-8907-2A44-B1AD-504AB3C13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972" y="985838"/>
            <a:ext cx="4813028" cy="58721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4EB103-E264-7F4F-81A0-44F42CA0B5C9}"/>
              </a:ext>
            </a:extLst>
          </p:cNvPr>
          <p:cNvSpPr txBox="1"/>
          <p:nvPr/>
        </p:nvSpPr>
        <p:spPr>
          <a:xfrm>
            <a:off x="214313" y="1471612"/>
            <a:ext cx="4468787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9A31B8"/>
                </a:solidFill>
              </a:rPr>
              <a:t>Fermi</a:t>
            </a:r>
            <a:r>
              <a:rPr lang="en-US" sz="3200" b="1" dirty="0"/>
              <a:t> satellite </a:t>
            </a:r>
            <a:r>
              <a:rPr lang="en-US" sz="3200" dirty="0"/>
              <a:t>x </a:t>
            </a:r>
            <a:r>
              <a:rPr lang="en-US" sz="3200" b="1" dirty="0"/>
              <a:t>LIGO</a:t>
            </a:r>
          </a:p>
          <a:p>
            <a:r>
              <a:rPr lang="en-US" sz="3200" b="1" dirty="0"/>
              <a:t>    </a:t>
            </a:r>
            <a:r>
              <a:rPr lang="en-US" dirty="0"/>
              <a:t>- </a:t>
            </a:r>
            <a:r>
              <a:rPr lang="en-US" b="1" dirty="0">
                <a:solidFill>
                  <a:srgbClr val="9A31B8"/>
                </a:solidFill>
              </a:rPr>
              <a:t>gamma bursts                                 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  <a:p>
            <a:r>
              <a:rPr lang="en-US" dirty="0"/>
              <a:t>       - </a:t>
            </a:r>
            <a:r>
              <a:rPr lang="en-US" b="1" dirty="0"/>
              <a:t>GW</a:t>
            </a:r>
            <a:r>
              <a:rPr lang="en-US" dirty="0"/>
              <a:t> synchronize precedes gamma bursts</a:t>
            </a:r>
          </a:p>
          <a:p>
            <a:endParaRPr lang="en-US" dirty="0"/>
          </a:p>
          <a:p>
            <a:r>
              <a:rPr lang="en-US" dirty="0"/>
              <a:t>see (</a:t>
            </a:r>
            <a:r>
              <a:rPr lang="en-US" dirty="0" err="1"/>
              <a:t>Ebisuzaki</a:t>
            </a:r>
            <a:r>
              <a:rPr lang="en-US" dirty="0"/>
              <a:t> et al, 2014)</a:t>
            </a:r>
          </a:p>
          <a:p>
            <a:r>
              <a:rPr lang="en-US" dirty="0"/>
              <a:t>       Neutron star-Neutron star collision </a:t>
            </a:r>
          </a:p>
          <a:p>
            <a:r>
              <a:rPr lang="en-US" dirty="0"/>
              <a:t>           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similar </a:t>
            </a:r>
            <a:r>
              <a:rPr lang="en-US" dirty="0" err="1"/>
              <a:t>wakefields</a:t>
            </a:r>
            <a:r>
              <a:rPr lang="en-US" dirty="0"/>
              <a:t> </a:t>
            </a:r>
          </a:p>
          <a:p>
            <a:r>
              <a:rPr lang="en-US" dirty="0"/>
              <a:t>                   (Takahashi et al. 2000)</a:t>
            </a:r>
          </a:p>
          <a:p>
            <a:endParaRPr lang="en-US" dirty="0"/>
          </a:p>
          <a:p>
            <a:r>
              <a:rPr lang="en-US" dirty="0"/>
              <a:t>Simultaneous </a:t>
            </a:r>
            <a:r>
              <a:rPr lang="en-US" b="1" dirty="0"/>
              <a:t>Gravitational Waves** </a:t>
            </a:r>
          </a:p>
          <a:p>
            <a:r>
              <a:rPr lang="en-US" dirty="0"/>
              <a:t>                  (</a:t>
            </a:r>
            <a:r>
              <a:rPr lang="en-US" dirty="0" err="1"/>
              <a:t>Barish</a:t>
            </a:r>
            <a:r>
              <a:rPr lang="en-US" dirty="0"/>
              <a:t>** at UCI, 2018) </a:t>
            </a:r>
            <a:r>
              <a:rPr lang="en-US" dirty="0">
                <a:sym typeface="Wingdings" pitchFamily="2" charset="2"/>
              </a:rPr>
              <a:t></a:t>
            </a:r>
          </a:p>
          <a:p>
            <a:r>
              <a:rPr lang="en-US" dirty="0">
                <a:sym typeface="Wingdings" pitchFamily="2" charset="2"/>
              </a:rPr>
              <a:t>        (delayed by ~ 1 sec)</a:t>
            </a:r>
            <a:endParaRPr lang="en-US" dirty="0"/>
          </a:p>
          <a:p>
            <a:r>
              <a:rPr lang="en-US" dirty="0"/>
              <a:t>                           </a:t>
            </a:r>
          </a:p>
          <a:p>
            <a:r>
              <a:rPr lang="en-US" dirty="0"/>
              <a:t>       **) Nobel in Physics (2017)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24D601-28DD-1D49-AC56-61A60D4280C6}"/>
              </a:ext>
            </a:extLst>
          </p:cNvPr>
          <p:cNvSpPr txBox="1"/>
          <p:nvPr/>
        </p:nvSpPr>
        <p:spPr>
          <a:xfrm>
            <a:off x="2752787" y="6488668"/>
            <a:ext cx="2395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Abbott et al. </a:t>
            </a:r>
            <a:r>
              <a:rPr lang="en-US" dirty="0" err="1"/>
              <a:t>ApJ</a:t>
            </a:r>
            <a:r>
              <a:rPr lang="en-US" dirty="0"/>
              <a:t> (2017)</a:t>
            </a:r>
          </a:p>
        </p:txBody>
      </p:sp>
    </p:spTree>
    <p:extLst>
      <p:ext uri="{BB962C8B-B14F-4D97-AF65-F5344CB8AC3E}">
        <p14:creationId xmlns:p14="http://schemas.microsoft.com/office/powerpoint/2010/main" val="1944274022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70th Birthday</a:t>
            </a:r>
          </a:p>
        </p:txBody>
      </p:sp>
      <p:pic>
        <p:nvPicPr>
          <p:cNvPr id="5" name="Picture 4" descr="WakePi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1" y="-1143002"/>
            <a:ext cx="6858001" cy="91440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21452" y="1091955"/>
            <a:ext cx="70770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Thin Film Compression and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 CAIL, and Toilet Science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316B2F-5A59-0C40-9FD6-EC9D38776CBB}"/>
              </a:ext>
            </a:extLst>
          </p:cNvPr>
          <p:cNvSpPr txBox="1"/>
          <p:nvPr/>
        </p:nvSpPr>
        <p:spPr>
          <a:xfrm>
            <a:off x="6643688" y="6169580"/>
            <a:ext cx="2466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Mourou</a:t>
            </a:r>
            <a:r>
              <a:rPr lang="en-US" sz="2000" dirty="0">
                <a:solidFill>
                  <a:schemeClr val="bg1"/>
                </a:solidFill>
              </a:rPr>
              <a:t>* et al. (2014)</a:t>
            </a:r>
          </a:p>
        </p:txBody>
      </p:sp>
    </p:spTree>
    <p:extLst>
      <p:ext uri="{BB962C8B-B14F-4D97-AF65-F5344CB8AC3E}">
        <p14:creationId xmlns:p14="http://schemas.microsoft.com/office/powerpoint/2010/main" val="3750986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4-06-20 à 10.45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119" y="1601758"/>
            <a:ext cx="7346577" cy="4504612"/>
          </a:xfrm>
          <a:prstGeom prst="rect">
            <a:avLst/>
          </a:prstGeom>
        </p:spPr>
      </p:pic>
      <p:pic>
        <p:nvPicPr>
          <p:cNvPr id="3" name="Image 2" descr="Capture d’écran 2014-06-20 à 10.46.4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013" y="4848785"/>
            <a:ext cx="2124280" cy="20092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21111" y="6488668"/>
            <a:ext cx="3943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G. </a:t>
            </a:r>
            <a:r>
              <a:rPr lang="en-US" dirty="0" err="1"/>
              <a:t>Mourou</a:t>
            </a:r>
            <a:r>
              <a:rPr lang="en-US" dirty="0"/>
              <a:t>*,  et al. Eur. Phys. J. (2014)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-85958"/>
            <a:ext cx="9164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 Single-cycle </a:t>
            </a:r>
            <a:r>
              <a:rPr lang="en-US" sz="3600" b="1" dirty="0">
                <a:solidFill>
                  <a:srgbClr val="FF0000"/>
                </a:solidFill>
              </a:rPr>
              <a:t>laser</a:t>
            </a:r>
            <a:r>
              <a:rPr lang="en-US" sz="3600" b="1" dirty="0">
                <a:solidFill>
                  <a:srgbClr val="000000"/>
                </a:solidFill>
              </a:rPr>
              <a:t> (new Thin Film Compression)</a:t>
            </a:r>
            <a:endParaRPr lang="fr-FR" sz="3600" b="1" dirty="0"/>
          </a:p>
          <a:p>
            <a:r>
              <a:rPr lang="fr-FR" sz="3600" b="1" dirty="0"/>
              <a:t>                              </a:t>
            </a:r>
          </a:p>
        </p:txBody>
      </p:sp>
      <p:pic>
        <p:nvPicPr>
          <p:cNvPr id="6" name="Image 5" descr="Capture d’écran 2014-06-20 à 11.11.4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6698"/>
            <a:ext cx="3105846" cy="27567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515" y="2388374"/>
            <a:ext cx="30733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Optical nonlinearity of thin film </a:t>
            </a:r>
            <a:r>
              <a:rPr lang="en-US" altLang="ja-JP" sz="2400" dirty="0">
                <a:sym typeface="Wingdings"/>
              </a:rPr>
              <a:t> pulse frequency width bulge, pulse compression</a:t>
            </a:r>
            <a:endParaRPr lang="en-US" altLang="ja-JP" sz="2400" dirty="0"/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708399" y="1405467"/>
            <a:ext cx="74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1PW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15867" y="57404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10PW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69999" y="680929"/>
            <a:ext cx="6364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Laser </a:t>
            </a:r>
            <a:r>
              <a:rPr lang="en-US" altLang="ja-JP" sz="2400" b="1" dirty="0"/>
              <a:t>power</a:t>
            </a:r>
            <a:r>
              <a:rPr lang="ja-JP" altLang="en-US" sz="2400" b="1" dirty="0"/>
              <a:t>　＝　</a:t>
            </a:r>
            <a:r>
              <a:rPr lang="en-US" altLang="ja-JP" sz="2400" b="1" dirty="0"/>
              <a:t>energy</a:t>
            </a:r>
            <a:r>
              <a:rPr lang="ja-JP" altLang="en-US" sz="2400" b="1" dirty="0"/>
              <a:t>　</a:t>
            </a:r>
            <a:r>
              <a:rPr lang="en-US" altLang="ja-JP" sz="2400" b="1" dirty="0"/>
              <a:t>/  pulse </a:t>
            </a:r>
            <a:r>
              <a:rPr lang="en-US" altLang="ja-JP" sz="2400" b="1" dirty="0" err="1"/>
              <a:t>lnegth</a:t>
            </a:r>
            <a:r>
              <a:rPr lang="ja-JP" altLang="en-US" sz="2400" b="1" dirty="0"/>
              <a:t>　</a:t>
            </a:r>
            <a:r>
              <a:rPr lang="ja-JP" altLang="en-US" sz="2400" dirty="0"/>
              <a:t>　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34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7" name="Straight Connector 6"/>
          <p:cNvCxnSpPr>
            <a:cxnSpLocks/>
          </p:cNvCxnSpPr>
          <p:nvPr/>
        </p:nvCxnSpPr>
        <p:spPr>
          <a:xfrm flipH="1" flipV="1">
            <a:off x="7065630" y="1853968"/>
            <a:ext cx="1749103" cy="6396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354661" y="1853968"/>
            <a:ext cx="710968" cy="9731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1019263" y="1451296"/>
            <a:ext cx="5045978" cy="16106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1019263" y="1451295"/>
            <a:ext cx="6839125" cy="38253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H="1" flipV="1">
            <a:off x="5341691" y="4236441"/>
            <a:ext cx="2516697" cy="10402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 flipH="1">
            <a:off x="4517471" y="4236441"/>
            <a:ext cx="824220" cy="11409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517471" y="5377344"/>
            <a:ext cx="2648825" cy="14806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81000" y="4682788"/>
            <a:ext cx="3683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Chirped Mirror: CM</a:t>
            </a:r>
          </a:p>
          <a:p>
            <a:r>
              <a:rPr lang="en-US" dirty="0">
                <a:solidFill>
                  <a:schemeClr val="bg1"/>
                </a:solidFill>
              </a:rPr>
              <a:t>Gold Mirror: GM</a:t>
            </a:r>
          </a:p>
          <a:p>
            <a:r>
              <a:rPr lang="en-US" dirty="0">
                <a:solidFill>
                  <a:schemeClr val="bg1"/>
                </a:solidFill>
              </a:rPr>
              <a:t>Wedge: W</a:t>
            </a:r>
          </a:p>
          <a:p>
            <a:r>
              <a:rPr lang="en-US" dirty="0">
                <a:solidFill>
                  <a:schemeClr val="bg1"/>
                </a:solidFill>
              </a:rPr>
              <a:t>TFC Target (Fused Silica): TFC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  F. Dollar, D. </a:t>
            </a:r>
            <a:r>
              <a:rPr lang="en-US" dirty="0" err="1">
                <a:solidFill>
                  <a:schemeClr val="bg1"/>
                </a:solidFill>
              </a:rPr>
              <a:t>Farinella</a:t>
            </a:r>
            <a:r>
              <a:rPr lang="en-US" dirty="0">
                <a:solidFill>
                  <a:schemeClr val="bg1"/>
                </a:solidFill>
              </a:rPr>
              <a:t>, T. Nguyen, TT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7821" y="854974"/>
            <a:ext cx="402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97186" y="4487062"/>
            <a:ext cx="402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37589" y="3475140"/>
            <a:ext cx="402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08615" y="2546060"/>
            <a:ext cx="402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913464" y="4135773"/>
            <a:ext cx="295712" cy="37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77924" y="1173757"/>
            <a:ext cx="288372" cy="37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368019" y="1513863"/>
            <a:ext cx="402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TFC</a:t>
            </a:r>
          </a:p>
        </p:txBody>
      </p:sp>
      <p:sp>
        <p:nvSpPr>
          <p:cNvPr id="43" name="Isosceles Triangle 42"/>
          <p:cNvSpPr/>
          <p:nvPr/>
        </p:nvSpPr>
        <p:spPr>
          <a:xfrm rot="17136611">
            <a:off x="8406620" y="2283781"/>
            <a:ext cx="100668" cy="163585"/>
          </a:xfrm>
          <a:prstGeom prst="triangl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/>
          <p:cNvSpPr/>
          <p:nvPr/>
        </p:nvSpPr>
        <p:spPr>
          <a:xfrm rot="13619101">
            <a:off x="6607891" y="2361606"/>
            <a:ext cx="100668" cy="163585"/>
          </a:xfrm>
          <a:prstGeom prst="triangl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/>
          <p:cNvSpPr/>
          <p:nvPr/>
        </p:nvSpPr>
        <p:spPr>
          <a:xfrm rot="6975640">
            <a:off x="3697463" y="2886799"/>
            <a:ext cx="100668" cy="163585"/>
          </a:xfrm>
          <a:prstGeom prst="triangl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/>
          <p:cNvSpPr/>
          <p:nvPr/>
        </p:nvSpPr>
        <p:spPr>
          <a:xfrm rot="17025912">
            <a:off x="4247267" y="2418792"/>
            <a:ext cx="100668" cy="163585"/>
          </a:xfrm>
          <a:prstGeom prst="triangl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/>
          <p:cNvSpPr/>
          <p:nvPr/>
        </p:nvSpPr>
        <p:spPr>
          <a:xfrm rot="13187793">
            <a:off x="4833108" y="4788677"/>
            <a:ext cx="75501" cy="218113"/>
          </a:xfrm>
          <a:prstGeom prst="triangl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/>
          <p:cNvSpPr/>
          <p:nvPr/>
        </p:nvSpPr>
        <p:spPr>
          <a:xfrm rot="6826646">
            <a:off x="5958281" y="6125912"/>
            <a:ext cx="100668" cy="163585"/>
          </a:xfrm>
          <a:prstGeom prst="triangl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8916" y="3561000"/>
            <a:ext cx="19672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UCI TFC</a:t>
            </a:r>
          </a:p>
        </p:txBody>
      </p:sp>
    </p:spTree>
    <p:extLst>
      <p:ext uri="{BB962C8B-B14F-4D97-AF65-F5344CB8AC3E}">
        <p14:creationId xmlns:p14="http://schemas.microsoft.com/office/powerpoint/2010/main" val="2689754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57457309"/>
              </p:ext>
            </p:extLst>
          </p:nvPr>
        </p:nvGraphicFramePr>
        <p:xfrm>
          <a:off x="0" y="-1"/>
          <a:ext cx="9144000" cy="6858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8" name="Photo Editor 写真" r:id="rId3" imgW="6152381" imgH="4401164" progId="MSPhotoEd.3">
                  <p:embed/>
                </p:oleObj>
              </mc:Choice>
              <mc:Fallback>
                <p:oleObj name="Photo Editor 写真" r:id="rId3" imgW="6152381" imgH="4401164" progId="MSPhotoEd.3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"/>
                        <a:ext cx="9144000" cy="68580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538446" y="46876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49083" y="46876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78870" y="484479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9E0463-A27A-924D-8F40-C1A8D2F45521}"/>
              </a:ext>
            </a:extLst>
          </p:cNvPr>
          <p:cNvSpPr txBox="1"/>
          <p:nvPr/>
        </p:nvSpPr>
        <p:spPr>
          <a:xfrm>
            <a:off x="123507" y="3748945"/>
            <a:ext cx="889698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Acknowledgements of collaboration and my sincere thanks to: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G. </a:t>
            </a:r>
            <a:r>
              <a:rPr lang="en-US" sz="2000" dirty="0" err="1">
                <a:solidFill>
                  <a:schemeClr val="bg1"/>
                </a:solidFill>
              </a:rPr>
              <a:t>Mourou</a:t>
            </a:r>
            <a:r>
              <a:rPr lang="en-US" sz="2000" dirty="0">
                <a:solidFill>
                  <a:schemeClr val="bg1"/>
                </a:solidFill>
              </a:rPr>
              <a:t>*, K. Nakajima, X. Q. Yan, D. </a:t>
            </a:r>
            <a:r>
              <a:rPr lang="en-US" sz="2000" dirty="0" err="1">
                <a:solidFill>
                  <a:schemeClr val="bg1"/>
                </a:solidFill>
              </a:rPr>
              <a:t>Farinella</a:t>
            </a:r>
            <a:r>
              <a:rPr lang="en-US" sz="2000" dirty="0">
                <a:solidFill>
                  <a:schemeClr val="bg1"/>
                </a:solidFill>
              </a:rPr>
              <a:t>, F. Dollar, W. Brocklesby, S. Steinke,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 B. </a:t>
            </a:r>
            <a:r>
              <a:rPr lang="en-US" sz="2000" dirty="0" err="1">
                <a:solidFill>
                  <a:schemeClr val="bg1"/>
                </a:solidFill>
              </a:rPr>
              <a:t>Barish</a:t>
            </a:r>
            <a:r>
              <a:rPr lang="en-US" sz="2000" dirty="0">
                <a:solidFill>
                  <a:schemeClr val="bg1"/>
                </a:solidFill>
              </a:rPr>
              <a:t>**, M. Downer, T. </a:t>
            </a:r>
            <a:r>
              <a:rPr lang="en-US" sz="2000" dirty="0" err="1">
                <a:solidFill>
                  <a:schemeClr val="bg1"/>
                </a:solidFill>
              </a:rPr>
              <a:t>Ebisuzaki</a:t>
            </a:r>
            <a:r>
              <a:rPr lang="en-US" sz="2000" dirty="0">
                <a:solidFill>
                  <a:schemeClr val="bg1"/>
                </a:solidFill>
              </a:rPr>
              <a:t>, A. Mizuta, K. </a:t>
            </a:r>
            <a:r>
              <a:rPr lang="en-US" sz="2000" dirty="0" err="1">
                <a:solidFill>
                  <a:schemeClr val="bg1"/>
                </a:solidFill>
              </a:rPr>
              <a:t>Abazajian</a:t>
            </a:r>
            <a:r>
              <a:rPr lang="en-US" sz="2000" dirty="0">
                <a:solidFill>
                  <a:schemeClr val="bg1"/>
                </a:solidFill>
              </a:rPr>
              <a:t>, M. Spiro, M. </a:t>
            </a:r>
            <a:r>
              <a:rPr lang="en-US" sz="2000" dirty="0" err="1">
                <a:solidFill>
                  <a:schemeClr val="bg1"/>
                </a:solidFill>
              </a:rPr>
              <a:t>Teshima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K. </a:t>
            </a:r>
            <a:r>
              <a:rPr lang="en-US" sz="2000" dirty="0" err="1">
                <a:solidFill>
                  <a:schemeClr val="bg1"/>
                </a:solidFill>
              </a:rPr>
              <a:t>Mima</a:t>
            </a:r>
            <a:r>
              <a:rPr lang="en-US" sz="2000" dirty="0">
                <a:solidFill>
                  <a:schemeClr val="bg1"/>
                </a:solidFill>
              </a:rPr>
              <a:t>, Y. Kato, Y. </a:t>
            </a:r>
            <a:r>
              <a:rPr lang="en-US" sz="2000" dirty="0" err="1">
                <a:solidFill>
                  <a:schemeClr val="bg1"/>
                </a:solidFill>
              </a:rPr>
              <a:t>Kishimoto</a:t>
            </a:r>
            <a:r>
              <a:rPr lang="en-US" sz="2000" dirty="0">
                <a:solidFill>
                  <a:schemeClr val="bg1"/>
                </a:solidFill>
              </a:rPr>
              <a:t>, S. Bulanov, R. X. Li, A. </a:t>
            </a:r>
            <a:r>
              <a:rPr lang="en-US" sz="2000" dirty="0" err="1">
                <a:solidFill>
                  <a:schemeClr val="bg1"/>
                </a:solidFill>
              </a:rPr>
              <a:t>Necas</a:t>
            </a:r>
            <a:r>
              <a:rPr lang="en-US" sz="2000" dirty="0">
                <a:solidFill>
                  <a:schemeClr val="bg1"/>
                </a:solidFill>
              </a:rPr>
              <a:t>, S. Gales, M. Leroy,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T. </a:t>
            </a:r>
            <a:r>
              <a:rPr lang="en-US" sz="2000" dirty="0" err="1">
                <a:solidFill>
                  <a:schemeClr val="bg1"/>
                </a:solidFill>
              </a:rPr>
              <a:t>Massard</a:t>
            </a:r>
            <a:r>
              <a:rPr lang="en-US" sz="2000" dirty="0">
                <a:solidFill>
                  <a:schemeClr val="bg1"/>
                </a:solidFill>
              </a:rPr>
              <a:t>, Y. </a:t>
            </a:r>
            <a:r>
              <a:rPr lang="en-US" sz="2000" dirty="0" err="1">
                <a:solidFill>
                  <a:schemeClr val="bg1"/>
                </a:solidFill>
              </a:rPr>
              <a:t>Brechet</a:t>
            </a:r>
            <a:r>
              <a:rPr lang="en-US" sz="2000" dirty="0">
                <a:solidFill>
                  <a:schemeClr val="bg1"/>
                </a:solidFill>
              </a:rPr>
              <a:t>, M. Kikuchi, F. </a:t>
            </a:r>
            <a:r>
              <a:rPr lang="en-US" sz="2000" dirty="0" err="1">
                <a:solidFill>
                  <a:schemeClr val="bg1"/>
                </a:solidFill>
              </a:rPr>
              <a:t>Tamanoi</a:t>
            </a:r>
            <a:r>
              <a:rPr lang="en-US" sz="2000" dirty="0">
                <a:solidFill>
                  <a:schemeClr val="bg1"/>
                </a:solidFill>
              </a:rPr>
              <a:t>, S. Hakimi, S. Nicks,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X.M. Zhang, Y. Shin, P. </a:t>
            </a:r>
            <a:r>
              <a:rPr lang="en-US" sz="2000" dirty="0" err="1">
                <a:solidFill>
                  <a:schemeClr val="bg1"/>
                </a:solidFill>
              </a:rPr>
              <a:t>Taborek</a:t>
            </a:r>
            <a:r>
              <a:rPr lang="en-US" sz="2000" dirty="0">
                <a:solidFill>
                  <a:schemeClr val="bg1"/>
                </a:solidFill>
              </a:rPr>
              <a:t>, A. Caldwell, K. Shibata, R. Matsumoto,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aseline="30000" dirty="0">
                <a:solidFill>
                  <a:schemeClr val="bg1"/>
                </a:solidFill>
              </a:rPr>
              <a:t>+</a:t>
            </a:r>
            <a:r>
              <a:rPr lang="en-US" sz="2000" dirty="0">
                <a:solidFill>
                  <a:schemeClr val="bg1"/>
                </a:solidFill>
              </a:rPr>
              <a:t>J. M. Dawson, </a:t>
            </a:r>
            <a:r>
              <a:rPr lang="en-US" sz="2000" baseline="30000" dirty="0">
                <a:solidFill>
                  <a:schemeClr val="bg1"/>
                </a:solidFill>
              </a:rPr>
              <a:t>+</a:t>
            </a:r>
            <a:r>
              <a:rPr lang="en-US" sz="2000" dirty="0">
                <a:solidFill>
                  <a:schemeClr val="bg1"/>
                </a:solidFill>
              </a:rPr>
              <a:t>N. </a:t>
            </a:r>
            <a:r>
              <a:rPr lang="en-US" sz="2000" dirty="0" err="1">
                <a:solidFill>
                  <a:schemeClr val="bg1"/>
                </a:solidFill>
              </a:rPr>
              <a:t>Rostoker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91B7E3-EB6D-6742-A2D3-C34A807FCDB5}"/>
              </a:ext>
            </a:extLst>
          </p:cNvPr>
          <p:cNvSpPr txBox="1"/>
          <p:nvPr/>
        </p:nvSpPr>
        <p:spPr>
          <a:xfrm>
            <a:off x="3099263" y="6488668"/>
            <a:ext cx="2964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* 2018 Nobel,  ** 2017 Nobel</a:t>
            </a:r>
          </a:p>
        </p:txBody>
      </p:sp>
    </p:spTree>
    <p:extLst>
      <p:ext uri="{BB962C8B-B14F-4D97-AF65-F5344CB8AC3E}">
        <p14:creationId xmlns:p14="http://schemas.microsoft.com/office/powerpoint/2010/main" val="2930117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2"/>
          <p:cNvGrpSpPr>
            <a:grpSpLocks/>
          </p:cNvGrpSpPr>
          <p:nvPr/>
        </p:nvGrpSpPr>
        <p:grpSpPr bwMode="auto">
          <a:xfrm>
            <a:off x="787400" y="1562100"/>
            <a:ext cx="5213350" cy="1697038"/>
            <a:chOff x="831" y="424"/>
            <a:chExt cx="3899" cy="1161"/>
          </a:xfrm>
        </p:grpSpPr>
        <p:pic>
          <p:nvPicPr>
            <p:cNvPr id="44086" name="Picture 3" descr="新幹線"/>
            <p:cNvPicPr>
              <a:picLocks noChangeAspect="1" noChangeArrowheads="1"/>
            </p:cNvPicPr>
            <p:nvPr/>
          </p:nvPicPr>
          <p:blipFill>
            <a:blip r:embed="rId3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" y="424"/>
              <a:ext cx="3648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87" name="AutoShape 4"/>
            <p:cNvSpPr>
              <a:spLocks noChangeArrowheads="1"/>
            </p:cNvSpPr>
            <p:nvPr/>
          </p:nvSpPr>
          <p:spPr bwMode="auto">
            <a:xfrm>
              <a:off x="831" y="1271"/>
              <a:ext cx="3899" cy="314"/>
            </a:xfrm>
            <a:prstGeom prst="cube">
              <a:avLst>
                <a:gd name="adj" fmla="val 70699"/>
              </a:avLst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44088" name="Group 5"/>
            <p:cNvGrpSpPr>
              <a:grpSpLocks/>
            </p:cNvGrpSpPr>
            <p:nvPr/>
          </p:nvGrpSpPr>
          <p:grpSpPr bwMode="auto">
            <a:xfrm>
              <a:off x="2886" y="920"/>
              <a:ext cx="484" cy="526"/>
              <a:chOff x="1488" y="1770"/>
              <a:chExt cx="580" cy="630"/>
            </a:xfrm>
          </p:grpSpPr>
          <p:grpSp>
            <p:nvGrpSpPr>
              <p:cNvPr id="44157" name="Group 6"/>
              <p:cNvGrpSpPr>
                <a:grpSpLocks/>
              </p:cNvGrpSpPr>
              <p:nvPr/>
            </p:nvGrpSpPr>
            <p:grpSpPr bwMode="auto">
              <a:xfrm>
                <a:off x="1488" y="1770"/>
                <a:ext cx="324" cy="630"/>
                <a:chOff x="1488" y="1770"/>
                <a:chExt cx="306" cy="630"/>
              </a:xfrm>
            </p:grpSpPr>
            <p:sp>
              <p:nvSpPr>
                <p:cNvPr id="44168" name="Arc 7"/>
                <p:cNvSpPr>
                  <a:spLocks/>
                </p:cNvSpPr>
                <p:nvPr/>
              </p:nvSpPr>
              <p:spPr bwMode="auto">
                <a:xfrm flipH="1">
                  <a:off x="1488" y="1980"/>
                  <a:ext cx="132" cy="4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69" name="Oval 8"/>
                <p:cNvSpPr>
                  <a:spLocks noChangeArrowheads="1"/>
                </p:cNvSpPr>
                <p:nvPr/>
              </p:nvSpPr>
              <p:spPr bwMode="auto">
                <a:xfrm rot="2423872">
                  <a:off x="1563" y="1770"/>
                  <a:ext cx="213" cy="320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4170" name="Arc 9"/>
                <p:cNvSpPr>
                  <a:spLocks/>
                </p:cNvSpPr>
                <p:nvPr/>
              </p:nvSpPr>
              <p:spPr bwMode="auto">
                <a:xfrm rot="19823410" flipH="1">
                  <a:off x="1543" y="2118"/>
                  <a:ext cx="47" cy="2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71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1524" y="2070"/>
                  <a:ext cx="270" cy="4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72" name="Line 11"/>
                <p:cNvSpPr>
                  <a:spLocks noChangeShapeType="1"/>
                </p:cNvSpPr>
                <p:nvPr/>
              </p:nvSpPr>
              <p:spPr bwMode="auto">
                <a:xfrm>
                  <a:off x="1504" y="2110"/>
                  <a:ext cx="234" cy="6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158" name="Line 12"/>
              <p:cNvSpPr>
                <a:spLocks noChangeShapeType="1"/>
              </p:cNvSpPr>
              <p:nvPr/>
            </p:nvSpPr>
            <p:spPr bwMode="auto">
              <a:xfrm>
                <a:off x="1734" y="1914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59" name="Line 13"/>
              <p:cNvSpPr>
                <a:spLocks noChangeShapeType="1"/>
              </p:cNvSpPr>
              <p:nvPr/>
            </p:nvSpPr>
            <p:spPr bwMode="auto">
              <a:xfrm>
                <a:off x="1750" y="1834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0" name="Line 14"/>
              <p:cNvSpPr>
                <a:spLocks noChangeShapeType="1"/>
              </p:cNvSpPr>
              <p:nvPr/>
            </p:nvSpPr>
            <p:spPr bwMode="auto">
              <a:xfrm>
                <a:off x="1664" y="1976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1" name="Line 15"/>
              <p:cNvSpPr>
                <a:spLocks noChangeShapeType="1"/>
              </p:cNvSpPr>
              <p:nvPr/>
            </p:nvSpPr>
            <p:spPr bwMode="auto">
              <a:xfrm>
                <a:off x="1716" y="1794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2" name="Line 16"/>
              <p:cNvSpPr>
                <a:spLocks noChangeShapeType="1"/>
              </p:cNvSpPr>
              <p:nvPr/>
            </p:nvSpPr>
            <p:spPr bwMode="auto">
              <a:xfrm>
                <a:off x="1708" y="1864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3" name="Line 17"/>
              <p:cNvSpPr>
                <a:spLocks noChangeShapeType="1"/>
              </p:cNvSpPr>
              <p:nvPr/>
            </p:nvSpPr>
            <p:spPr bwMode="auto">
              <a:xfrm>
                <a:off x="1732" y="2008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4" name="Line 18"/>
              <p:cNvSpPr>
                <a:spLocks noChangeShapeType="1"/>
              </p:cNvSpPr>
              <p:nvPr/>
            </p:nvSpPr>
            <p:spPr bwMode="auto">
              <a:xfrm flipV="1">
                <a:off x="1748" y="1928"/>
                <a:ext cx="2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5" name="Line 19"/>
              <p:cNvSpPr>
                <a:spLocks noChangeShapeType="1"/>
              </p:cNvSpPr>
              <p:nvPr/>
            </p:nvSpPr>
            <p:spPr bwMode="auto">
              <a:xfrm>
                <a:off x="1680" y="1848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6" name="Line 20"/>
              <p:cNvSpPr>
                <a:spLocks noChangeShapeType="1"/>
              </p:cNvSpPr>
              <p:nvPr/>
            </p:nvSpPr>
            <p:spPr bwMode="auto">
              <a:xfrm>
                <a:off x="1714" y="1888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7" name="Line 21"/>
              <p:cNvSpPr>
                <a:spLocks noChangeShapeType="1"/>
              </p:cNvSpPr>
              <p:nvPr/>
            </p:nvSpPr>
            <p:spPr bwMode="auto">
              <a:xfrm>
                <a:off x="1706" y="1958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089" name="Group 22"/>
            <p:cNvGrpSpPr>
              <a:grpSpLocks/>
            </p:cNvGrpSpPr>
            <p:nvPr/>
          </p:nvGrpSpPr>
          <p:grpSpPr bwMode="auto">
            <a:xfrm>
              <a:off x="2284" y="876"/>
              <a:ext cx="484" cy="526"/>
              <a:chOff x="1488" y="1770"/>
              <a:chExt cx="580" cy="630"/>
            </a:xfrm>
          </p:grpSpPr>
          <p:grpSp>
            <p:nvGrpSpPr>
              <p:cNvPr id="44141" name="Group 23"/>
              <p:cNvGrpSpPr>
                <a:grpSpLocks/>
              </p:cNvGrpSpPr>
              <p:nvPr/>
            </p:nvGrpSpPr>
            <p:grpSpPr bwMode="auto">
              <a:xfrm>
                <a:off x="1488" y="1770"/>
                <a:ext cx="324" cy="630"/>
                <a:chOff x="1488" y="1770"/>
                <a:chExt cx="306" cy="630"/>
              </a:xfrm>
            </p:grpSpPr>
            <p:sp>
              <p:nvSpPr>
                <p:cNvPr id="44152" name="Arc 24"/>
                <p:cNvSpPr>
                  <a:spLocks/>
                </p:cNvSpPr>
                <p:nvPr/>
              </p:nvSpPr>
              <p:spPr bwMode="auto">
                <a:xfrm flipH="1">
                  <a:off x="1488" y="1980"/>
                  <a:ext cx="132" cy="4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53" name="Oval 25"/>
                <p:cNvSpPr>
                  <a:spLocks noChangeArrowheads="1"/>
                </p:cNvSpPr>
                <p:nvPr/>
              </p:nvSpPr>
              <p:spPr bwMode="auto">
                <a:xfrm rot="2423872">
                  <a:off x="1563" y="1770"/>
                  <a:ext cx="213" cy="320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4154" name="Arc 26"/>
                <p:cNvSpPr>
                  <a:spLocks/>
                </p:cNvSpPr>
                <p:nvPr/>
              </p:nvSpPr>
              <p:spPr bwMode="auto">
                <a:xfrm rot="19823410" flipH="1">
                  <a:off x="1543" y="2118"/>
                  <a:ext cx="47" cy="2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55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524" y="2070"/>
                  <a:ext cx="270" cy="4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56" name="Line 28"/>
                <p:cNvSpPr>
                  <a:spLocks noChangeShapeType="1"/>
                </p:cNvSpPr>
                <p:nvPr/>
              </p:nvSpPr>
              <p:spPr bwMode="auto">
                <a:xfrm>
                  <a:off x="1504" y="2110"/>
                  <a:ext cx="234" cy="6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142" name="Line 29"/>
              <p:cNvSpPr>
                <a:spLocks noChangeShapeType="1"/>
              </p:cNvSpPr>
              <p:nvPr/>
            </p:nvSpPr>
            <p:spPr bwMode="auto">
              <a:xfrm>
                <a:off x="1734" y="1914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3" name="Line 30"/>
              <p:cNvSpPr>
                <a:spLocks noChangeShapeType="1"/>
              </p:cNvSpPr>
              <p:nvPr/>
            </p:nvSpPr>
            <p:spPr bwMode="auto">
              <a:xfrm>
                <a:off x="1750" y="1834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4" name="Line 31"/>
              <p:cNvSpPr>
                <a:spLocks noChangeShapeType="1"/>
              </p:cNvSpPr>
              <p:nvPr/>
            </p:nvSpPr>
            <p:spPr bwMode="auto">
              <a:xfrm>
                <a:off x="1664" y="1976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5" name="Line 32"/>
              <p:cNvSpPr>
                <a:spLocks noChangeShapeType="1"/>
              </p:cNvSpPr>
              <p:nvPr/>
            </p:nvSpPr>
            <p:spPr bwMode="auto">
              <a:xfrm>
                <a:off x="1716" y="1794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6" name="Line 33"/>
              <p:cNvSpPr>
                <a:spLocks noChangeShapeType="1"/>
              </p:cNvSpPr>
              <p:nvPr/>
            </p:nvSpPr>
            <p:spPr bwMode="auto">
              <a:xfrm>
                <a:off x="1708" y="1864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7" name="Line 34"/>
              <p:cNvSpPr>
                <a:spLocks noChangeShapeType="1"/>
              </p:cNvSpPr>
              <p:nvPr/>
            </p:nvSpPr>
            <p:spPr bwMode="auto">
              <a:xfrm>
                <a:off x="1732" y="2008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8" name="Line 35"/>
              <p:cNvSpPr>
                <a:spLocks noChangeShapeType="1"/>
              </p:cNvSpPr>
              <p:nvPr/>
            </p:nvSpPr>
            <p:spPr bwMode="auto">
              <a:xfrm flipV="1">
                <a:off x="1748" y="1928"/>
                <a:ext cx="2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9" name="Line 36"/>
              <p:cNvSpPr>
                <a:spLocks noChangeShapeType="1"/>
              </p:cNvSpPr>
              <p:nvPr/>
            </p:nvSpPr>
            <p:spPr bwMode="auto">
              <a:xfrm>
                <a:off x="1680" y="1848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50" name="Line 37"/>
              <p:cNvSpPr>
                <a:spLocks noChangeShapeType="1"/>
              </p:cNvSpPr>
              <p:nvPr/>
            </p:nvSpPr>
            <p:spPr bwMode="auto">
              <a:xfrm>
                <a:off x="1714" y="1888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51" name="Line 38"/>
              <p:cNvSpPr>
                <a:spLocks noChangeShapeType="1"/>
              </p:cNvSpPr>
              <p:nvPr/>
            </p:nvSpPr>
            <p:spPr bwMode="auto">
              <a:xfrm>
                <a:off x="1706" y="1958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090" name="Group 39"/>
            <p:cNvGrpSpPr>
              <a:grpSpLocks/>
            </p:cNvGrpSpPr>
            <p:nvPr/>
          </p:nvGrpSpPr>
          <p:grpSpPr bwMode="auto">
            <a:xfrm>
              <a:off x="1880" y="862"/>
              <a:ext cx="484" cy="526"/>
              <a:chOff x="1488" y="1770"/>
              <a:chExt cx="580" cy="630"/>
            </a:xfrm>
          </p:grpSpPr>
          <p:grpSp>
            <p:nvGrpSpPr>
              <p:cNvPr id="44125" name="Group 40"/>
              <p:cNvGrpSpPr>
                <a:grpSpLocks/>
              </p:cNvGrpSpPr>
              <p:nvPr/>
            </p:nvGrpSpPr>
            <p:grpSpPr bwMode="auto">
              <a:xfrm>
                <a:off x="1488" y="1770"/>
                <a:ext cx="324" cy="630"/>
                <a:chOff x="1488" y="1770"/>
                <a:chExt cx="306" cy="630"/>
              </a:xfrm>
            </p:grpSpPr>
            <p:sp>
              <p:nvSpPr>
                <p:cNvPr id="44136" name="Arc 41"/>
                <p:cNvSpPr>
                  <a:spLocks/>
                </p:cNvSpPr>
                <p:nvPr/>
              </p:nvSpPr>
              <p:spPr bwMode="auto">
                <a:xfrm flipH="1">
                  <a:off x="1488" y="1980"/>
                  <a:ext cx="132" cy="4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7" name="Oval 42"/>
                <p:cNvSpPr>
                  <a:spLocks noChangeArrowheads="1"/>
                </p:cNvSpPr>
                <p:nvPr/>
              </p:nvSpPr>
              <p:spPr bwMode="auto">
                <a:xfrm rot="2423872">
                  <a:off x="1563" y="1770"/>
                  <a:ext cx="213" cy="320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4138" name="Arc 43"/>
                <p:cNvSpPr>
                  <a:spLocks/>
                </p:cNvSpPr>
                <p:nvPr/>
              </p:nvSpPr>
              <p:spPr bwMode="auto">
                <a:xfrm rot="19823410" flipH="1">
                  <a:off x="1543" y="2118"/>
                  <a:ext cx="47" cy="2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9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1524" y="2070"/>
                  <a:ext cx="270" cy="4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40" name="Line 45"/>
                <p:cNvSpPr>
                  <a:spLocks noChangeShapeType="1"/>
                </p:cNvSpPr>
                <p:nvPr/>
              </p:nvSpPr>
              <p:spPr bwMode="auto">
                <a:xfrm>
                  <a:off x="1504" y="2110"/>
                  <a:ext cx="234" cy="6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126" name="Line 46"/>
              <p:cNvSpPr>
                <a:spLocks noChangeShapeType="1"/>
              </p:cNvSpPr>
              <p:nvPr/>
            </p:nvSpPr>
            <p:spPr bwMode="auto">
              <a:xfrm>
                <a:off x="1734" y="1914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7" name="Line 47"/>
              <p:cNvSpPr>
                <a:spLocks noChangeShapeType="1"/>
              </p:cNvSpPr>
              <p:nvPr/>
            </p:nvSpPr>
            <p:spPr bwMode="auto">
              <a:xfrm>
                <a:off x="1750" y="1834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8" name="Line 48"/>
              <p:cNvSpPr>
                <a:spLocks noChangeShapeType="1"/>
              </p:cNvSpPr>
              <p:nvPr/>
            </p:nvSpPr>
            <p:spPr bwMode="auto">
              <a:xfrm>
                <a:off x="1664" y="1976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9" name="Line 49"/>
              <p:cNvSpPr>
                <a:spLocks noChangeShapeType="1"/>
              </p:cNvSpPr>
              <p:nvPr/>
            </p:nvSpPr>
            <p:spPr bwMode="auto">
              <a:xfrm>
                <a:off x="1716" y="1794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0" name="Line 50"/>
              <p:cNvSpPr>
                <a:spLocks noChangeShapeType="1"/>
              </p:cNvSpPr>
              <p:nvPr/>
            </p:nvSpPr>
            <p:spPr bwMode="auto">
              <a:xfrm>
                <a:off x="1708" y="1864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1" name="Line 51"/>
              <p:cNvSpPr>
                <a:spLocks noChangeShapeType="1"/>
              </p:cNvSpPr>
              <p:nvPr/>
            </p:nvSpPr>
            <p:spPr bwMode="auto">
              <a:xfrm>
                <a:off x="1732" y="2008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2" name="Line 52"/>
              <p:cNvSpPr>
                <a:spLocks noChangeShapeType="1"/>
              </p:cNvSpPr>
              <p:nvPr/>
            </p:nvSpPr>
            <p:spPr bwMode="auto">
              <a:xfrm flipV="1">
                <a:off x="1748" y="1928"/>
                <a:ext cx="2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3" name="Line 53"/>
              <p:cNvSpPr>
                <a:spLocks noChangeShapeType="1"/>
              </p:cNvSpPr>
              <p:nvPr/>
            </p:nvSpPr>
            <p:spPr bwMode="auto">
              <a:xfrm>
                <a:off x="1680" y="1848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4" name="Line 54"/>
              <p:cNvSpPr>
                <a:spLocks noChangeShapeType="1"/>
              </p:cNvSpPr>
              <p:nvPr/>
            </p:nvSpPr>
            <p:spPr bwMode="auto">
              <a:xfrm>
                <a:off x="1714" y="1888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5" name="Line 55"/>
              <p:cNvSpPr>
                <a:spLocks noChangeShapeType="1"/>
              </p:cNvSpPr>
              <p:nvPr/>
            </p:nvSpPr>
            <p:spPr bwMode="auto">
              <a:xfrm>
                <a:off x="1706" y="1958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091" name="Group 56"/>
            <p:cNvGrpSpPr>
              <a:grpSpLocks/>
            </p:cNvGrpSpPr>
            <p:nvPr/>
          </p:nvGrpSpPr>
          <p:grpSpPr bwMode="auto">
            <a:xfrm>
              <a:off x="2548" y="924"/>
              <a:ext cx="484" cy="526"/>
              <a:chOff x="1488" y="1770"/>
              <a:chExt cx="580" cy="630"/>
            </a:xfrm>
          </p:grpSpPr>
          <p:grpSp>
            <p:nvGrpSpPr>
              <p:cNvPr id="44109" name="Group 57"/>
              <p:cNvGrpSpPr>
                <a:grpSpLocks/>
              </p:cNvGrpSpPr>
              <p:nvPr/>
            </p:nvGrpSpPr>
            <p:grpSpPr bwMode="auto">
              <a:xfrm>
                <a:off x="1488" y="1770"/>
                <a:ext cx="324" cy="630"/>
                <a:chOff x="1488" y="1770"/>
                <a:chExt cx="306" cy="630"/>
              </a:xfrm>
            </p:grpSpPr>
            <p:sp>
              <p:nvSpPr>
                <p:cNvPr id="44120" name="Arc 58"/>
                <p:cNvSpPr>
                  <a:spLocks/>
                </p:cNvSpPr>
                <p:nvPr/>
              </p:nvSpPr>
              <p:spPr bwMode="auto">
                <a:xfrm flipH="1">
                  <a:off x="1488" y="1980"/>
                  <a:ext cx="132" cy="4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21" name="Oval 59"/>
                <p:cNvSpPr>
                  <a:spLocks noChangeArrowheads="1"/>
                </p:cNvSpPr>
                <p:nvPr/>
              </p:nvSpPr>
              <p:spPr bwMode="auto">
                <a:xfrm rot="2423872">
                  <a:off x="1563" y="1770"/>
                  <a:ext cx="213" cy="320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4122" name="Arc 60"/>
                <p:cNvSpPr>
                  <a:spLocks/>
                </p:cNvSpPr>
                <p:nvPr/>
              </p:nvSpPr>
              <p:spPr bwMode="auto">
                <a:xfrm rot="19823410" flipH="1">
                  <a:off x="1543" y="2118"/>
                  <a:ext cx="47" cy="2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23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1524" y="2070"/>
                  <a:ext cx="270" cy="4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24" name="Line 62"/>
                <p:cNvSpPr>
                  <a:spLocks noChangeShapeType="1"/>
                </p:cNvSpPr>
                <p:nvPr/>
              </p:nvSpPr>
              <p:spPr bwMode="auto">
                <a:xfrm>
                  <a:off x="1504" y="2110"/>
                  <a:ext cx="234" cy="6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110" name="Line 63"/>
              <p:cNvSpPr>
                <a:spLocks noChangeShapeType="1"/>
              </p:cNvSpPr>
              <p:nvPr/>
            </p:nvSpPr>
            <p:spPr bwMode="auto">
              <a:xfrm>
                <a:off x="1734" y="1914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1" name="Line 64"/>
              <p:cNvSpPr>
                <a:spLocks noChangeShapeType="1"/>
              </p:cNvSpPr>
              <p:nvPr/>
            </p:nvSpPr>
            <p:spPr bwMode="auto">
              <a:xfrm>
                <a:off x="1750" y="1834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2" name="Line 65"/>
              <p:cNvSpPr>
                <a:spLocks noChangeShapeType="1"/>
              </p:cNvSpPr>
              <p:nvPr/>
            </p:nvSpPr>
            <p:spPr bwMode="auto">
              <a:xfrm>
                <a:off x="1664" y="1976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3" name="Line 66"/>
              <p:cNvSpPr>
                <a:spLocks noChangeShapeType="1"/>
              </p:cNvSpPr>
              <p:nvPr/>
            </p:nvSpPr>
            <p:spPr bwMode="auto">
              <a:xfrm>
                <a:off x="1716" y="1794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4" name="Line 67"/>
              <p:cNvSpPr>
                <a:spLocks noChangeShapeType="1"/>
              </p:cNvSpPr>
              <p:nvPr/>
            </p:nvSpPr>
            <p:spPr bwMode="auto">
              <a:xfrm>
                <a:off x="1708" y="1864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5" name="Line 68"/>
              <p:cNvSpPr>
                <a:spLocks noChangeShapeType="1"/>
              </p:cNvSpPr>
              <p:nvPr/>
            </p:nvSpPr>
            <p:spPr bwMode="auto">
              <a:xfrm>
                <a:off x="1732" y="2008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6" name="Line 69"/>
              <p:cNvSpPr>
                <a:spLocks noChangeShapeType="1"/>
              </p:cNvSpPr>
              <p:nvPr/>
            </p:nvSpPr>
            <p:spPr bwMode="auto">
              <a:xfrm flipV="1">
                <a:off x="1748" y="1928"/>
                <a:ext cx="2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7" name="Line 70"/>
              <p:cNvSpPr>
                <a:spLocks noChangeShapeType="1"/>
              </p:cNvSpPr>
              <p:nvPr/>
            </p:nvSpPr>
            <p:spPr bwMode="auto">
              <a:xfrm>
                <a:off x="1680" y="1848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8" name="Line 71"/>
              <p:cNvSpPr>
                <a:spLocks noChangeShapeType="1"/>
              </p:cNvSpPr>
              <p:nvPr/>
            </p:nvSpPr>
            <p:spPr bwMode="auto">
              <a:xfrm>
                <a:off x="1714" y="1888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9" name="Line 72"/>
              <p:cNvSpPr>
                <a:spLocks noChangeShapeType="1"/>
              </p:cNvSpPr>
              <p:nvPr/>
            </p:nvSpPr>
            <p:spPr bwMode="auto">
              <a:xfrm>
                <a:off x="1706" y="1958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092" name="Group 73"/>
            <p:cNvGrpSpPr>
              <a:grpSpLocks/>
            </p:cNvGrpSpPr>
            <p:nvPr/>
          </p:nvGrpSpPr>
          <p:grpSpPr bwMode="auto">
            <a:xfrm>
              <a:off x="1580" y="904"/>
              <a:ext cx="484" cy="526"/>
              <a:chOff x="1488" y="1770"/>
              <a:chExt cx="580" cy="630"/>
            </a:xfrm>
          </p:grpSpPr>
          <p:grpSp>
            <p:nvGrpSpPr>
              <p:cNvPr id="44093" name="Group 74"/>
              <p:cNvGrpSpPr>
                <a:grpSpLocks/>
              </p:cNvGrpSpPr>
              <p:nvPr/>
            </p:nvGrpSpPr>
            <p:grpSpPr bwMode="auto">
              <a:xfrm>
                <a:off x="1488" y="1770"/>
                <a:ext cx="324" cy="630"/>
                <a:chOff x="1488" y="1770"/>
                <a:chExt cx="306" cy="630"/>
              </a:xfrm>
            </p:grpSpPr>
            <p:sp>
              <p:nvSpPr>
                <p:cNvPr id="44104" name="Arc 75"/>
                <p:cNvSpPr>
                  <a:spLocks/>
                </p:cNvSpPr>
                <p:nvPr/>
              </p:nvSpPr>
              <p:spPr bwMode="auto">
                <a:xfrm flipH="1">
                  <a:off x="1488" y="1980"/>
                  <a:ext cx="132" cy="4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5" name="Oval 76"/>
                <p:cNvSpPr>
                  <a:spLocks noChangeArrowheads="1"/>
                </p:cNvSpPr>
                <p:nvPr/>
              </p:nvSpPr>
              <p:spPr bwMode="auto">
                <a:xfrm rot="2423872">
                  <a:off x="1563" y="1770"/>
                  <a:ext cx="213" cy="320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4106" name="Arc 77"/>
                <p:cNvSpPr>
                  <a:spLocks/>
                </p:cNvSpPr>
                <p:nvPr/>
              </p:nvSpPr>
              <p:spPr bwMode="auto">
                <a:xfrm rot="19823410" flipH="1">
                  <a:off x="1543" y="2118"/>
                  <a:ext cx="47" cy="2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7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1524" y="2070"/>
                  <a:ext cx="270" cy="4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08" name="Line 79"/>
                <p:cNvSpPr>
                  <a:spLocks noChangeShapeType="1"/>
                </p:cNvSpPr>
                <p:nvPr/>
              </p:nvSpPr>
              <p:spPr bwMode="auto">
                <a:xfrm>
                  <a:off x="1504" y="2110"/>
                  <a:ext cx="234" cy="6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094" name="Line 80"/>
              <p:cNvSpPr>
                <a:spLocks noChangeShapeType="1"/>
              </p:cNvSpPr>
              <p:nvPr/>
            </p:nvSpPr>
            <p:spPr bwMode="auto">
              <a:xfrm>
                <a:off x="1734" y="1914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5" name="Line 81"/>
              <p:cNvSpPr>
                <a:spLocks noChangeShapeType="1"/>
              </p:cNvSpPr>
              <p:nvPr/>
            </p:nvSpPr>
            <p:spPr bwMode="auto">
              <a:xfrm>
                <a:off x="1750" y="1834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6" name="Line 82"/>
              <p:cNvSpPr>
                <a:spLocks noChangeShapeType="1"/>
              </p:cNvSpPr>
              <p:nvPr/>
            </p:nvSpPr>
            <p:spPr bwMode="auto">
              <a:xfrm>
                <a:off x="1664" y="1976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7" name="Line 83"/>
              <p:cNvSpPr>
                <a:spLocks noChangeShapeType="1"/>
              </p:cNvSpPr>
              <p:nvPr/>
            </p:nvSpPr>
            <p:spPr bwMode="auto">
              <a:xfrm>
                <a:off x="1716" y="1794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8" name="Line 84"/>
              <p:cNvSpPr>
                <a:spLocks noChangeShapeType="1"/>
              </p:cNvSpPr>
              <p:nvPr/>
            </p:nvSpPr>
            <p:spPr bwMode="auto">
              <a:xfrm>
                <a:off x="1708" y="1864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9" name="Line 85"/>
              <p:cNvSpPr>
                <a:spLocks noChangeShapeType="1"/>
              </p:cNvSpPr>
              <p:nvPr/>
            </p:nvSpPr>
            <p:spPr bwMode="auto">
              <a:xfrm>
                <a:off x="1732" y="2008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0" name="Line 86"/>
              <p:cNvSpPr>
                <a:spLocks noChangeShapeType="1"/>
              </p:cNvSpPr>
              <p:nvPr/>
            </p:nvSpPr>
            <p:spPr bwMode="auto">
              <a:xfrm flipV="1">
                <a:off x="1748" y="1928"/>
                <a:ext cx="2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1" name="Line 87"/>
              <p:cNvSpPr>
                <a:spLocks noChangeShapeType="1"/>
              </p:cNvSpPr>
              <p:nvPr/>
            </p:nvSpPr>
            <p:spPr bwMode="auto">
              <a:xfrm>
                <a:off x="1680" y="1848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2" name="Line 88"/>
              <p:cNvSpPr>
                <a:spLocks noChangeShapeType="1"/>
              </p:cNvSpPr>
              <p:nvPr/>
            </p:nvSpPr>
            <p:spPr bwMode="auto">
              <a:xfrm>
                <a:off x="1714" y="1888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3" name="Line 89"/>
              <p:cNvSpPr>
                <a:spLocks noChangeShapeType="1"/>
              </p:cNvSpPr>
              <p:nvPr/>
            </p:nvSpPr>
            <p:spPr bwMode="auto">
              <a:xfrm>
                <a:off x="1706" y="1958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4034" name="Group 90"/>
          <p:cNvGrpSpPr>
            <a:grpSpLocks/>
          </p:cNvGrpSpPr>
          <p:nvPr/>
        </p:nvGrpSpPr>
        <p:grpSpPr bwMode="auto">
          <a:xfrm>
            <a:off x="739775" y="4191000"/>
            <a:ext cx="5491163" cy="1660525"/>
            <a:chOff x="688" y="2424"/>
            <a:chExt cx="4106" cy="1137"/>
          </a:xfrm>
        </p:grpSpPr>
        <p:pic>
          <p:nvPicPr>
            <p:cNvPr id="44048" name="Picture 91" descr="新幹線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92"/>
            <a:stretch>
              <a:fillRect/>
            </a:stretch>
          </p:blipFill>
          <p:spPr bwMode="auto">
            <a:xfrm>
              <a:off x="2269" y="2448"/>
              <a:ext cx="2408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4049" name="Group 92"/>
            <p:cNvGrpSpPr>
              <a:grpSpLocks/>
            </p:cNvGrpSpPr>
            <p:nvPr/>
          </p:nvGrpSpPr>
          <p:grpSpPr bwMode="auto">
            <a:xfrm>
              <a:off x="760" y="2424"/>
              <a:ext cx="2344" cy="1098"/>
              <a:chOff x="1160" y="2424"/>
              <a:chExt cx="2344" cy="1098"/>
            </a:xfrm>
          </p:grpSpPr>
          <p:grpSp>
            <p:nvGrpSpPr>
              <p:cNvPr id="44082" name="Group 93"/>
              <p:cNvGrpSpPr>
                <a:grpSpLocks/>
              </p:cNvGrpSpPr>
              <p:nvPr/>
            </p:nvGrpSpPr>
            <p:grpSpPr bwMode="auto">
              <a:xfrm>
                <a:off x="1160" y="2424"/>
                <a:ext cx="2344" cy="1098"/>
                <a:chOff x="1160" y="2424"/>
                <a:chExt cx="2344" cy="1098"/>
              </a:xfrm>
            </p:grpSpPr>
            <p:sp>
              <p:nvSpPr>
                <p:cNvPr id="44084" name="AutoShape 94"/>
                <p:cNvSpPr>
                  <a:spLocks noChangeArrowheads="1"/>
                </p:cNvSpPr>
                <p:nvPr/>
              </p:nvSpPr>
              <p:spPr bwMode="auto">
                <a:xfrm>
                  <a:off x="1160" y="2541"/>
                  <a:ext cx="2344" cy="96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pic>
              <p:nvPicPr>
                <p:cNvPr id="44085" name="Picture 95" descr="新幹線停止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3658"/>
                <a:stretch>
                  <a:fillRect/>
                </a:stretch>
              </p:blipFill>
              <p:spPr bwMode="auto">
                <a:xfrm>
                  <a:off x="1497" y="2424"/>
                  <a:ext cx="1910" cy="10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44083" name="Rectangle 96"/>
              <p:cNvSpPr>
                <a:spLocks noChangeArrowheads="1"/>
              </p:cNvSpPr>
              <p:nvPr/>
            </p:nvSpPr>
            <p:spPr bwMode="auto">
              <a:xfrm>
                <a:off x="1776" y="2696"/>
                <a:ext cx="176" cy="45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44050" name="AutoShape 97"/>
            <p:cNvSpPr>
              <a:spLocks noChangeArrowheads="1"/>
            </p:cNvSpPr>
            <p:nvPr/>
          </p:nvSpPr>
          <p:spPr bwMode="auto">
            <a:xfrm>
              <a:off x="695" y="3247"/>
              <a:ext cx="4099" cy="314"/>
            </a:xfrm>
            <a:prstGeom prst="cube">
              <a:avLst>
                <a:gd name="adj" fmla="val 70699"/>
              </a:avLst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44051" name="Group 98"/>
            <p:cNvGrpSpPr>
              <a:grpSpLocks/>
            </p:cNvGrpSpPr>
            <p:nvPr/>
          </p:nvGrpSpPr>
          <p:grpSpPr bwMode="auto">
            <a:xfrm>
              <a:off x="1344" y="2688"/>
              <a:ext cx="212" cy="536"/>
              <a:chOff x="2048" y="3504"/>
              <a:chExt cx="240" cy="608"/>
            </a:xfrm>
          </p:grpSpPr>
          <p:sp>
            <p:nvSpPr>
              <p:cNvPr id="44076" name="Oval 99"/>
              <p:cNvSpPr>
                <a:spLocks noChangeArrowheads="1"/>
              </p:cNvSpPr>
              <p:nvPr/>
            </p:nvSpPr>
            <p:spPr bwMode="auto">
              <a:xfrm>
                <a:off x="2048" y="3504"/>
                <a:ext cx="192" cy="288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ffectLst>
                <a:prstShdw prst="shdw17" dist="17961" dir="13500000">
                  <a:schemeClr val="bg1">
                    <a:alpha val="74997"/>
                  </a:schemeClr>
                </a:prst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44077" name="Group 100"/>
              <p:cNvGrpSpPr>
                <a:grpSpLocks/>
              </p:cNvGrpSpPr>
              <p:nvPr/>
            </p:nvGrpSpPr>
            <p:grpSpPr bwMode="auto">
              <a:xfrm>
                <a:off x="2048" y="3792"/>
                <a:ext cx="240" cy="320"/>
                <a:chOff x="2048" y="3792"/>
                <a:chExt cx="240" cy="320"/>
              </a:xfrm>
            </p:grpSpPr>
            <p:sp>
              <p:nvSpPr>
                <p:cNvPr id="44078" name="Freeform 101"/>
                <p:cNvSpPr>
                  <a:spLocks/>
                </p:cNvSpPr>
                <p:nvPr/>
              </p:nvSpPr>
              <p:spPr bwMode="auto">
                <a:xfrm>
                  <a:off x="2064" y="3800"/>
                  <a:ext cx="80" cy="312"/>
                </a:xfrm>
                <a:custGeom>
                  <a:avLst/>
                  <a:gdLst>
                    <a:gd name="T0" fmla="*/ 80 w 80"/>
                    <a:gd name="T1" fmla="*/ 0 h 312"/>
                    <a:gd name="T2" fmla="*/ 80 w 80"/>
                    <a:gd name="T3" fmla="*/ 144 h 312"/>
                    <a:gd name="T4" fmla="*/ 0 w 80"/>
                    <a:gd name="T5" fmla="*/ 312 h 312"/>
                    <a:gd name="T6" fmla="*/ 0 60000 65536"/>
                    <a:gd name="T7" fmla="*/ 0 60000 65536"/>
                    <a:gd name="T8" fmla="*/ 0 60000 65536"/>
                    <a:gd name="T9" fmla="*/ 0 w 80"/>
                    <a:gd name="T10" fmla="*/ 0 h 312"/>
                    <a:gd name="T11" fmla="*/ 80 w 80"/>
                    <a:gd name="T12" fmla="*/ 312 h 3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0" h="312">
                      <a:moveTo>
                        <a:pt x="80" y="0"/>
                      </a:moveTo>
                      <a:lnTo>
                        <a:pt x="80" y="144"/>
                      </a:lnTo>
                      <a:lnTo>
                        <a:pt x="0" y="312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13500000">
                    <a:schemeClr val="bg1"/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79" name="Freeform 102"/>
                <p:cNvSpPr>
                  <a:spLocks/>
                </p:cNvSpPr>
                <p:nvPr/>
              </p:nvSpPr>
              <p:spPr bwMode="auto">
                <a:xfrm>
                  <a:off x="2144" y="3960"/>
                  <a:ext cx="72" cy="104"/>
                </a:xfrm>
                <a:custGeom>
                  <a:avLst/>
                  <a:gdLst>
                    <a:gd name="T0" fmla="*/ 0 w 128"/>
                    <a:gd name="T1" fmla="*/ 0 h 104"/>
                    <a:gd name="T2" fmla="*/ 12 w 128"/>
                    <a:gd name="T3" fmla="*/ 0 h 104"/>
                    <a:gd name="T4" fmla="*/ 12 w 128"/>
                    <a:gd name="T5" fmla="*/ 104 h 104"/>
                    <a:gd name="T6" fmla="*/ 0 60000 65536"/>
                    <a:gd name="T7" fmla="*/ 0 60000 65536"/>
                    <a:gd name="T8" fmla="*/ 0 60000 65536"/>
                    <a:gd name="T9" fmla="*/ 0 w 128"/>
                    <a:gd name="T10" fmla="*/ 0 h 104"/>
                    <a:gd name="T11" fmla="*/ 128 w 128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8" h="104">
                      <a:moveTo>
                        <a:pt x="0" y="0"/>
                      </a:moveTo>
                      <a:lnTo>
                        <a:pt x="120" y="0"/>
                      </a:lnTo>
                      <a:lnTo>
                        <a:pt x="128" y="104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13500000">
                    <a:schemeClr val="bg1"/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80" name="Line 103"/>
                <p:cNvSpPr>
                  <a:spLocks noChangeShapeType="1"/>
                </p:cNvSpPr>
                <p:nvPr/>
              </p:nvSpPr>
              <p:spPr bwMode="auto">
                <a:xfrm flipH="1" flipV="1">
                  <a:off x="2048" y="3792"/>
                  <a:ext cx="96" cy="7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13500000">
                    <a:schemeClr val="bg1">
                      <a:alpha val="74997"/>
                    </a:scheme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81" name="Freeform 104"/>
                <p:cNvSpPr>
                  <a:spLocks/>
                </p:cNvSpPr>
                <p:nvPr/>
              </p:nvSpPr>
              <p:spPr bwMode="auto">
                <a:xfrm>
                  <a:off x="2144" y="3800"/>
                  <a:ext cx="144" cy="72"/>
                </a:xfrm>
                <a:custGeom>
                  <a:avLst/>
                  <a:gdLst>
                    <a:gd name="T0" fmla="*/ 0 w 144"/>
                    <a:gd name="T1" fmla="*/ 56 h 72"/>
                    <a:gd name="T2" fmla="*/ 104 w 144"/>
                    <a:gd name="T3" fmla="*/ 72 h 72"/>
                    <a:gd name="T4" fmla="*/ 144 w 144"/>
                    <a:gd name="T5" fmla="*/ 0 h 7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72"/>
                    <a:gd name="T11" fmla="*/ 144 w 144"/>
                    <a:gd name="T12" fmla="*/ 72 h 7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72">
                      <a:moveTo>
                        <a:pt x="0" y="56"/>
                      </a:moveTo>
                      <a:lnTo>
                        <a:pt x="104" y="72"/>
                      </a:lnTo>
                      <a:lnTo>
                        <a:pt x="144" y="0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13500000">
                    <a:schemeClr val="bg1"/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052" name="Group 105"/>
            <p:cNvGrpSpPr>
              <a:grpSpLocks/>
            </p:cNvGrpSpPr>
            <p:nvPr/>
          </p:nvGrpSpPr>
          <p:grpSpPr bwMode="auto">
            <a:xfrm>
              <a:off x="1024" y="2800"/>
              <a:ext cx="248" cy="616"/>
              <a:chOff x="1760" y="3672"/>
              <a:chExt cx="248" cy="616"/>
            </a:xfrm>
          </p:grpSpPr>
          <p:sp>
            <p:nvSpPr>
              <p:cNvPr id="44071" name="Oval 106"/>
              <p:cNvSpPr>
                <a:spLocks noChangeArrowheads="1"/>
              </p:cNvSpPr>
              <p:nvPr/>
            </p:nvSpPr>
            <p:spPr bwMode="auto">
              <a:xfrm>
                <a:off x="1760" y="3672"/>
                <a:ext cx="192" cy="288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44072" name="Group 107"/>
              <p:cNvGrpSpPr>
                <a:grpSpLocks/>
              </p:cNvGrpSpPr>
              <p:nvPr/>
            </p:nvGrpSpPr>
            <p:grpSpPr bwMode="auto">
              <a:xfrm>
                <a:off x="1768" y="3960"/>
                <a:ext cx="240" cy="328"/>
                <a:chOff x="1768" y="3960"/>
                <a:chExt cx="240" cy="328"/>
              </a:xfrm>
            </p:grpSpPr>
            <p:sp>
              <p:nvSpPr>
                <p:cNvPr id="44073" name="Freeform 108"/>
                <p:cNvSpPr>
                  <a:spLocks/>
                </p:cNvSpPr>
                <p:nvPr/>
              </p:nvSpPr>
              <p:spPr bwMode="auto">
                <a:xfrm>
                  <a:off x="1784" y="3960"/>
                  <a:ext cx="72" cy="328"/>
                </a:xfrm>
                <a:custGeom>
                  <a:avLst/>
                  <a:gdLst>
                    <a:gd name="T0" fmla="*/ 72 w 72"/>
                    <a:gd name="T1" fmla="*/ 0 h 328"/>
                    <a:gd name="T2" fmla="*/ 72 w 72"/>
                    <a:gd name="T3" fmla="*/ 192 h 328"/>
                    <a:gd name="T4" fmla="*/ 0 w 72"/>
                    <a:gd name="T5" fmla="*/ 328 h 328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328"/>
                    <a:gd name="T11" fmla="*/ 72 w 72"/>
                    <a:gd name="T12" fmla="*/ 328 h 3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328">
                      <a:moveTo>
                        <a:pt x="72" y="0"/>
                      </a:moveTo>
                      <a:lnTo>
                        <a:pt x="72" y="192"/>
                      </a:lnTo>
                      <a:lnTo>
                        <a:pt x="0" y="328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74" name="Freeform 109"/>
                <p:cNvSpPr>
                  <a:spLocks/>
                </p:cNvSpPr>
                <p:nvPr/>
              </p:nvSpPr>
              <p:spPr bwMode="auto">
                <a:xfrm>
                  <a:off x="1768" y="3968"/>
                  <a:ext cx="240" cy="104"/>
                </a:xfrm>
                <a:custGeom>
                  <a:avLst/>
                  <a:gdLst>
                    <a:gd name="T0" fmla="*/ 0 w 240"/>
                    <a:gd name="T1" fmla="*/ 104 h 104"/>
                    <a:gd name="T2" fmla="*/ 48 w 240"/>
                    <a:gd name="T3" fmla="*/ 48 h 104"/>
                    <a:gd name="T4" fmla="*/ 144 w 240"/>
                    <a:gd name="T5" fmla="*/ 48 h 104"/>
                    <a:gd name="T6" fmla="*/ 240 w 240"/>
                    <a:gd name="T7" fmla="*/ 0 h 1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104"/>
                    <a:gd name="T14" fmla="*/ 240 w 240"/>
                    <a:gd name="T15" fmla="*/ 104 h 1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104">
                      <a:moveTo>
                        <a:pt x="0" y="104"/>
                      </a:moveTo>
                      <a:lnTo>
                        <a:pt x="48" y="48"/>
                      </a:lnTo>
                      <a:lnTo>
                        <a:pt x="144" y="48"/>
                      </a:lnTo>
                      <a:lnTo>
                        <a:pt x="240" y="0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75" name="Freeform 110"/>
                <p:cNvSpPr>
                  <a:spLocks/>
                </p:cNvSpPr>
                <p:nvPr/>
              </p:nvSpPr>
              <p:spPr bwMode="auto">
                <a:xfrm>
                  <a:off x="1864" y="4128"/>
                  <a:ext cx="96" cy="120"/>
                </a:xfrm>
                <a:custGeom>
                  <a:avLst/>
                  <a:gdLst>
                    <a:gd name="T0" fmla="*/ 0 w 96"/>
                    <a:gd name="T1" fmla="*/ 0 h 120"/>
                    <a:gd name="T2" fmla="*/ 72 w 96"/>
                    <a:gd name="T3" fmla="*/ 72 h 120"/>
                    <a:gd name="T4" fmla="*/ 96 w 96"/>
                    <a:gd name="T5" fmla="*/ 120 h 120"/>
                    <a:gd name="T6" fmla="*/ 0 60000 65536"/>
                    <a:gd name="T7" fmla="*/ 0 60000 65536"/>
                    <a:gd name="T8" fmla="*/ 0 60000 65536"/>
                    <a:gd name="T9" fmla="*/ 0 w 96"/>
                    <a:gd name="T10" fmla="*/ 0 h 120"/>
                    <a:gd name="T11" fmla="*/ 96 w 96"/>
                    <a:gd name="T12" fmla="*/ 120 h 1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" h="120">
                      <a:moveTo>
                        <a:pt x="0" y="0"/>
                      </a:moveTo>
                      <a:lnTo>
                        <a:pt x="72" y="72"/>
                      </a:lnTo>
                      <a:lnTo>
                        <a:pt x="96" y="120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053" name="Group 111"/>
            <p:cNvGrpSpPr>
              <a:grpSpLocks/>
            </p:cNvGrpSpPr>
            <p:nvPr/>
          </p:nvGrpSpPr>
          <p:grpSpPr bwMode="auto">
            <a:xfrm>
              <a:off x="688" y="2816"/>
              <a:ext cx="248" cy="616"/>
              <a:chOff x="1760" y="3672"/>
              <a:chExt cx="248" cy="616"/>
            </a:xfrm>
          </p:grpSpPr>
          <p:sp>
            <p:nvSpPr>
              <p:cNvPr id="44066" name="Oval 112"/>
              <p:cNvSpPr>
                <a:spLocks noChangeArrowheads="1"/>
              </p:cNvSpPr>
              <p:nvPr/>
            </p:nvSpPr>
            <p:spPr bwMode="auto">
              <a:xfrm>
                <a:off x="1760" y="3672"/>
                <a:ext cx="192" cy="288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44067" name="Group 113"/>
              <p:cNvGrpSpPr>
                <a:grpSpLocks/>
              </p:cNvGrpSpPr>
              <p:nvPr/>
            </p:nvGrpSpPr>
            <p:grpSpPr bwMode="auto">
              <a:xfrm>
                <a:off x="1768" y="3960"/>
                <a:ext cx="240" cy="328"/>
                <a:chOff x="1768" y="3960"/>
                <a:chExt cx="240" cy="328"/>
              </a:xfrm>
            </p:grpSpPr>
            <p:sp>
              <p:nvSpPr>
                <p:cNvPr id="44068" name="Freeform 114"/>
                <p:cNvSpPr>
                  <a:spLocks/>
                </p:cNvSpPr>
                <p:nvPr/>
              </p:nvSpPr>
              <p:spPr bwMode="auto">
                <a:xfrm>
                  <a:off x="1784" y="3960"/>
                  <a:ext cx="72" cy="328"/>
                </a:xfrm>
                <a:custGeom>
                  <a:avLst/>
                  <a:gdLst>
                    <a:gd name="T0" fmla="*/ 72 w 72"/>
                    <a:gd name="T1" fmla="*/ 0 h 328"/>
                    <a:gd name="T2" fmla="*/ 72 w 72"/>
                    <a:gd name="T3" fmla="*/ 192 h 328"/>
                    <a:gd name="T4" fmla="*/ 0 w 72"/>
                    <a:gd name="T5" fmla="*/ 328 h 328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328"/>
                    <a:gd name="T11" fmla="*/ 72 w 72"/>
                    <a:gd name="T12" fmla="*/ 328 h 3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328">
                      <a:moveTo>
                        <a:pt x="72" y="0"/>
                      </a:moveTo>
                      <a:lnTo>
                        <a:pt x="72" y="192"/>
                      </a:lnTo>
                      <a:lnTo>
                        <a:pt x="0" y="328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69" name="Freeform 115"/>
                <p:cNvSpPr>
                  <a:spLocks/>
                </p:cNvSpPr>
                <p:nvPr/>
              </p:nvSpPr>
              <p:spPr bwMode="auto">
                <a:xfrm>
                  <a:off x="1768" y="3968"/>
                  <a:ext cx="240" cy="104"/>
                </a:xfrm>
                <a:custGeom>
                  <a:avLst/>
                  <a:gdLst>
                    <a:gd name="T0" fmla="*/ 0 w 240"/>
                    <a:gd name="T1" fmla="*/ 104 h 104"/>
                    <a:gd name="T2" fmla="*/ 48 w 240"/>
                    <a:gd name="T3" fmla="*/ 48 h 104"/>
                    <a:gd name="T4" fmla="*/ 144 w 240"/>
                    <a:gd name="T5" fmla="*/ 48 h 104"/>
                    <a:gd name="T6" fmla="*/ 240 w 240"/>
                    <a:gd name="T7" fmla="*/ 0 h 1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104"/>
                    <a:gd name="T14" fmla="*/ 240 w 240"/>
                    <a:gd name="T15" fmla="*/ 104 h 1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104">
                      <a:moveTo>
                        <a:pt x="0" y="104"/>
                      </a:moveTo>
                      <a:lnTo>
                        <a:pt x="48" y="48"/>
                      </a:lnTo>
                      <a:lnTo>
                        <a:pt x="144" y="48"/>
                      </a:lnTo>
                      <a:lnTo>
                        <a:pt x="240" y="0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70" name="Freeform 116"/>
                <p:cNvSpPr>
                  <a:spLocks/>
                </p:cNvSpPr>
                <p:nvPr/>
              </p:nvSpPr>
              <p:spPr bwMode="auto">
                <a:xfrm>
                  <a:off x="1864" y="4128"/>
                  <a:ext cx="96" cy="120"/>
                </a:xfrm>
                <a:custGeom>
                  <a:avLst/>
                  <a:gdLst>
                    <a:gd name="T0" fmla="*/ 0 w 96"/>
                    <a:gd name="T1" fmla="*/ 0 h 120"/>
                    <a:gd name="T2" fmla="*/ 72 w 96"/>
                    <a:gd name="T3" fmla="*/ 72 h 120"/>
                    <a:gd name="T4" fmla="*/ 96 w 96"/>
                    <a:gd name="T5" fmla="*/ 120 h 120"/>
                    <a:gd name="T6" fmla="*/ 0 60000 65536"/>
                    <a:gd name="T7" fmla="*/ 0 60000 65536"/>
                    <a:gd name="T8" fmla="*/ 0 60000 65536"/>
                    <a:gd name="T9" fmla="*/ 0 w 96"/>
                    <a:gd name="T10" fmla="*/ 0 h 120"/>
                    <a:gd name="T11" fmla="*/ 96 w 96"/>
                    <a:gd name="T12" fmla="*/ 120 h 1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" h="120">
                      <a:moveTo>
                        <a:pt x="0" y="0"/>
                      </a:moveTo>
                      <a:lnTo>
                        <a:pt x="72" y="72"/>
                      </a:lnTo>
                      <a:lnTo>
                        <a:pt x="96" y="120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054" name="Group 117"/>
            <p:cNvGrpSpPr>
              <a:grpSpLocks/>
            </p:cNvGrpSpPr>
            <p:nvPr/>
          </p:nvGrpSpPr>
          <p:grpSpPr bwMode="auto">
            <a:xfrm>
              <a:off x="1168" y="2752"/>
              <a:ext cx="248" cy="616"/>
              <a:chOff x="1760" y="3672"/>
              <a:chExt cx="248" cy="616"/>
            </a:xfrm>
          </p:grpSpPr>
          <p:sp>
            <p:nvSpPr>
              <p:cNvPr id="44061" name="Oval 118"/>
              <p:cNvSpPr>
                <a:spLocks noChangeArrowheads="1"/>
              </p:cNvSpPr>
              <p:nvPr/>
            </p:nvSpPr>
            <p:spPr bwMode="auto">
              <a:xfrm>
                <a:off x="1760" y="3672"/>
                <a:ext cx="192" cy="288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44062" name="Group 119"/>
              <p:cNvGrpSpPr>
                <a:grpSpLocks/>
              </p:cNvGrpSpPr>
              <p:nvPr/>
            </p:nvGrpSpPr>
            <p:grpSpPr bwMode="auto">
              <a:xfrm>
                <a:off x="1768" y="3960"/>
                <a:ext cx="240" cy="328"/>
                <a:chOff x="1768" y="3960"/>
                <a:chExt cx="240" cy="328"/>
              </a:xfrm>
            </p:grpSpPr>
            <p:sp>
              <p:nvSpPr>
                <p:cNvPr id="44063" name="Freeform 120"/>
                <p:cNvSpPr>
                  <a:spLocks/>
                </p:cNvSpPr>
                <p:nvPr/>
              </p:nvSpPr>
              <p:spPr bwMode="auto">
                <a:xfrm>
                  <a:off x="1784" y="3960"/>
                  <a:ext cx="72" cy="328"/>
                </a:xfrm>
                <a:custGeom>
                  <a:avLst/>
                  <a:gdLst>
                    <a:gd name="T0" fmla="*/ 72 w 72"/>
                    <a:gd name="T1" fmla="*/ 0 h 328"/>
                    <a:gd name="T2" fmla="*/ 72 w 72"/>
                    <a:gd name="T3" fmla="*/ 192 h 328"/>
                    <a:gd name="T4" fmla="*/ 0 w 72"/>
                    <a:gd name="T5" fmla="*/ 328 h 328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328"/>
                    <a:gd name="T11" fmla="*/ 72 w 72"/>
                    <a:gd name="T12" fmla="*/ 328 h 3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328">
                      <a:moveTo>
                        <a:pt x="72" y="0"/>
                      </a:moveTo>
                      <a:lnTo>
                        <a:pt x="72" y="192"/>
                      </a:lnTo>
                      <a:lnTo>
                        <a:pt x="0" y="328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64" name="Freeform 121"/>
                <p:cNvSpPr>
                  <a:spLocks/>
                </p:cNvSpPr>
                <p:nvPr/>
              </p:nvSpPr>
              <p:spPr bwMode="auto">
                <a:xfrm>
                  <a:off x="1768" y="3968"/>
                  <a:ext cx="240" cy="104"/>
                </a:xfrm>
                <a:custGeom>
                  <a:avLst/>
                  <a:gdLst>
                    <a:gd name="T0" fmla="*/ 0 w 240"/>
                    <a:gd name="T1" fmla="*/ 104 h 104"/>
                    <a:gd name="T2" fmla="*/ 48 w 240"/>
                    <a:gd name="T3" fmla="*/ 48 h 104"/>
                    <a:gd name="T4" fmla="*/ 144 w 240"/>
                    <a:gd name="T5" fmla="*/ 48 h 104"/>
                    <a:gd name="T6" fmla="*/ 240 w 240"/>
                    <a:gd name="T7" fmla="*/ 0 h 1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104"/>
                    <a:gd name="T14" fmla="*/ 240 w 240"/>
                    <a:gd name="T15" fmla="*/ 104 h 1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104">
                      <a:moveTo>
                        <a:pt x="0" y="104"/>
                      </a:moveTo>
                      <a:lnTo>
                        <a:pt x="48" y="48"/>
                      </a:lnTo>
                      <a:lnTo>
                        <a:pt x="144" y="48"/>
                      </a:lnTo>
                      <a:lnTo>
                        <a:pt x="240" y="0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65" name="Freeform 122"/>
                <p:cNvSpPr>
                  <a:spLocks/>
                </p:cNvSpPr>
                <p:nvPr/>
              </p:nvSpPr>
              <p:spPr bwMode="auto">
                <a:xfrm>
                  <a:off x="1864" y="4128"/>
                  <a:ext cx="96" cy="120"/>
                </a:xfrm>
                <a:custGeom>
                  <a:avLst/>
                  <a:gdLst>
                    <a:gd name="T0" fmla="*/ 0 w 96"/>
                    <a:gd name="T1" fmla="*/ 0 h 120"/>
                    <a:gd name="T2" fmla="*/ 72 w 96"/>
                    <a:gd name="T3" fmla="*/ 72 h 120"/>
                    <a:gd name="T4" fmla="*/ 96 w 96"/>
                    <a:gd name="T5" fmla="*/ 120 h 120"/>
                    <a:gd name="T6" fmla="*/ 0 60000 65536"/>
                    <a:gd name="T7" fmla="*/ 0 60000 65536"/>
                    <a:gd name="T8" fmla="*/ 0 60000 65536"/>
                    <a:gd name="T9" fmla="*/ 0 w 96"/>
                    <a:gd name="T10" fmla="*/ 0 h 120"/>
                    <a:gd name="T11" fmla="*/ 96 w 96"/>
                    <a:gd name="T12" fmla="*/ 120 h 1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" h="120">
                      <a:moveTo>
                        <a:pt x="0" y="0"/>
                      </a:moveTo>
                      <a:lnTo>
                        <a:pt x="72" y="72"/>
                      </a:lnTo>
                      <a:lnTo>
                        <a:pt x="96" y="120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055" name="Group 123"/>
            <p:cNvGrpSpPr>
              <a:grpSpLocks/>
            </p:cNvGrpSpPr>
            <p:nvPr/>
          </p:nvGrpSpPr>
          <p:grpSpPr bwMode="auto">
            <a:xfrm>
              <a:off x="856" y="2800"/>
              <a:ext cx="248" cy="616"/>
              <a:chOff x="1760" y="3672"/>
              <a:chExt cx="248" cy="616"/>
            </a:xfrm>
          </p:grpSpPr>
          <p:sp>
            <p:nvSpPr>
              <p:cNvPr id="44056" name="Oval 124"/>
              <p:cNvSpPr>
                <a:spLocks noChangeArrowheads="1"/>
              </p:cNvSpPr>
              <p:nvPr/>
            </p:nvSpPr>
            <p:spPr bwMode="auto">
              <a:xfrm>
                <a:off x="1760" y="3672"/>
                <a:ext cx="192" cy="288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44057" name="Group 125"/>
              <p:cNvGrpSpPr>
                <a:grpSpLocks/>
              </p:cNvGrpSpPr>
              <p:nvPr/>
            </p:nvGrpSpPr>
            <p:grpSpPr bwMode="auto">
              <a:xfrm>
                <a:off x="1768" y="3960"/>
                <a:ext cx="240" cy="328"/>
                <a:chOff x="1768" y="3960"/>
                <a:chExt cx="240" cy="328"/>
              </a:xfrm>
            </p:grpSpPr>
            <p:sp>
              <p:nvSpPr>
                <p:cNvPr id="44058" name="Freeform 126"/>
                <p:cNvSpPr>
                  <a:spLocks/>
                </p:cNvSpPr>
                <p:nvPr/>
              </p:nvSpPr>
              <p:spPr bwMode="auto">
                <a:xfrm>
                  <a:off x="1784" y="3960"/>
                  <a:ext cx="72" cy="328"/>
                </a:xfrm>
                <a:custGeom>
                  <a:avLst/>
                  <a:gdLst>
                    <a:gd name="T0" fmla="*/ 72 w 72"/>
                    <a:gd name="T1" fmla="*/ 0 h 328"/>
                    <a:gd name="T2" fmla="*/ 72 w 72"/>
                    <a:gd name="T3" fmla="*/ 192 h 328"/>
                    <a:gd name="T4" fmla="*/ 0 w 72"/>
                    <a:gd name="T5" fmla="*/ 328 h 328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328"/>
                    <a:gd name="T11" fmla="*/ 72 w 72"/>
                    <a:gd name="T12" fmla="*/ 328 h 3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328">
                      <a:moveTo>
                        <a:pt x="72" y="0"/>
                      </a:moveTo>
                      <a:lnTo>
                        <a:pt x="72" y="192"/>
                      </a:lnTo>
                      <a:lnTo>
                        <a:pt x="0" y="328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59" name="Freeform 127"/>
                <p:cNvSpPr>
                  <a:spLocks/>
                </p:cNvSpPr>
                <p:nvPr/>
              </p:nvSpPr>
              <p:spPr bwMode="auto">
                <a:xfrm>
                  <a:off x="1768" y="3968"/>
                  <a:ext cx="240" cy="104"/>
                </a:xfrm>
                <a:custGeom>
                  <a:avLst/>
                  <a:gdLst>
                    <a:gd name="T0" fmla="*/ 0 w 240"/>
                    <a:gd name="T1" fmla="*/ 104 h 104"/>
                    <a:gd name="T2" fmla="*/ 48 w 240"/>
                    <a:gd name="T3" fmla="*/ 48 h 104"/>
                    <a:gd name="T4" fmla="*/ 144 w 240"/>
                    <a:gd name="T5" fmla="*/ 48 h 104"/>
                    <a:gd name="T6" fmla="*/ 240 w 240"/>
                    <a:gd name="T7" fmla="*/ 0 h 1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104"/>
                    <a:gd name="T14" fmla="*/ 240 w 240"/>
                    <a:gd name="T15" fmla="*/ 104 h 1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104">
                      <a:moveTo>
                        <a:pt x="0" y="104"/>
                      </a:moveTo>
                      <a:lnTo>
                        <a:pt x="48" y="48"/>
                      </a:lnTo>
                      <a:lnTo>
                        <a:pt x="144" y="48"/>
                      </a:lnTo>
                      <a:lnTo>
                        <a:pt x="240" y="0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60" name="Freeform 128"/>
                <p:cNvSpPr>
                  <a:spLocks/>
                </p:cNvSpPr>
                <p:nvPr/>
              </p:nvSpPr>
              <p:spPr bwMode="auto">
                <a:xfrm>
                  <a:off x="1864" y="4128"/>
                  <a:ext cx="96" cy="120"/>
                </a:xfrm>
                <a:custGeom>
                  <a:avLst/>
                  <a:gdLst>
                    <a:gd name="T0" fmla="*/ 0 w 96"/>
                    <a:gd name="T1" fmla="*/ 0 h 120"/>
                    <a:gd name="T2" fmla="*/ 72 w 96"/>
                    <a:gd name="T3" fmla="*/ 72 h 120"/>
                    <a:gd name="T4" fmla="*/ 96 w 96"/>
                    <a:gd name="T5" fmla="*/ 120 h 120"/>
                    <a:gd name="T6" fmla="*/ 0 60000 65536"/>
                    <a:gd name="T7" fmla="*/ 0 60000 65536"/>
                    <a:gd name="T8" fmla="*/ 0 60000 65536"/>
                    <a:gd name="T9" fmla="*/ 0 w 96"/>
                    <a:gd name="T10" fmla="*/ 0 h 120"/>
                    <a:gd name="T11" fmla="*/ 96 w 96"/>
                    <a:gd name="T12" fmla="*/ 120 h 1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" h="120">
                      <a:moveTo>
                        <a:pt x="0" y="0"/>
                      </a:moveTo>
                      <a:lnTo>
                        <a:pt x="72" y="72"/>
                      </a:lnTo>
                      <a:lnTo>
                        <a:pt x="96" y="120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4035" name="Text Box 129"/>
          <p:cNvSpPr txBox="1">
            <a:spLocks noChangeArrowheads="1"/>
          </p:cNvSpPr>
          <p:nvPr/>
        </p:nvSpPr>
        <p:spPr bwMode="auto">
          <a:xfrm>
            <a:off x="539750" y="0"/>
            <a:ext cx="8064500" cy="115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ja-JP" sz="4000" b="1" dirty="0">
                <a:latin typeface="Times New Roman" charset="0"/>
              </a:rPr>
              <a:t>Adiabatic (Gradual) Acceleration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ja-JP" sz="2400" b="1" dirty="0">
                <a:latin typeface="Times New Roman" charset="0"/>
              </a:rPr>
              <a:t>from #1 lesson of Mako-Tajima problem (1978)</a:t>
            </a:r>
          </a:p>
        </p:txBody>
      </p:sp>
      <p:sp>
        <p:nvSpPr>
          <p:cNvPr id="44036" name="Text Box 130"/>
          <p:cNvSpPr txBox="1">
            <a:spLocks noChangeArrowheads="1"/>
          </p:cNvSpPr>
          <p:nvPr/>
        </p:nvSpPr>
        <p:spPr bwMode="auto">
          <a:xfrm>
            <a:off x="6315075" y="1985963"/>
            <a:ext cx="20113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ja-JP" sz="2400" b="1">
                <a:solidFill>
                  <a:srgbClr val="622B6F"/>
                </a:solidFill>
                <a:latin typeface="Times New Roman" charset="0"/>
              </a:rPr>
              <a:t>Inefficient if </a:t>
            </a:r>
            <a:r>
              <a:rPr lang="en-US" altLang="ja-JP" sz="2400" b="1" u="sng">
                <a:solidFill>
                  <a:srgbClr val="622B6F"/>
                </a:solidFill>
                <a:latin typeface="Times New Roman" charset="0"/>
              </a:rPr>
              <a:t>suddenly</a:t>
            </a:r>
            <a:r>
              <a:rPr lang="en-US" altLang="ja-JP" sz="2400" b="1">
                <a:solidFill>
                  <a:srgbClr val="622B6F"/>
                </a:solidFill>
                <a:latin typeface="Times New Roman" charset="0"/>
              </a:rPr>
              <a:t> accelerated</a:t>
            </a:r>
          </a:p>
        </p:txBody>
      </p:sp>
      <p:sp>
        <p:nvSpPr>
          <p:cNvPr id="44037" name="Text Box 131"/>
          <p:cNvSpPr txBox="1">
            <a:spLocks noChangeArrowheads="1"/>
          </p:cNvSpPr>
          <p:nvPr/>
        </p:nvSpPr>
        <p:spPr bwMode="auto">
          <a:xfrm>
            <a:off x="6521450" y="4570413"/>
            <a:ext cx="1968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ja-JP" sz="2400" b="1">
                <a:solidFill>
                  <a:srgbClr val="CC0000"/>
                </a:solidFill>
                <a:latin typeface="Times New Roman" charset="0"/>
              </a:rPr>
              <a:t>Efficient when </a:t>
            </a:r>
            <a:r>
              <a:rPr lang="en-US" altLang="ja-JP" sz="2400" b="1" u="sng">
                <a:solidFill>
                  <a:srgbClr val="CC0000"/>
                </a:solidFill>
                <a:latin typeface="Times New Roman" charset="0"/>
              </a:rPr>
              <a:t>gradually </a:t>
            </a:r>
            <a:r>
              <a:rPr lang="en-US" altLang="ja-JP" sz="2400" b="1">
                <a:solidFill>
                  <a:srgbClr val="CC0000"/>
                </a:solidFill>
                <a:latin typeface="Times New Roman" charset="0"/>
              </a:rPr>
              <a:t>accelerated</a:t>
            </a:r>
          </a:p>
        </p:txBody>
      </p:sp>
      <p:sp>
        <p:nvSpPr>
          <p:cNvPr id="44038" name="Text Box 132"/>
          <p:cNvSpPr txBox="1">
            <a:spLocks noChangeArrowheads="1"/>
          </p:cNvSpPr>
          <p:nvPr/>
        </p:nvSpPr>
        <p:spPr bwMode="auto">
          <a:xfrm>
            <a:off x="3290888" y="1060450"/>
            <a:ext cx="20399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>
                <a:latin typeface="Times New Roman" charset="0"/>
              </a:rPr>
              <a:t>Accelerating structure</a:t>
            </a:r>
          </a:p>
        </p:txBody>
      </p:sp>
      <p:sp>
        <p:nvSpPr>
          <p:cNvPr id="44039" name="Text Box 133"/>
          <p:cNvSpPr txBox="1">
            <a:spLocks noChangeArrowheads="1"/>
          </p:cNvSpPr>
          <p:nvPr/>
        </p:nvSpPr>
        <p:spPr bwMode="auto">
          <a:xfrm>
            <a:off x="2908300" y="1177925"/>
            <a:ext cx="252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ja-JP" altLang="en-US" sz="1800">
              <a:latin typeface="Times New Roman" charset="0"/>
            </a:endParaRPr>
          </a:p>
        </p:txBody>
      </p:sp>
      <p:sp>
        <p:nvSpPr>
          <p:cNvPr id="44040" name="Text Box 134"/>
          <p:cNvSpPr txBox="1">
            <a:spLocks noChangeArrowheads="1"/>
          </p:cNvSpPr>
          <p:nvPr/>
        </p:nvSpPr>
        <p:spPr bwMode="auto">
          <a:xfrm>
            <a:off x="3419475" y="134143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>
                <a:latin typeface="Times New Roman" charset="0"/>
                <a:cs typeface="Times New Roman" charset="0"/>
              </a:rPr>
              <a:t>↓</a:t>
            </a:r>
          </a:p>
        </p:txBody>
      </p:sp>
      <p:sp>
        <p:nvSpPr>
          <p:cNvPr id="44041" name="Text Box 135"/>
          <p:cNvSpPr txBox="1">
            <a:spLocks noChangeArrowheads="1"/>
          </p:cNvSpPr>
          <p:nvPr/>
        </p:nvSpPr>
        <p:spPr bwMode="auto">
          <a:xfrm>
            <a:off x="1019175" y="3435350"/>
            <a:ext cx="106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>
                <a:latin typeface="Times New Roman" charset="0"/>
              </a:rPr>
              <a:t>protons</a:t>
            </a:r>
          </a:p>
        </p:txBody>
      </p:sp>
      <p:sp>
        <p:nvSpPr>
          <p:cNvPr id="44042" name="Text Box 136"/>
          <p:cNvSpPr txBox="1">
            <a:spLocks noChangeArrowheads="1"/>
          </p:cNvSpPr>
          <p:nvPr/>
        </p:nvSpPr>
        <p:spPr bwMode="auto">
          <a:xfrm>
            <a:off x="1754188" y="3463925"/>
            <a:ext cx="5984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>
                <a:latin typeface="Times New Roman" charset="0"/>
                <a:cs typeface="Times New Roman" charset="0"/>
              </a:rPr>
              <a:t>↑</a:t>
            </a:r>
          </a:p>
        </p:txBody>
      </p:sp>
      <p:sp>
        <p:nvSpPr>
          <p:cNvPr id="44043" name="Text Box 137"/>
          <p:cNvSpPr txBox="1">
            <a:spLocks noChangeArrowheads="1"/>
          </p:cNvSpPr>
          <p:nvPr/>
        </p:nvSpPr>
        <p:spPr bwMode="auto">
          <a:xfrm>
            <a:off x="595313" y="3684588"/>
            <a:ext cx="463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800">
                <a:latin typeface="Times New Roman" charset="0"/>
                <a:cs typeface="Times New Roman" charset="0"/>
              </a:rPr>
              <a:t>↓</a:t>
            </a:r>
          </a:p>
        </p:txBody>
      </p:sp>
      <p:sp>
        <p:nvSpPr>
          <p:cNvPr id="44044" name="Text Box 138"/>
          <p:cNvSpPr txBox="1">
            <a:spLocks noChangeArrowheads="1"/>
          </p:cNvSpPr>
          <p:nvPr/>
        </p:nvSpPr>
        <p:spPr bwMode="auto">
          <a:xfrm>
            <a:off x="3400425" y="3714750"/>
            <a:ext cx="203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>
                <a:latin typeface="Times New Roman" charset="0"/>
              </a:rPr>
              <a:t>Accelerating structure</a:t>
            </a:r>
          </a:p>
        </p:txBody>
      </p:sp>
      <p:sp>
        <p:nvSpPr>
          <p:cNvPr id="44045" name="Text Box 139"/>
          <p:cNvSpPr txBox="1">
            <a:spLocks noChangeArrowheads="1"/>
          </p:cNvSpPr>
          <p:nvPr/>
        </p:nvSpPr>
        <p:spPr bwMode="auto">
          <a:xfrm>
            <a:off x="3563938" y="3933825"/>
            <a:ext cx="4714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>
                <a:latin typeface="Times New Roman" charset="0"/>
                <a:cs typeface="Times New Roman" charset="0"/>
              </a:rPr>
              <a:t>↓</a:t>
            </a:r>
          </a:p>
        </p:txBody>
      </p:sp>
      <p:sp>
        <p:nvSpPr>
          <p:cNvPr id="82060" name="Text Box 140"/>
          <p:cNvSpPr txBox="1">
            <a:spLocks noChangeArrowheads="1"/>
          </p:cNvSpPr>
          <p:nvPr/>
        </p:nvSpPr>
        <p:spPr bwMode="auto">
          <a:xfrm>
            <a:off x="323850" y="6338888"/>
            <a:ext cx="84629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800">
                <a:solidFill>
                  <a:srgbClr val="993300"/>
                </a:solidFill>
                <a:latin typeface="Arial" pitchFamily="34" charset="0"/>
                <a:ea typeface="ＭＳ Ｐゴシック" pitchFamily="50" charset="-128"/>
                <a:cs typeface="Times New Roman" pitchFamily="18" charset="0"/>
              </a:rPr>
              <a:t>Lesson #1: gradual acceleration → </a:t>
            </a:r>
            <a:r>
              <a:rPr lang="en-US" altLang="ja-JP" sz="2800">
                <a:solidFill>
                  <a:srgbClr val="9933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Relevant for ions</a:t>
            </a:r>
          </a:p>
        </p:txBody>
      </p:sp>
    </p:spTree>
    <p:extLst>
      <p:ext uri="{BB962C8B-B14F-4D97-AF65-F5344CB8AC3E}">
        <p14:creationId xmlns:p14="http://schemas.microsoft.com/office/powerpoint/2010/main" val="1505001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1" name="Group 2"/>
          <p:cNvGrpSpPr>
            <a:grpSpLocks/>
          </p:cNvGrpSpPr>
          <p:nvPr/>
        </p:nvGrpSpPr>
        <p:grpSpPr bwMode="auto">
          <a:xfrm>
            <a:off x="1158875" y="1289050"/>
            <a:ext cx="3292475" cy="1665288"/>
            <a:chOff x="265" y="399"/>
            <a:chExt cx="2570" cy="1273"/>
          </a:xfrm>
        </p:grpSpPr>
        <p:sp>
          <p:nvSpPr>
            <p:cNvPr id="46143" name="Rectangle 3"/>
            <p:cNvSpPr>
              <a:spLocks noChangeArrowheads="1"/>
            </p:cNvSpPr>
            <p:nvPr/>
          </p:nvSpPr>
          <p:spPr bwMode="auto">
            <a:xfrm>
              <a:off x="1590" y="399"/>
              <a:ext cx="93" cy="127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6144" name="AutoShape 4"/>
            <p:cNvSpPr>
              <a:spLocks noChangeArrowheads="1"/>
            </p:cNvSpPr>
            <p:nvPr/>
          </p:nvSpPr>
          <p:spPr bwMode="auto">
            <a:xfrm rot="-5400000">
              <a:off x="464" y="382"/>
              <a:ext cx="921" cy="13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098 w 21600"/>
                <a:gd name="T13" fmla="*/ 6108 h 21600"/>
                <a:gd name="T14" fmla="*/ 15502 w 21600"/>
                <a:gd name="T15" fmla="*/ 154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607" y="21600"/>
                  </a:lnTo>
                  <a:lnTo>
                    <a:pt x="12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A0000"/>
                </a:gs>
                <a:gs pos="100000">
                  <a:srgbClr val="FF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6145" name="Group 5"/>
            <p:cNvGrpSpPr>
              <a:grpSpLocks/>
            </p:cNvGrpSpPr>
            <p:nvPr/>
          </p:nvGrpSpPr>
          <p:grpSpPr bwMode="auto">
            <a:xfrm>
              <a:off x="1692" y="1120"/>
              <a:ext cx="140" cy="140"/>
              <a:chOff x="1844" y="1868"/>
              <a:chExt cx="228" cy="228"/>
            </a:xfrm>
          </p:grpSpPr>
          <p:sp>
            <p:nvSpPr>
              <p:cNvPr id="46169" name="Oval 6"/>
              <p:cNvSpPr>
                <a:spLocks noChangeArrowheads="1"/>
              </p:cNvSpPr>
              <p:nvPr/>
            </p:nvSpPr>
            <p:spPr bwMode="auto">
              <a:xfrm>
                <a:off x="1844" y="1868"/>
                <a:ext cx="228" cy="228"/>
              </a:xfrm>
              <a:prstGeom prst="ellipse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46170" name="Group 7"/>
              <p:cNvGrpSpPr>
                <a:grpSpLocks/>
              </p:cNvGrpSpPr>
              <p:nvPr/>
            </p:nvGrpSpPr>
            <p:grpSpPr bwMode="auto">
              <a:xfrm>
                <a:off x="1879" y="1903"/>
                <a:ext cx="157" cy="157"/>
                <a:chOff x="2100" y="2328"/>
                <a:chExt cx="817" cy="817"/>
              </a:xfrm>
            </p:grpSpPr>
            <p:sp>
              <p:nvSpPr>
                <p:cNvPr id="46171" name="Line 8"/>
                <p:cNvSpPr>
                  <a:spLocks noChangeShapeType="1"/>
                </p:cNvSpPr>
                <p:nvPr/>
              </p:nvSpPr>
              <p:spPr bwMode="auto">
                <a:xfrm>
                  <a:off x="2100" y="2736"/>
                  <a:ext cx="81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72" name="Line 9"/>
                <p:cNvSpPr>
                  <a:spLocks noChangeShapeType="1"/>
                </p:cNvSpPr>
                <p:nvPr/>
              </p:nvSpPr>
              <p:spPr bwMode="auto">
                <a:xfrm rot="-5400000">
                  <a:off x="2100" y="2737"/>
                  <a:ext cx="81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6146" name="Group 10"/>
            <p:cNvGrpSpPr>
              <a:grpSpLocks/>
            </p:cNvGrpSpPr>
            <p:nvPr/>
          </p:nvGrpSpPr>
          <p:grpSpPr bwMode="auto">
            <a:xfrm>
              <a:off x="1692" y="816"/>
              <a:ext cx="140" cy="140"/>
              <a:chOff x="1844" y="1868"/>
              <a:chExt cx="228" cy="228"/>
            </a:xfrm>
          </p:grpSpPr>
          <p:sp>
            <p:nvSpPr>
              <p:cNvPr id="46165" name="Oval 11"/>
              <p:cNvSpPr>
                <a:spLocks noChangeArrowheads="1"/>
              </p:cNvSpPr>
              <p:nvPr/>
            </p:nvSpPr>
            <p:spPr bwMode="auto">
              <a:xfrm>
                <a:off x="1844" y="1868"/>
                <a:ext cx="228" cy="228"/>
              </a:xfrm>
              <a:prstGeom prst="ellipse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46166" name="Group 12"/>
              <p:cNvGrpSpPr>
                <a:grpSpLocks/>
              </p:cNvGrpSpPr>
              <p:nvPr/>
            </p:nvGrpSpPr>
            <p:grpSpPr bwMode="auto">
              <a:xfrm>
                <a:off x="1879" y="1903"/>
                <a:ext cx="157" cy="157"/>
                <a:chOff x="2100" y="2328"/>
                <a:chExt cx="817" cy="817"/>
              </a:xfrm>
            </p:grpSpPr>
            <p:sp>
              <p:nvSpPr>
                <p:cNvPr id="46167" name="Line 13"/>
                <p:cNvSpPr>
                  <a:spLocks noChangeShapeType="1"/>
                </p:cNvSpPr>
                <p:nvPr/>
              </p:nvSpPr>
              <p:spPr bwMode="auto">
                <a:xfrm>
                  <a:off x="2100" y="2736"/>
                  <a:ext cx="81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68" name="Line 14"/>
                <p:cNvSpPr>
                  <a:spLocks noChangeShapeType="1"/>
                </p:cNvSpPr>
                <p:nvPr/>
              </p:nvSpPr>
              <p:spPr bwMode="auto">
                <a:xfrm rot="-5400000">
                  <a:off x="2100" y="2737"/>
                  <a:ext cx="81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6147" name="Group 15"/>
            <p:cNvGrpSpPr>
              <a:grpSpLocks/>
            </p:cNvGrpSpPr>
            <p:nvPr/>
          </p:nvGrpSpPr>
          <p:grpSpPr bwMode="auto">
            <a:xfrm>
              <a:off x="1692" y="968"/>
              <a:ext cx="140" cy="140"/>
              <a:chOff x="1844" y="1868"/>
              <a:chExt cx="228" cy="228"/>
            </a:xfrm>
          </p:grpSpPr>
          <p:sp>
            <p:nvSpPr>
              <p:cNvPr id="46161" name="Oval 16"/>
              <p:cNvSpPr>
                <a:spLocks noChangeArrowheads="1"/>
              </p:cNvSpPr>
              <p:nvPr/>
            </p:nvSpPr>
            <p:spPr bwMode="auto">
              <a:xfrm>
                <a:off x="1844" y="1868"/>
                <a:ext cx="228" cy="228"/>
              </a:xfrm>
              <a:prstGeom prst="ellipse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46162" name="Group 17"/>
              <p:cNvGrpSpPr>
                <a:grpSpLocks/>
              </p:cNvGrpSpPr>
              <p:nvPr/>
            </p:nvGrpSpPr>
            <p:grpSpPr bwMode="auto">
              <a:xfrm>
                <a:off x="1879" y="1903"/>
                <a:ext cx="157" cy="157"/>
                <a:chOff x="2100" y="2328"/>
                <a:chExt cx="817" cy="817"/>
              </a:xfrm>
            </p:grpSpPr>
            <p:sp>
              <p:nvSpPr>
                <p:cNvPr id="46163" name="Line 18"/>
                <p:cNvSpPr>
                  <a:spLocks noChangeShapeType="1"/>
                </p:cNvSpPr>
                <p:nvPr/>
              </p:nvSpPr>
              <p:spPr bwMode="auto">
                <a:xfrm>
                  <a:off x="2100" y="2736"/>
                  <a:ext cx="81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64" name="Line 19"/>
                <p:cNvSpPr>
                  <a:spLocks noChangeShapeType="1"/>
                </p:cNvSpPr>
                <p:nvPr/>
              </p:nvSpPr>
              <p:spPr bwMode="auto">
                <a:xfrm rot="-5400000">
                  <a:off x="2100" y="2737"/>
                  <a:ext cx="81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6148" name="Group 20"/>
            <p:cNvGrpSpPr>
              <a:grpSpLocks/>
            </p:cNvGrpSpPr>
            <p:nvPr/>
          </p:nvGrpSpPr>
          <p:grpSpPr bwMode="auto">
            <a:xfrm>
              <a:off x="2172" y="704"/>
              <a:ext cx="200" cy="660"/>
              <a:chOff x="2452" y="708"/>
              <a:chExt cx="200" cy="660"/>
            </a:xfrm>
          </p:grpSpPr>
          <p:sp>
            <p:nvSpPr>
              <p:cNvPr id="46151" name="AutoShape 21"/>
              <p:cNvSpPr>
                <a:spLocks noChangeArrowheads="1"/>
              </p:cNvSpPr>
              <p:nvPr/>
            </p:nvSpPr>
            <p:spPr bwMode="auto">
              <a:xfrm>
                <a:off x="2452" y="708"/>
                <a:ext cx="200" cy="660"/>
              </a:xfrm>
              <a:prstGeom prst="roundRect">
                <a:avLst>
                  <a:gd name="adj" fmla="val 50000"/>
                </a:avLst>
              </a:prstGeom>
              <a:solidFill>
                <a:srgbClr val="99FF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46152" name="Group 22"/>
              <p:cNvGrpSpPr>
                <a:grpSpLocks/>
              </p:cNvGrpSpPr>
              <p:nvPr/>
            </p:nvGrpSpPr>
            <p:grpSpPr bwMode="auto">
              <a:xfrm>
                <a:off x="2482" y="792"/>
                <a:ext cx="140" cy="140"/>
                <a:chOff x="1836" y="1972"/>
                <a:chExt cx="140" cy="140"/>
              </a:xfrm>
            </p:grpSpPr>
            <p:sp>
              <p:nvSpPr>
                <p:cNvPr id="46159" name="Oval 23"/>
                <p:cNvSpPr>
                  <a:spLocks noChangeArrowheads="1"/>
                </p:cNvSpPr>
                <p:nvPr/>
              </p:nvSpPr>
              <p:spPr bwMode="auto">
                <a:xfrm>
                  <a:off x="1836" y="1972"/>
                  <a:ext cx="140" cy="140"/>
                </a:xfrm>
                <a:prstGeom prst="ellipse">
                  <a:avLst/>
                </a:prstGeom>
                <a:solidFill>
                  <a:srgbClr val="33CC33">
                    <a:alpha val="59999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6160" name="Line 24"/>
                <p:cNvSpPr>
                  <a:spLocks noChangeShapeType="1"/>
                </p:cNvSpPr>
                <p:nvPr/>
              </p:nvSpPr>
              <p:spPr bwMode="auto">
                <a:xfrm>
                  <a:off x="1849" y="2042"/>
                  <a:ext cx="11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153" name="Group 25"/>
              <p:cNvGrpSpPr>
                <a:grpSpLocks/>
              </p:cNvGrpSpPr>
              <p:nvPr/>
            </p:nvGrpSpPr>
            <p:grpSpPr bwMode="auto">
              <a:xfrm>
                <a:off x="2482" y="976"/>
                <a:ext cx="140" cy="140"/>
                <a:chOff x="1836" y="1972"/>
                <a:chExt cx="140" cy="140"/>
              </a:xfrm>
            </p:grpSpPr>
            <p:sp>
              <p:nvSpPr>
                <p:cNvPr id="46157" name="Oval 26"/>
                <p:cNvSpPr>
                  <a:spLocks noChangeArrowheads="1"/>
                </p:cNvSpPr>
                <p:nvPr/>
              </p:nvSpPr>
              <p:spPr bwMode="auto">
                <a:xfrm>
                  <a:off x="1836" y="1972"/>
                  <a:ext cx="140" cy="140"/>
                </a:xfrm>
                <a:prstGeom prst="ellipse">
                  <a:avLst/>
                </a:prstGeom>
                <a:solidFill>
                  <a:srgbClr val="33CC33">
                    <a:alpha val="59999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6158" name="Line 27"/>
                <p:cNvSpPr>
                  <a:spLocks noChangeShapeType="1"/>
                </p:cNvSpPr>
                <p:nvPr/>
              </p:nvSpPr>
              <p:spPr bwMode="auto">
                <a:xfrm>
                  <a:off x="1849" y="2042"/>
                  <a:ext cx="11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154" name="Group 28"/>
              <p:cNvGrpSpPr>
                <a:grpSpLocks/>
              </p:cNvGrpSpPr>
              <p:nvPr/>
            </p:nvGrpSpPr>
            <p:grpSpPr bwMode="auto">
              <a:xfrm>
                <a:off x="2482" y="1144"/>
                <a:ext cx="140" cy="140"/>
                <a:chOff x="1836" y="1972"/>
                <a:chExt cx="140" cy="140"/>
              </a:xfrm>
            </p:grpSpPr>
            <p:sp>
              <p:nvSpPr>
                <p:cNvPr id="46155" name="Oval 29"/>
                <p:cNvSpPr>
                  <a:spLocks noChangeArrowheads="1"/>
                </p:cNvSpPr>
                <p:nvPr/>
              </p:nvSpPr>
              <p:spPr bwMode="auto">
                <a:xfrm>
                  <a:off x="1836" y="1972"/>
                  <a:ext cx="140" cy="140"/>
                </a:xfrm>
                <a:prstGeom prst="ellipse">
                  <a:avLst/>
                </a:prstGeom>
                <a:solidFill>
                  <a:srgbClr val="33CC33">
                    <a:alpha val="59999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6156" name="Line 30"/>
                <p:cNvSpPr>
                  <a:spLocks noChangeShapeType="1"/>
                </p:cNvSpPr>
                <p:nvPr/>
              </p:nvSpPr>
              <p:spPr bwMode="auto">
                <a:xfrm>
                  <a:off x="1849" y="2042"/>
                  <a:ext cx="11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6149" name="Line 31"/>
            <p:cNvSpPr>
              <a:spLocks noChangeShapeType="1"/>
            </p:cNvSpPr>
            <p:nvPr/>
          </p:nvSpPr>
          <p:spPr bwMode="auto">
            <a:xfrm>
              <a:off x="2372" y="1024"/>
              <a:ext cx="248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0" name="Text Box 32"/>
            <p:cNvSpPr txBox="1">
              <a:spLocks noChangeArrowheads="1"/>
            </p:cNvSpPr>
            <p:nvPr/>
          </p:nvSpPr>
          <p:spPr bwMode="auto">
            <a:xfrm>
              <a:off x="2615" y="915"/>
              <a:ext cx="22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1800"/>
                <a:t>c</a:t>
              </a:r>
            </a:p>
          </p:txBody>
        </p:sp>
      </p:grpSp>
      <p:grpSp>
        <p:nvGrpSpPr>
          <p:cNvPr id="46082" name="Group 33"/>
          <p:cNvGrpSpPr>
            <a:grpSpLocks/>
          </p:cNvGrpSpPr>
          <p:nvPr/>
        </p:nvGrpSpPr>
        <p:grpSpPr bwMode="auto">
          <a:xfrm>
            <a:off x="1187450" y="4365625"/>
            <a:ext cx="4100513" cy="1665288"/>
            <a:chOff x="1324" y="2217"/>
            <a:chExt cx="3200" cy="1273"/>
          </a:xfrm>
        </p:grpSpPr>
        <p:sp>
          <p:nvSpPr>
            <p:cNvPr id="84002" name="Rectangle 34"/>
            <p:cNvSpPr>
              <a:spLocks noChangeArrowheads="1"/>
            </p:cNvSpPr>
            <p:nvPr/>
          </p:nvSpPr>
          <p:spPr bwMode="auto">
            <a:xfrm>
              <a:off x="2650" y="2217"/>
              <a:ext cx="861" cy="1273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12157"/>
                    <a:invGamma/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6100" name="AutoShape 35"/>
            <p:cNvSpPr>
              <a:spLocks noChangeArrowheads="1"/>
            </p:cNvSpPr>
            <p:nvPr/>
          </p:nvSpPr>
          <p:spPr bwMode="auto">
            <a:xfrm rot="-5400000">
              <a:off x="1523" y="2200"/>
              <a:ext cx="921" cy="13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098 w 21600"/>
                <a:gd name="T13" fmla="*/ 6108 h 21600"/>
                <a:gd name="T14" fmla="*/ 15502 w 21600"/>
                <a:gd name="T15" fmla="*/ 154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607" y="21600"/>
                  </a:lnTo>
                  <a:lnTo>
                    <a:pt x="12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A0000"/>
                </a:gs>
                <a:gs pos="100000">
                  <a:srgbClr val="FF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1" name="Line 36"/>
            <p:cNvSpPr>
              <a:spLocks noChangeShapeType="1"/>
            </p:cNvSpPr>
            <p:nvPr/>
          </p:nvSpPr>
          <p:spPr bwMode="auto">
            <a:xfrm>
              <a:off x="3827" y="2842"/>
              <a:ext cx="518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2" name="Text Box 37"/>
            <p:cNvSpPr txBox="1">
              <a:spLocks noChangeArrowheads="1"/>
            </p:cNvSpPr>
            <p:nvPr/>
          </p:nvSpPr>
          <p:spPr bwMode="auto">
            <a:xfrm>
              <a:off x="4304" y="2733"/>
              <a:ext cx="22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1800"/>
                <a:t>c</a:t>
              </a:r>
            </a:p>
          </p:txBody>
        </p:sp>
        <p:grpSp>
          <p:nvGrpSpPr>
            <p:cNvPr id="46103" name="Group 38"/>
            <p:cNvGrpSpPr>
              <a:grpSpLocks/>
            </p:cNvGrpSpPr>
            <p:nvPr/>
          </p:nvGrpSpPr>
          <p:grpSpPr bwMode="auto">
            <a:xfrm>
              <a:off x="2740" y="2632"/>
              <a:ext cx="140" cy="444"/>
              <a:chOff x="3381" y="2634"/>
              <a:chExt cx="140" cy="444"/>
            </a:xfrm>
          </p:grpSpPr>
          <p:grpSp>
            <p:nvGrpSpPr>
              <p:cNvPr id="46128" name="Group 39"/>
              <p:cNvGrpSpPr>
                <a:grpSpLocks/>
              </p:cNvGrpSpPr>
              <p:nvPr/>
            </p:nvGrpSpPr>
            <p:grpSpPr bwMode="auto">
              <a:xfrm>
                <a:off x="3381" y="2938"/>
                <a:ext cx="140" cy="140"/>
                <a:chOff x="1844" y="1868"/>
                <a:chExt cx="228" cy="228"/>
              </a:xfrm>
            </p:grpSpPr>
            <p:sp>
              <p:nvSpPr>
                <p:cNvPr id="46139" name="Oval 40"/>
                <p:cNvSpPr>
                  <a:spLocks noChangeArrowheads="1"/>
                </p:cNvSpPr>
                <p:nvPr/>
              </p:nvSpPr>
              <p:spPr bwMode="auto">
                <a:xfrm>
                  <a:off x="1844" y="1868"/>
                  <a:ext cx="228" cy="228"/>
                </a:xfrm>
                <a:prstGeom prst="ellipse">
                  <a:avLst/>
                </a:prstGeom>
                <a:solidFill>
                  <a:srgbClr val="00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46140" name="Group 41"/>
                <p:cNvGrpSpPr>
                  <a:grpSpLocks/>
                </p:cNvGrpSpPr>
                <p:nvPr/>
              </p:nvGrpSpPr>
              <p:grpSpPr bwMode="auto">
                <a:xfrm>
                  <a:off x="1879" y="1903"/>
                  <a:ext cx="157" cy="157"/>
                  <a:chOff x="2100" y="2328"/>
                  <a:chExt cx="817" cy="817"/>
                </a:xfrm>
              </p:grpSpPr>
              <p:sp>
                <p:nvSpPr>
                  <p:cNvPr id="46141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2100" y="2736"/>
                    <a:ext cx="817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42" name="Line 43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2100" y="2737"/>
                    <a:ext cx="817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6129" name="Group 44"/>
              <p:cNvGrpSpPr>
                <a:grpSpLocks/>
              </p:cNvGrpSpPr>
              <p:nvPr/>
            </p:nvGrpSpPr>
            <p:grpSpPr bwMode="auto">
              <a:xfrm>
                <a:off x="3381" y="2634"/>
                <a:ext cx="140" cy="140"/>
                <a:chOff x="1844" y="1868"/>
                <a:chExt cx="228" cy="228"/>
              </a:xfrm>
            </p:grpSpPr>
            <p:sp>
              <p:nvSpPr>
                <p:cNvPr id="46135" name="Oval 45"/>
                <p:cNvSpPr>
                  <a:spLocks noChangeArrowheads="1"/>
                </p:cNvSpPr>
                <p:nvPr/>
              </p:nvSpPr>
              <p:spPr bwMode="auto">
                <a:xfrm>
                  <a:off x="1844" y="1868"/>
                  <a:ext cx="228" cy="228"/>
                </a:xfrm>
                <a:prstGeom prst="ellipse">
                  <a:avLst/>
                </a:prstGeom>
                <a:solidFill>
                  <a:srgbClr val="00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46136" name="Group 46"/>
                <p:cNvGrpSpPr>
                  <a:grpSpLocks/>
                </p:cNvGrpSpPr>
                <p:nvPr/>
              </p:nvGrpSpPr>
              <p:grpSpPr bwMode="auto">
                <a:xfrm>
                  <a:off x="1879" y="1903"/>
                  <a:ext cx="157" cy="157"/>
                  <a:chOff x="2100" y="2328"/>
                  <a:chExt cx="817" cy="817"/>
                </a:xfrm>
              </p:grpSpPr>
              <p:sp>
                <p:nvSpPr>
                  <p:cNvPr id="46137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2100" y="2736"/>
                    <a:ext cx="817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38" name="Line 48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2100" y="2737"/>
                    <a:ext cx="817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6130" name="Group 49"/>
              <p:cNvGrpSpPr>
                <a:grpSpLocks/>
              </p:cNvGrpSpPr>
              <p:nvPr/>
            </p:nvGrpSpPr>
            <p:grpSpPr bwMode="auto">
              <a:xfrm>
                <a:off x="3381" y="2786"/>
                <a:ext cx="140" cy="140"/>
                <a:chOff x="1844" y="1868"/>
                <a:chExt cx="228" cy="228"/>
              </a:xfrm>
            </p:grpSpPr>
            <p:sp>
              <p:nvSpPr>
                <p:cNvPr id="46131" name="Oval 50"/>
                <p:cNvSpPr>
                  <a:spLocks noChangeArrowheads="1"/>
                </p:cNvSpPr>
                <p:nvPr/>
              </p:nvSpPr>
              <p:spPr bwMode="auto">
                <a:xfrm>
                  <a:off x="1844" y="1868"/>
                  <a:ext cx="228" cy="228"/>
                </a:xfrm>
                <a:prstGeom prst="ellipse">
                  <a:avLst/>
                </a:prstGeom>
                <a:solidFill>
                  <a:srgbClr val="00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46132" name="Group 51"/>
                <p:cNvGrpSpPr>
                  <a:grpSpLocks/>
                </p:cNvGrpSpPr>
                <p:nvPr/>
              </p:nvGrpSpPr>
              <p:grpSpPr bwMode="auto">
                <a:xfrm>
                  <a:off x="1879" y="1903"/>
                  <a:ext cx="157" cy="157"/>
                  <a:chOff x="2100" y="2328"/>
                  <a:chExt cx="817" cy="817"/>
                </a:xfrm>
              </p:grpSpPr>
              <p:sp>
                <p:nvSpPr>
                  <p:cNvPr id="46133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2100" y="2736"/>
                    <a:ext cx="817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34" name="Line 53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2100" y="2737"/>
                    <a:ext cx="817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6104" name="Group 54"/>
            <p:cNvGrpSpPr>
              <a:grpSpLocks/>
            </p:cNvGrpSpPr>
            <p:nvPr/>
          </p:nvGrpSpPr>
          <p:grpSpPr bwMode="auto">
            <a:xfrm>
              <a:off x="3028" y="2503"/>
              <a:ext cx="200" cy="660"/>
              <a:chOff x="2452" y="708"/>
              <a:chExt cx="200" cy="660"/>
            </a:xfrm>
          </p:grpSpPr>
          <p:sp>
            <p:nvSpPr>
              <p:cNvPr id="46118" name="AutoShape 55"/>
              <p:cNvSpPr>
                <a:spLocks noChangeArrowheads="1"/>
              </p:cNvSpPr>
              <p:nvPr/>
            </p:nvSpPr>
            <p:spPr bwMode="auto">
              <a:xfrm>
                <a:off x="2452" y="708"/>
                <a:ext cx="200" cy="660"/>
              </a:xfrm>
              <a:prstGeom prst="roundRect">
                <a:avLst>
                  <a:gd name="adj" fmla="val 50000"/>
                </a:avLst>
              </a:prstGeom>
              <a:solidFill>
                <a:srgbClr val="66FF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46119" name="Group 56"/>
              <p:cNvGrpSpPr>
                <a:grpSpLocks/>
              </p:cNvGrpSpPr>
              <p:nvPr/>
            </p:nvGrpSpPr>
            <p:grpSpPr bwMode="auto">
              <a:xfrm>
                <a:off x="2482" y="792"/>
                <a:ext cx="140" cy="140"/>
                <a:chOff x="1836" y="1972"/>
                <a:chExt cx="140" cy="140"/>
              </a:xfrm>
            </p:grpSpPr>
            <p:sp>
              <p:nvSpPr>
                <p:cNvPr id="46126" name="Oval 57"/>
                <p:cNvSpPr>
                  <a:spLocks noChangeArrowheads="1"/>
                </p:cNvSpPr>
                <p:nvPr/>
              </p:nvSpPr>
              <p:spPr bwMode="auto">
                <a:xfrm>
                  <a:off x="1836" y="1972"/>
                  <a:ext cx="140" cy="140"/>
                </a:xfrm>
                <a:prstGeom prst="ellipse">
                  <a:avLst/>
                </a:prstGeom>
                <a:solidFill>
                  <a:srgbClr val="33CC33">
                    <a:alpha val="59999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6127" name="Line 58"/>
                <p:cNvSpPr>
                  <a:spLocks noChangeShapeType="1"/>
                </p:cNvSpPr>
                <p:nvPr/>
              </p:nvSpPr>
              <p:spPr bwMode="auto">
                <a:xfrm>
                  <a:off x="1849" y="2042"/>
                  <a:ext cx="11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120" name="Group 59"/>
              <p:cNvGrpSpPr>
                <a:grpSpLocks/>
              </p:cNvGrpSpPr>
              <p:nvPr/>
            </p:nvGrpSpPr>
            <p:grpSpPr bwMode="auto">
              <a:xfrm>
                <a:off x="2482" y="976"/>
                <a:ext cx="140" cy="140"/>
                <a:chOff x="1836" y="1972"/>
                <a:chExt cx="140" cy="140"/>
              </a:xfrm>
            </p:grpSpPr>
            <p:sp>
              <p:nvSpPr>
                <p:cNvPr id="46124" name="Oval 60"/>
                <p:cNvSpPr>
                  <a:spLocks noChangeArrowheads="1"/>
                </p:cNvSpPr>
                <p:nvPr/>
              </p:nvSpPr>
              <p:spPr bwMode="auto">
                <a:xfrm>
                  <a:off x="1836" y="1972"/>
                  <a:ext cx="140" cy="140"/>
                </a:xfrm>
                <a:prstGeom prst="ellipse">
                  <a:avLst/>
                </a:prstGeom>
                <a:solidFill>
                  <a:srgbClr val="33CC33">
                    <a:alpha val="59999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6125" name="Line 61"/>
                <p:cNvSpPr>
                  <a:spLocks noChangeShapeType="1"/>
                </p:cNvSpPr>
                <p:nvPr/>
              </p:nvSpPr>
              <p:spPr bwMode="auto">
                <a:xfrm>
                  <a:off x="1849" y="2042"/>
                  <a:ext cx="11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121" name="Group 62"/>
              <p:cNvGrpSpPr>
                <a:grpSpLocks/>
              </p:cNvGrpSpPr>
              <p:nvPr/>
            </p:nvGrpSpPr>
            <p:grpSpPr bwMode="auto">
              <a:xfrm>
                <a:off x="2482" y="1144"/>
                <a:ext cx="140" cy="140"/>
                <a:chOff x="1836" y="1972"/>
                <a:chExt cx="140" cy="140"/>
              </a:xfrm>
            </p:grpSpPr>
            <p:sp>
              <p:nvSpPr>
                <p:cNvPr id="46122" name="Oval 63"/>
                <p:cNvSpPr>
                  <a:spLocks noChangeArrowheads="1"/>
                </p:cNvSpPr>
                <p:nvPr/>
              </p:nvSpPr>
              <p:spPr bwMode="auto">
                <a:xfrm>
                  <a:off x="1836" y="1972"/>
                  <a:ext cx="140" cy="140"/>
                </a:xfrm>
                <a:prstGeom prst="ellipse">
                  <a:avLst/>
                </a:prstGeom>
                <a:solidFill>
                  <a:srgbClr val="33CC33">
                    <a:alpha val="59999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6123" name="Line 64"/>
                <p:cNvSpPr>
                  <a:spLocks noChangeShapeType="1"/>
                </p:cNvSpPr>
                <p:nvPr/>
              </p:nvSpPr>
              <p:spPr bwMode="auto">
                <a:xfrm>
                  <a:off x="1849" y="2042"/>
                  <a:ext cx="11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6105" name="Group 65"/>
            <p:cNvGrpSpPr>
              <a:grpSpLocks/>
            </p:cNvGrpSpPr>
            <p:nvPr/>
          </p:nvGrpSpPr>
          <p:grpSpPr bwMode="auto">
            <a:xfrm>
              <a:off x="3658" y="2511"/>
              <a:ext cx="200" cy="660"/>
              <a:chOff x="2452" y="708"/>
              <a:chExt cx="200" cy="660"/>
            </a:xfrm>
          </p:grpSpPr>
          <p:sp>
            <p:nvSpPr>
              <p:cNvPr id="46108" name="AutoShape 66"/>
              <p:cNvSpPr>
                <a:spLocks noChangeArrowheads="1"/>
              </p:cNvSpPr>
              <p:nvPr/>
            </p:nvSpPr>
            <p:spPr bwMode="auto">
              <a:xfrm>
                <a:off x="2452" y="708"/>
                <a:ext cx="200" cy="660"/>
              </a:xfrm>
              <a:prstGeom prst="roundRect">
                <a:avLst>
                  <a:gd name="adj" fmla="val 50000"/>
                </a:avLst>
              </a:prstGeom>
              <a:solidFill>
                <a:srgbClr val="66FF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46109" name="Group 67"/>
              <p:cNvGrpSpPr>
                <a:grpSpLocks/>
              </p:cNvGrpSpPr>
              <p:nvPr/>
            </p:nvGrpSpPr>
            <p:grpSpPr bwMode="auto">
              <a:xfrm>
                <a:off x="2482" y="792"/>
                <a:ext cx="140" cy="140"/>
                <a:chOff x="1836" y="1972"/>
                <a:chExt cx="140" cy="140"/>
              </a:xfrm>
            </p:grpSpPr>
            <p:sp>
              <p:nvSpPr>
                <p:cNvPr id="46116" name="Oval 68"/>
                <p:cNvSpPr>
                  <a:spLocks noChangeArrowheads="1"/>
                </p:cNvSpPr>
                <p:nvPr/>
              </p:nvSpPr>
              <p:spPr bwMode="auto">
                <a:xfrm>
                  <a:off x="1836" y="1972"/>
                  <a:ext cx="140" cy="140"/>
                </a:xfrm>
                <a:prstGeom prst="ellipse">
                  <a:avLst/>
                </a:prstGeom>
                <a:solidFill>
                  <a:srgbClr val="33CC33">
                    <a:alpha val="59999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6117" name="Line 69"/>
                <p:cNvSpPr>
                  <a:spLocks noChangeShapeType="1"/>
                </p:cNvSpPr>
                <p:nvPr/>
              </p:nvSpPr>
              <p:spPr bwMode="auto">
                <a:xfrm>
                  <a:off x="1849" y="2042"/>
                  <a:ext cx="11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110" name="Group 70"/>
              <p:cNvGrpSpPr>
                <a:grpSpLocks/>
              </p:cNvGrpSpPr>
              <p:nvPr/>
            </p:nvGrpSpPr>
            <p:grpSpPr bwMode="auto">
              <a:xfrm>
                <a:off x="2482" y="976"/>
                <a:ext cx="140" cy="140"/>
                <a:chOff x="1836" y="1972"/>
                <a:chExt cx="140" cy="140"/>
              </a:xfrm>
            </p:grpSpPr>
            <p:sp>
              <p:nvSpPr>
                <p:cNvPr id="46114" name="Oval 71"/>
                <p:cNvSpPr>
                  <a:spLocks noChangeArrowheads="1"/>
                </p:cNvSpPr>
                <p:nvPr/>
              </p:nvSpPr>
              <p:spPr bwMode="auto">
                <a:xfrm>
                  <a:off x="1836" y="1972"/>
                  <a:ext cx="140" cy="140"/>
                </a:xfrm>
                <a:prstGeom prst="ellipse">
                  <a:avLst/>
                </a:prstGeom>
                <a:solidFill>
                  <a:srgbClr val="33CC33">
                    <a:alpha val="59999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6115" name="Line 72"/>
                <p:cNvSpPr>
                  <a:spLocks noChangeShapeType="1"/>
                </p:cNvSpPr>
                <p:nvPr/>
              </p:nvSpPr>
              <p:spPr bwMode="auto">
                <a:xfrm>
                  <a:off x="1849" y="2042"/>
                  <a:ext cx="11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111" name="Group 73"/>
              <p:cNvGrpSpPr>
                <a:grpSpLocks/>
              </p:cNvGrpSpPr>
              <p:nvPr/>
            </p:nvGrpSpPr>
            <p:grpSpPr bwMode="auto">
              <a:xfrm>
                <a:off x="2482" y="1144"/>
                <a:ext cx="140" cy="140"/>
                <a:chOff x="1836" y="1972"/>
                <a:chExt cx="140" cy="140"/>
              </a:xfrm>
            </p:grpSpPr>
            <p:sp>
              <p:nvSpPr>
                <p:cNvPr id="46112" name="Oval 74"/>
                <p:cNvSpPr>
                  <a:spLocks noChangeArrowheads="1"/>
                </p:cNvSpPr>
                <p:nvPr/>
              </p:nvSpPr>
              <p:spPr bwMode="auto">
                <a:xfrm>
                  <a:off x="1836" y="1972"/>
                  <a:ext cx="140" cy="140"/>
                </a:xfrm>
                <a:prstGeom prst="ellipse">
                  <a:avLst/>
                </a:prstGeom>
                <a:solidFill>
                  <a:srgbClr val="33CC33">
                    <a:alpha val="59999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6113" name="Line 75"/>
                <p:cNvSpPr>
                  <a:spLocks noChangeShapeType="1"/>
                </p:cNvSpPr>
                <p:nvPr/>
              </p:nvSpPr>
              <p:spPr bwMode="auto">
                <a:xfrm>
                  <a:off x="1849" y="2042"/>
                  <a:ext cx="11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6106" name="Line 76"/>
            <p:cNvSpPr>
              <a:spLocks noChangeShapeType="1"/>
            </p:cNvSpPr>
            <p:nvPr/>
          </p:nvSpPr>
          <p:spPr bwMode="auto">
            <a:xfrm>
              <a:off x="3237" y="2840"/>
              <a:ext cx="157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7" name="WordArt 77"/>
            <p:cNvSpPr>
              <a:spLocks noChangeArrowheads="1" noChangeShapeType="1" noTextEdit="1"/>
            </p:cNvSpPr>
            <p:nvPr/>
          </p:nvSpPr>
          <p:spPr bwMode="auto">
            <a:xfrm>
              <a:off x="3133" y="3183"/>
              <a:ext cx="258" cy="114"/>
            </a:xfrm>
            <a:prstGeom prst="rect">
              <a:avLst/>
            </a:prstGeom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900" kern="10">
                  <a:latin typeface="Arial"/>
                  <a:ea typeface="Arial"/>
                  <a:cs typeface="Arial"/>
                </a:rPr>
                <a:t>slow</a:t>
              </a:r>
            </a:p>
          </p:txBody>
        </p:sp>
      </p:grpSp>
      <p:sp>
        <p:nvSpPr>
          <p:cNvPr id="46083" name="Text Box 78"/>
          <p:cNvSpPr txBox="1">
            <a:spLocks noChangeArrowheads="1"/>
          </p:cNvSpPr>
          <p:nvPr/>
        </p:nvSpPr>
        <p:spPr bwMode="auto">
          <a:xfrm>
            <a:off x="1" y="73025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ja-JP" sz="4000" b="1" dirty="0">
                <a:latin typeface="Times New Roman" charset="0"/>
              </a:rPr>
              <a:t>Adiabatic (Shinkansen) acceleration (2) </a:t>
            </a:r>
            <a:endParaRPr lang="ja-JP" altLang="en-US" sz="4000" b="1">
              <a:latin typeface="Times New Roman" charset="0"/>
            </a:endParaRPr>
          </a:p>
        </p:txBody>
      </p:sp>
      <p:sp>
        <p:nvSpPr>
          <p:cNvPr id="46084" name="Text Box 79"/>
          <p:cNvSpPr txBox="1">
            <a:spLocks noChangeArrowheads="1"/>
          </p:cNvSpPr>
          <p:nvPr/>
        </p:nvSpPr>
        <p:spPr bwMode="auto">
          <a:xfrm>
            <a:off x="2246313" y="906463"/>
            <a:ext cx="2181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ja-JP" sz="1800" b="1">
                <a:latin typeface="Times New Roman" charset="0"/>
              </a:rPr>
              <a:t>Thick metal target</a:t>
            </a:r>
          </a:p>
        </p:txBody>
      </p:sp>
      <p:sp>
        <p:nvSpPr>
          <p:cNvPr id="46085" name="Text Box 80"/>
          <p:cNvSpPr txBox="1">
            <a:spLocks noChangeArrowheads="1"/>
          </p:cNvSpPr>
          <p:nvPr/>
        </p:nvSpPr>
        <p:spPr bwMode="auto">
          <a:xfrm>
            <a:off x="407988" y="3524250"/>
            <a:ext cx="1308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ja-JP" sz="1800" b="1">
                <a:solidFill>
                  <a:srgbClr val="CC0000"/>
                </a:solidFill>
                <a:latin typeface="Times New Roman" charset="0"/>
              </a:rPr>
              <a:t>laser</a:t>
            </a:r>
          </a:p>
        </p:txBody>
      </p:sp>
      <p:sp>
        <p:nvSpPr>
          <p:cNvPr id="46086" name="Text Box 81"/>
          <p:cNvSpPr txBox="1">
            <a:spLocks noChangeArrowheads="1"/>
          </p:cNvSpPr>
          <p:nvPr/>
        </p:nvSpPr>
        <p:spPr bwMode="auto">
          <a:xfrm>
            <a:off x="2301875" y="3525838"/>
            <a:ext cx="1308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ja-JP" sz="1800" b="1">
                <a:solidFill>
                  <a:srgbClr val="0000FF"/>
                </a:solidFill>
                <a:latin typeface="Times New Roman" charset="0"/>
              </a:rPr>
              <a:t>protons</a:t>
            </a:r>
          </a:p>
        </p:txBody>
      </p:sp>
      <p:sp>
        <p:nvSpPr>
          <p:cNvPr id="46087" name="Text Box 82"/>
          <p:cNvSpPr txBox="1">
            <a:spLocks noChangeArrowheads="1"/>
          </p:cNvSpPr>
          <p:nvPr/>
        </p:nvSpPr>
        <p:spPr bwMode="auto">
          <a:xfrm>
            <a:off x="3252788" y="3525838"/>
            <a:ext cx="1309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ja-JP" sz="1800" b="1">
                <a:solidFill>
                  <a:srgbClr val="009900"/>
                </a:solidFill>
                <a:latin typeface="Times New Roman" charset="0"/>
              </a:rPr>
              <a:t>electrons</a:t>
            </a:r>
          </a:p>
        </p:txBody>
      </p:sp>
      <p:sp>
        <p:nvSpPr>
          <p:cNvPr id="46088" name="Line 83"/>
          <p:cNvSpPr>
            <a:spLocks noChangeShapeType="1"/>
          </p:cNvSpPr>
          <p:nvPr/>
        </p:nvSpPr>
        <p:spPr bwMode="auto">
          <a:xfrm>
            <a:off x="3768725" y="2598738"/>
            <a:ext cx="104775" cy="95885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9" name="Line 84"/>
          <p:cNvSpPr>
            <a:spLocks noChangeShapeType="1"/>
          </p:cNvSpPr>
          <p:nvPr/>
        </p:nvSpPr>
        <p:spPr bwMode="auto">
          <a:xfrm flipH="1">
            <a:off x="3481388" y="3892550"/>
            <a:ext cx="339725" cy="858838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0" name="Line 85"/>
          <p:cNvSpPr>
            <a:spLocks noChangeShapeType="1"/>
          </p:cNvSpPr>
          <p:nvPr/>
        </p:nvSpPr>
        <p:spPr bwMode="auto">
          <a:xfrm>
            <a:off x="3933825" y="3892550"/>
            <a:ext cx="307975" cy="892175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1" name="Line 86"/>
          <p:cNvSpPr>
            <a:spLocks noChangeShapeType="1"/>
          </p:cNvSpPr>
          <p:nvPr/>
        </p:nvSpPr>
        <p:spPr bwMode="auto">
          <a:xfrm flipH="1">
            <a:off x="2965450" y="2543175"/>
            <a:ext cx="93663" cy="10033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2" name="Line 87"/>
          <p:cNvSpPr>
            <a:spLocks noChangeShapeType="1"/>
          </p:cNvSpPr>
          <p:nvPr/>
        </p:nvSpPr>
        <p:spPr bwMode="auto">
          <a:xfrm>
            <a:off x="2955925" y="3881438"/>
            <a:ext cx="82550" cy="94773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3" name="Line 88"/>
          <p:cNvSpPr>
            <a:spLocks noChangeShapeType="1"/>
          </p:cNvSpPr>
          <p:nvPr/>
        </p:nvSpPr>
        <p:spPr bwMode="auto">
          <a:xfrm flipH="1">
            <a:off x="1116013" y="2824163"/>
            <a:ext cx="134937" cy="7810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4" name="Line 89"/>
          <p:cNvSpPr>
            <a:spLocks noChangeShapeType="1"/>
          </p:cNvSpPr>
          <p:nvPr/>
        </p:nvSpPr>
        <p:spPr bwMode="auto">
          <a:xfrm>
            <a:off x="1095375" y="3884613"/>
            <a:ext cx="195263" cy="7794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5" name="Text Box 90"/>
          <p:cNvSpPr txBox="1">
            <a:spLocks noChangeArrowheads="1"/>
          </p:cNvSpPr>
          <p:nvPr/>
        </p:nvSpPr>
        <p:spPr bwMode="auto">
          <a:xfrm>
            <a:off x="1763713" y="6216650"/>
            <a:ext cx="3600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ja-JP" sz="1800" b="1">
                <a:latin typeface="Times New Roman" charset="0"/>
              </a:rPr>
              <a:t>Graded, thin (nm), or clustered target and/or circular polarization</a:t>
            </a:r>
          </a:p>
        </p:txBody>
      </p:sp>
      <p:sp>
        <p:nvSpPr>
          <p:cNvPr id="46096" name="Text Box 91"/>
          <p:cNvSpPr txBox="1">
            <a:spLocks noChangeArrowheads="1"/>
          </p:cNvSpPr>
          <p:nvPr/>
        </p:nvSpPr>
        <p:spPr bwMode="auto">
          <a:xfrm>
            <a:off x="4932363" y="1412875"/>
            <a:ext cx="32956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ja-JP" sz="2400" b="1">
                <a:solidFill>
                  <a:srgbClr val="622B6F"/>
                </a:solidFill>
                <a:latin typeface="Times New Roman" charset="0"/>
              </a:rPr>
              <a:t>Most experimental configurations of proton acceleration(2000-2009)</a:t>
            </a:r>
          </a:p>
        </p:txBody>
      </p:sp>
      <p:sp>
        <p:nvSpPr>
          <p:cNvPr id="46097" name="Text Box 92"/>
          <p:cNvSpPr txBox="1">
            <a:spLocks noChangeArrowheads="1"/>
          </p:cNvSpPr>
          <p:nvPr/>
        </p:nvSpPr>
        <p:spPr bwMode="auto">
          <a:xfrm>
            <a:off x="5292725" y="3789363"/>
            <a:ext cx="3495675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ja-JP" sz="2400" b="1" dirty="0">
                <a:latin typeface="Times New Roman" charset="0"/>
              </a:rPr>
              <a:t> </a:t>
            </a:r>
            <a:r>
              <a:rPr lang="en-US" altLang="ja-JP" sz="2400" b="1" dirty="0">
                <a:solidFill>
                  <a:srgbClr val="CC0000"/>
                </a:solidFill>
                <a:latin typeface="Times New Roman" charset="0"/>
              </a:rPr>
              <a:t>Innovation (“Adiabatic Acceleration”)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ja-JP" sz="2400" b="1" dirty="0">
                <a:solidFill>
                  <a:srgbClr val="CC0000"/>
                </a:solidFill>
                <a:latin typeface="Times New Roman" charset="0"/>
              </a:rPr>
              <a:t>(CAIL, 2009-)</a:t>
            </a:r>
          </a:p>
        </p:txBody>
      </p:sp>
      <p:sp>
        <p:nvSpPr>
          <p:cNvPr id="84061" name="Text Box 93"/>
          <p:cNvSpPr txBox="1">
            <a:spLocks noChangeArrowheads="1"/>
          </p:cNvSpPr>
          <p:nvPr/>
        </p:nvSpPr>
        <p:spPr bwMode="auto">
          <a:xfrm>
            <a:off x="5076825" y="4941888"/>
            <a:ext cx="431641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altLang="ja-JP" dirty="0"/>
              <a:t>    = Method to make the electrons </a:t>
            </a:r>
          </a:p>
          <a:p>
            <a:pPr eaLnBrk="1" hangingPunct="1">
              <a:defRPr/>
            </a:pPr>
            <a:r>
              <a:rPr lang="en-US" altLang="ja-JP" dirty="0"/>
              <a:t>            within ion trapping width</a:t>
            </a:r>
          </a:p>
          <a:p>
            <a:pPr eaLnBrk="1" hangingPunct="1">
              <a:defRPr/>
            </a:pPr>
            <a:endParaRPr lang="en-US" altLang="ja-JP" dirty="0"/>
          </a:p>
          <a:p>
            <a:pPr eaLnBrk="1" hangingPunct="1">
              <a:defRPr/>
            </a:pPr>
            <a:r>
              <a:rPr lang="en-US" altLang="ja-JP" dirty="0">
                <a:solidFill>
                  <a:srgbClr val="FF0000"/>
                </a:solidFill>
              </a:rPr>
              <a:t>   </a:t>
            </a:r>
            <a:endParaRPr lang="en-US" altLang="ja-JP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852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B129D-2F8A-6B4A-9846-587B23515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824" y="1327686"/>
            <a:ext cx="4613729" cy="315674"/>
          </a:xfrm>
        </p:spPr>
        <p:txBody>
          <a:bodyPr>
            <a:noAutofit/>
          </a:bodyPr>
          <a:lstStyle/>
          <a:p>
            <a:r>
              <a:rPr lang="en-US" sz="1800" dirty="0"/>
              <a:t>Deuteron energy vs. thickness of foil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0224E2-8CD0-FA4A-99F5-B073B0F7F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438" y="1694325"/>
            <a:ext cx="4157561" cy="31571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EA9CFC-42F2-C24C-8D21-543D16CC65FD}"/>
              </a:ext>
            </a:extLst>
          </p:cNvPr>
          <p:cNvSpPr txBox="1"/>
          <p:nvPr/>
        </p:nvSpPr>
        <p:spPr>
          <a:xfrm>
            <a:off x="7465557" y="5001640"/>
            <a:ext cx="11951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Steinke (2010)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B69103-88C1-EB47-85AE-4BAA792C9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60" y="1694090"/>
            <a:ext cx="4833155" cy="30921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217479-EE11-0648-B654-E994D873F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028" y="4632442"/>
            <a:ext cx="419100" cy="219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E01A69-7943-8F4E-92D6-522B975A00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186308" y="2887980"/>
            <a:ext cx="1220587" cy="2529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B53F47A-25BA-2D4E-90C4-7AC683319DED}"/>
              </a:ext>
            </a:extLst>
          </p:cNvPr>
          <p:cNvSpPr/>
          <p:nvPr/>
        </p:nvSpPr>
        <p:spPr>
          <a:xfrm>
            <a:off x="1050263" y="2061822"/>
            <a:ext cx="133673" cy="249329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252C80-2E45-184E-8F8A-1C6BBB2AA5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654" y="3787153"/>
            <a:ext cx="600075" cy="152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D7533B-6EEB-3A4D-8629-C706CA4CA2BB}"/>
              </a:ext>
            </a:extLst>
          </p:cNvPr>
          <p:cNvSpPr txBox="1"/>
          <p:nvPr/>
        </p:nvSpPr>
        <p:spPr>
          <a:xfrm>
            <a:off x="1255514" y="4862681"/>
            <a:ext cx="4081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target thickness [normalized to laser intensity]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1F7ED1-5990-2640-A355-BEBC1D2F1555}"/>
              </a:ext>
            </a:extLst>
          </p:cNvPr>
          <p:cNvSpPr txBox="1"/>
          <p:nvPr/>
        </p:nvSpPr>
        <p:spPr>
          <a:xfrm rot="16200000">
            <a:off x="-45169" y="3845891"/>
            <a:ext cx="7791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Energy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EB94E4-5B0D-C444-A178-720984455292}"/>
              </a:ext>
            </a:extLst>
          </p:cNvPr>
          <p:cNvSpPr txBox="1"/>
          <p:nvPr/>
        </p:nvSpPr>
        <p:spPr>
          <a:xfrm>
            <a:off x="395832" y="5676010"/>
            <a:ext cx="5908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Optimum parameters (sweet-spot) for ion acceleration at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8EFA02-7560-DE4D-B49B-0DC2ABB48A5C}"/>
              </a:ext>
            </a:extLst>
          </p:cNvPr>
          <p:cNvSpPr txBox="1"/>
          <p:nvPr/>
        </p:nvSpPr>
        <p:spPr>
          <a:xfrm>
            <a:off x="159985" y="132255"/>
            <a:ext cx="87711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Target thickness scales with </a:t>
            </a:r>
            <a:r>
              <a:rPr lang="en-US" sz="3600" b="1" i="1" dirty="0">
                <a:solidFill>
                  <a:srgbClr val="FF0000"/>
                </a:solidFill>
              </a:rPr>
              <a:t>a</a:t>
            </a:r>
            <a:r>
              <a:rPr lang="en-US" sz="3600" b="1" i="1" baseline="-25000" dirty="0">
                <a:solidFill>
                  <a:srgbClr val="FF0000"/>
                </a:solidFill>
              </a:rPr>
              <a:t>0</a:t>
            </a:r>
            <a:endParaRPr lang="en-US" sz="3600" b="1" i="1" dirty="0">
              <a:solidFill>
                <a:srgbClr val="FF0000"/>
              </a:solidFill>
            </a:endParaRPr>
          </a:p>
          <a:p>
            <a:pPr algn="ctr"/>
            <a:r>
              <a:rPr lang="en-US" sz="3600" b="1" dirty="0"/>
              <a:t>Coherent Acceleration of Ions by </a:t>
            </a:r>
            <a:r>
              <a:rPr lang="en-US" sz="3600" b="1" dirty="0">
                <a:solidFill>
                  <a:srgbClr val="FF0000"/>
                </a:solidFill>
              </a:rPr>
              <a:t>Laser</a:t>
            </a:r>
            <a:r>
              <a:rPr lang="en-US" sz="3600" b="1" dirty="0"/>
              <a:t> (CAI</a:t>
            </a:r>
            <a:r>
              <a:rPr lang="en-US" sz="3600" b="1" dirty="0">
                <a:solidFill>
                  <a:srgbClr val="FF0000"/>
                </a:solidFill>
              </a:rPr>
              <a:t>L</a:t>
            </a:r>
            <a:r>
              <a:rPr lang="en-US" sz="3600" b="1" dirty="0"/>
              <a:t>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AD71AAB-6E1F-5E41-A5CA-DDF4B494B1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4641" y="2145147"/>
            <a:ext cx="1598308" cy="7265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2EE6E79-FE19-A346-A913-16483D430D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5536" y="2879581"/>
            <a:ext cx="1616276" cy="3734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A7F84D5-88A4-374F-8A5F-70489DD74C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8186" y="5794347"/>
            <a:ext cx="600075" cy="152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A43179-0BD4-204F-A206-01429A18C95F}"/>
              </a:ext>
            </a:extLst>
          </p:cNvPr>
          <p:cNvSpPr txBox="1"/>
          <p:nvPr/>
        </p:nvSpPr>
        <p:spPr>
          <a:xfrm>
            <a:off x="6369368" y="4986332"/>
            <a:ext cx="10807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Experiment: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155A7B-FE9A-E248-803B-212EEC7F26CC}"/>
              </a:ext>
            </a:extLst>
          </p:cNvPr>
          <p:cNvSpPr txBox="1"/>
          <p:nvPr/>
        </p:nvSpPr>
        <p:spPr>
          <a:xfrm>
            <a:off x="2074544" y="5090106"/>
            <a:ext cx="14505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Our simulation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D60A20-CD22-8A4F-A5A8-D4C394520570}"/>
              </a:ext>
            </a:extLst>
          </p:cNvPr>
          <p:cNvSpPr txBox="1"/>
          <p:nvPr/>
        </p:nvSpPr>
        <p:spPr>
          <a:xfrm>
            <a:off x="7832035" y="6488668"/>
            <a:ext cx="140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Necas</a:t>
            </a:r>
            <a:r>
              <a:rPr lang="en-US" dirty="0"/>
              <a:t> (2018)</a:t>
            </a:r>
          </a:p>
        </p:txBody>
      </p:sp>
    </p:spTree>
    <p:extLst>
      <p:ext uri="{BB962C8B-B14F-4D97-AF65-F5344CB8AC3E}">
        <p14:creationId xmlns:p14="http://schemas.microsoft.com/office/powerpoint/2010/main" val="2169571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06866D-061D-5C40-AE6E-F327A4026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72837"/>
            <a:ext cx="7317797" cy="516277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734D98-13C8-1543-95BB-89D14AC4EC3C}"/>
              </a:ext>
            </a:extLst>
          </p:cNvPr>
          <p:cNvSpPr txBox="1"/>
          <p:nvPr/>
        </p:nvSpPr>
        <p:spPr>
          <a:xfrm>
            <a:off x="6732860" y="1044286"/>
            <a:ext cx="24484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u="sng" dirty="0"/>
              <a:t>New Philosophy and Science</a:t>
            </a:r>
          </a:p>
          <a:p>
            <a:r>
              <a:rPr lang="en-US" sz="1500" b="1" u="sng" dirty="0"/>
              <a:t>to Fulfill Self-responsibility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06B8B2-AF04-F843-983F-CA961C511115}"/>
              </a:ext>
            </a:extLst>
          </p:cNvPr>
          <p:cNvSpPr txBox="1"/>
          <p:nvPr/>
        </p:nvSpPr>
        <p:spPr>
          <a:xfrm>
            <a:off x="7291731" y="2352562"/>
            <a:ext cx="19342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20</a:t>
            </a:r>
            <a:r>
              <a:rPr lang="en-US" sz="1500" b="1" baseline="30000" dirty="0"/>
              <a:t>th</a:t>
            </a:r>
            <a:r>
              <a:rPr lang="en-US" sz="1500" b="1" dirty="0"/>
              <a:t>  Century: </a:t>
            </a:r>
          </a:p>
          <a:p>
            <a:r>
              <a:rPr lang="en-US" sz="1500" b="1" dirty="0"/>
              <a:t>   </a:t>
            </a:r>
            <a:r>
              <a:rPr lang="en-US" sz="1500" b="1" dirty="0">
                <a:solidFill>
                  <a:srgbClr val="FFC000"/>
                </a:solidFill>
              </a:rPr>
              <a:t>Science of Discovery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837BEE-AAC0-0740-BD3A-BA7F090BF755}"/>
              </a:ext>
            </a:extLst>
          </p:cNvPr>
          <p:cNvSpPr txBox="1"/>
          <p:nvPr/>
        </p:nvSpPr>
        <p:spPr>
          <a:xfrm rot="5400000">
            <a:off x="7868474" y="3658597"/>
            <a:ext cx="716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ym typeface="Wingdings" pitchFamily="2" charset="2"/>
              </a:rPr>
              <a:t></a:t>
            </a:r>
            <a:endParaRPr lang="en-US" sz="3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A29CAA-F2DC-6F42-ABBD-F78417A7B855}"/>
              </a:ext>
            </a:extLst>
          </p:cNvPr>
          <p:cNvSpPr txBox="1"/>
          <p:nvPr/>
        </p:nvSpPr>
        <p:spPr>
          <a:xfrm>
            <a:off x="7293425" y="4675910"/>
            <a:ext cx="1875835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21</a:t>
            </a:r>
            <a:r>
              <a:rPr lang="en-US" sz="1500" b="1" baseline="30000" dirty="0"/>
              <a:t>st</a:t>
            </a:r>
            <a:r>
              <a:rPr lang="en-US" sz="1500" b="1" dirty="0"/>
              <a:t>  Century:</a:t>
            </a:r>
          </a:p>
          <a:p>
            <a:r>
              <a:rPr lang="en-US" sz="1500" b="1" dirty="0"/>
              <a:t>   </a:t>
            </a:r>
            <a:r>
              <a:rPr lang="en-US" sz="1500" b="1" u="sng" dirty="0">
                <a:solidFill>
                  <a:srgbClr val="00B050"/>
                </a:solidFill>
              </a:rPr>
              <a:t>Toilet Science</a:t>
            </a:r>
            <a:r>
              <a:rPr lang="en-US" sz="1500" b="1" dirty="0">
                <a:solidFill>
                  <a:srgbClr val="00B050"/>
                </a:solidFill>
              </a:rPr>
              <a:t>:</a:t>
            </a:r>
          </a:p>
          <a:p>
            <a:r>
              <a:rPr lang="en-US" sz="1500" b="1" dirty="0"/>
              <a:t>             Responsive to</a:t>
            </a:r>
          </a:p>
          <a:p>
            <a:r>
              <a:rPr lang="en-US" sz="1500" b="1" dirty="0"/>
              <a:t>             societal issues</a:t>
            </a:r>
          </a:p>
          <a:p>
            <a:r>
              <a:rPr lang="en-US" sz="1500" b="1" dirty="0"/>
              <a:t>             self-inflicted </a:t>
            </a:r>
          </a:p>
          <a:p>
            <a:r>
              <a:rPr lang="en-US" sz="1350" dirty="0"/>
              <a:t>                 </a:t>
            </a:r>
          </a:p>
          <a:p>
            <a:endParaRPr lang="en-US" sz="13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E4B228-D7BD-E141-A931-8CA072DE11EB}"/>
              </a:ext>
            </a:extLst>
          </p:cNvPr>
          <p:cNvSpPr txBox="1"/>
          <p:nvPr/>
        </p:nvSpPr>
        <p:spPr>
          <a:xfrm>
            <a:off x="185532" y="6337903"/>
            <a:ext cx="1210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Tajima</a:t>
            </a:r>
          </a:p>
          <a:p>
            <a:r>
              <a:rPr lang="en-US" sz="1400" dirty="0"/>
              <a:t>(Jan. 18,2005)</a:t>
            </a:r>
          </a:p>
        </p:txBody>
      </p:sp>
    </p:spTree>
    <p:extLst>
      <p:ext uri="{BB962C8B-B14F-4D97-AF65-F5344CB8AC3E}">
        <p14:creationId xmlns:p14="http://schemas.microsoft.com/office/powerpoint/2010/main" val="1009292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29E567-1321-9C4B-8BF1-59231CDDD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3754" y="1141750"/>
            <a:ext cx="5781785" cy="58090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430520"/>
            <a:ext cx="29983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Mourou</a:t>
            </a:r>
            <a:r>
              <a:rPr lang="en-US" sz="1400" dirty="0"/>
              <a:t>*, Brocklesby, Tajima, </a:t>
            </a:r>
            <a:r>
              <a:rPr lang="en-US" sz="1400" dirty="0" err="1"/>
              <a:t>Limpert</a:t>
            </a:r>
            <a:endParaRPr lang="en-US" sz="1400" dirty="0"/>
          </a:p>
          <a:p>
            <a:r>
              <a:rPr lang="en-US" sz="1400" dirty="0"/>
              <a:t>: Nature Photon. (2013)</a:t>
            </a:r>
          </a:p>
          <a:p>
            <a:r>
              <a:rPr lang="en-US" sz="1400" dirty="0"/>
              <a:t>                        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AFAEF5-EBB3-B742-B929-5ADA26FCA301}"/>
              </a:ext>
            </a:extLst>
          </p:cNvPr>
          <p:cNvSpPr txBox="1"/>
          <p:nvPr/>
        </p:nvSpPr>
        <p:spPr>
          <a:xfrm>
            <a:off x="132522" y="3676925"/>
            <a:ext cx="24933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thin target compression</a:t>
            </a:r>
          </a:p>
          <a:p>
            <a:r>
              <a:rPr lang="en-US" dirty="0"/>
              <a:t>And irradiation of </a:t>
            </a:r>
          </a:p>
          <a:p>
            <a:r>
              <a:rPr lang="en-US" dirty="0"/>
              <a:t>Nanometric film for </a:t>
            </a:r>
            <a:r>
              <a:rPr lang="en-US" dirty="0">
                <a:solidFill>
                  <a:srgbClr val="FF0000"/>
                </a:solidFill>
              </a:rPr>
              <a:t>CAIL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4F5A36-E8D9-034C-B8D6-C12294D3ADF4}"/>
              </a:ext>
            </a:extLst>
          </p:cNvPr>
          <p:cNvSpPr txBox="1"/>
          <p:nvPr/>
        </p:nvSpPr>
        <p:spPr>
          <a:xfrm>
            <a:off x="238539" y="0"/>
            <a:ext cx="8829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</a:rPr>
              <a:t>Toilet Science </a:t>
            </a:r>
            <a:r>
              <a:rPr lang="en-US" sz="3600" b="1" dirty="0"/>
              <a:t>with CAN</a:t>
            </a:r>
            <a:r>
              <a:rPr lang="en-US" sz="3600" b="1" dirty="0">
                <a:solidFill>
                  <a:srgbClr val="FF0000"/>
                </a:solidFill>
              </a:rPr>
              <a:t> laser </a:t>
            </a:r>
            <a:r>
              <a:rPr lang="en-US" sz="3600" b="1" dirty="0"/>
              <a:t>:</a:t>
            </a:r>
          </a:p>
          <a:p>
            <a:pPr algn="ctr"/>
            <a:r>
              <a:rPr lang="en-US" sz="3600" b="1" dirty="0"/>
              <a:t> Coherent Acceleration of Ions by </a:t>
            </a:r>
            <a:r>
              <a:rPr lang="en-US" sz="3600" b="1" dirty="0">
                <a:solidFill>
                  <a:srgbClr val="FF0000"/>
                </a:solidFill>
              </a:rPr>
              <a:t>Laser </a:t>
            </a:r>
            <a:r>
              <a:rPr lang="en-US" sz="3600" b="1" dirty="0"/>
              <a:t>(CAI</a:t>
            </a:r>
            <a:r>
              <a:rPr lang="en-US" sz="3600" b="1" dirty="0">
                <a:solidFill>
                  <a:srgbClr val="FF0000"/>
                </a:solidFill>
              </a:rPr>
              <a:t>L</a:t>
            </a:r>
            <a:r>
              <a:rPr lang="en-US" sz="3600" b="1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128E77-EB17-A740-9AE3-355F055D799F}"/>
              </a:ext>
            </a:extLst>
          </p:cNvPr>
          <p:cNvSpPr txBox="1"/>
          <p:nvPr/>
        </p:nvSpPr>
        <p:spPr>
          <a:xfrm>
            <a:off x="6069494" y="3676925"/>
            <a:ext cx="320350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Transmutator</a:t>
            </a:r>
            <a:r>
              <a:rPr lang="en-US" dirty="0"/>
              <a:t> of nuclear waste</a:t>
            </a:r>
          </a:p>
          <a:p>
            <a:r>
              <a:rPr lang="en-US" dirty="0"/>
              <a:t>by neutrons</a:t>
            </a:r>
          </a:p>
          <a:p>
            <a:r>
              <a:rPr lang="en-US" dirty="0"/>
              <a:t>(Tajima, </a:t>
            </a:r>
            <a:r>
              <a:rPr lang="en-US" dirty="0" err="1"/>
              <a:t>Necas</a:t>
            </a:r>
            <a:r>
              <a:rPr lang="en-US" dirty="0"/>
              <a:t>, </a:t>
            </a:r>
            <a:r>
              <a:rPr lang="en-US" dirty="0" err="1"/>
              <a:t>Mourou</a:t>
            </a:r>
            <a:r>
              <a:rPr lang="en-US" dirty="0"/>
              <a:t>*, Gales,</a:t>
            </a:r>
          </a:p>
          <a:p>
            <a:r>
              <a:rPr lang="en-US" dirty="0"/>
              <a:t>Leroy, 2018)</a:t>
            </a:r>
          </a:p>
          <a:p>
            <a:endParaRPr lang="en-US" dirty="0"/>
          </a:p>
          <a:p>
            <a:r>
              <a:rPr lang="en-US" dirty="0"/>
              <a:t>generated with deuteron</a:t>
            </a:r>
          </a:p>
          <a:p>
            <a:r>
              <a:rPr lang="en-US" dirty="0"/>
              <a:t>acceleration by </a:t>
            </a:r>
            <a:r>
              <a:rPr lang="en-US" dirty="0">
                <a:solidFill>
                  <a:srgbClr val="FF0000"/>
                </a:solidFill>
              </a:rPr>
              <a:t>CAIL</a:t>
            </a:r>
          </a:p>
          <a:p>
            <a:r>
              <a:rPr lang="en-US" dirty="0"/>
              <a:t>(Tajima, Yan, </a:t>
            </a:r>
            <a:r>
              <a:rPr lang="en-US" dirty="0" err="1"/>
              <a:t>Habs</a:t>
            </a:r>
            <a:r>
              <a:rPr lang="en-US" dirty="0"/>
              <a:t>, 2010)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E5A389-7C32-0D44-AD84-4B8386D6EF5E}"/>
              </a:ext>
            </a:extLst>
          </p:cNvPr>
          <p:cNvSpPr txBox="1"/>
          <p:nvPr/>
        </p:nvSpPr>
        <p:spPr>
          <a:xfrm>
            <a:off x="4770783" y="1497496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</a:t>
            </a:r>
            <a:r>
              <a:rPr lang="en-US" dirty="0">
                <a:solidFill>
                  <a:srgbClr val="FF0000"/>
                </a:solidFill>
              </a:rPr>
              <a:t> laser</a:t>
            </a:r>
          </a:p>
        </p:txBody>
      </p:sp>
    </p:spTree>
    <p:extLst>
      <p:ext uri="{BB962C8B-B14F-4D97-AF65-F5344CB8AC3E}">
        <p14:creationId xmlns:p14="http://schemas.microsoft.com/office/powerpoint/2010/main" val="11575343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70th Birthday</a:t>
            </a:r>
          </a:p>
        </p:txBody>
      </p:sp>
      <p:pic>
        <p:nvPicPr>
          <p:cNvPr id="5" name="Picture 4" descr="WakePi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1" y="-1143002"/>
            <a:ext cx="6858001" cy="91440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21452" y="1091955"/>
            <a:ext cx="76076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X-ray LWFA in Nanostructure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94117" y="6013589"/>
            <a:ext cx="2487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Tajima, EPJ 223 (2014)</a:t>
            </a:r>
          </a:p>
          <a:p>
            <a:r>
              <a:rPr lang="en-US" sz="2000" dirty="0">
                <a:solidFill>
                  <a:schemeClr val="bg1"/>
                </a:solidFill>
              </a:rPr>
              <a:t>Zhang et al. (2016)</a:t>
            </a:r>
          </a:p>
        </p:txBody>
      </p:sp>
    </p:spTree>
    <p:extLst>
      <p:ext uri="{BB962C8B-B14F-4D97-AF65-F5344CB8AC3E}">
        <p14:creationId xmlns:p14="http://schemas.microsoft.com/office/powerpoint/2010/main" val="1798743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882"/>
            <a:ext cx="9139680" cy="6856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562100" y="-73883"/>
            <a:ext cx="5981700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/>
          <a:p>
            <a:r>
              <a:rPr lang="fr-FR" sz="3200" dirty="0"/>
              <a:t>      </a:t>
            </a:r>
            <a:r>
              <a:rPr lang="fr-FR" sz="3200" b="1" dirty="0"/>
              <a:t> </a:t>
            </a:r>
            <a:r>
              <a:rPr lang="fr-FR" sz="3200" b="1" dirty="0" err="1"/>
              <a:t>Relativistic</a:t>
            </a:r>
            <a:r>
              <a:rPr lang="fr-FR" sz="3200" b="1" dirty="0"/>
              <a:t> Compression </a:t>
            </a:r>
          </a:p>
        </p:txBody>
      </p:sp>
    </p:spTree>
    <p:extLst>
      <p:ext uri="{BB962C8B-B14F-4D97-AF65-F5344CB8AC3E}">
        <p14:creationId xmlns:p14="http://schemas.microsoft.com/office/powerpoint/2010/main" val="40804800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72796" cy="641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152400"/>
            <a:ext cx="60809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Thin Film Compression (TFC) into a</a:t>
            </a:r>
          </a:p>
          <a:p>
            <a:r>
              <a:rPr lang="en-US" sz="3200" b="1" dirty="0"/>
              <a:t>            Single-Cycled </a:t>
            </a:r>
            <a:r>
              <a:rPr lang="en-US" sz="3200" b="1" dirty="0">
                <a:solidFill>
                  <a:srgbClr val="FF0000"/>
                </a:solidFill>
              </a:rPr>
              <a:t>Laser</a:t>
            </a:r>
            <a:r>
              <a:rPr lang="en-US" sz="3200" b="1" dirty="0"/>
              <a:t> Pulse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36773" y="6438900"/>
            <a:ext cx="4436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Mourou</a:t>
            </a:r>
            <a:r>
              <a:rPr lang="en-US" dirty="0"/>
              <a:t>* , Brocklesby, Tajima, </a:t>
            </a:r>
            <a:r>
              <a:rPr lang="en-US" dirty="0" err="1"/>
              <a:t>Limpert</a:t>
            </a:r>
            <a:r>
              <a:rPr lang="en-US" dirty="0"/>
              <a:t> (2014)</a:t>
            </a:r>
          </a:p>
        </p:txBody>
      </p:sp>
    </p:spTree>
    <p:extLst>
      <p:ext uri="{BB962C8B-B14F-4D97-AF65-F5344CB8AC3E}">
        <p14:creationId xmlns:p14="http://schemas.microsoft.com/office/powerpoint/2010/main" val="1111873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66" y="-148696"/>
            <a:ext cx="8229600" cy="91069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Porous Nanomaterial:</a:t>
            </a:r>
            <a:br>
              <a:rPr lang="en-US" b="1" dirty="0"/>
            </a:br>
            <a:r>
              <a:rPr lang="en-US" sz="1800" dirty="0" err="1"/>
              <a:t>rastering</a:t>
            </a:r>
            <a:r>
              <a:rPr lang="en-US" sz="1800" dirty="0"/>
              <a:t> possible</a:t>
            </a:r>
            <a:endParaRPr lang="en-US" dirty="0"/>
          </a:p>
        </p:txBody>
      </p:sp>
      <p:pic>
        <p:nvPicPr>
          <p:cNvPr id="5" name="Picture 4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526"/>
            <a:ext cx="6096000" cy="59964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52513" y="5903893"/>
            <a:ext cx="259148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Porous </a:t>
            </a:r>
            <a:r>
              <a:rPr lang="en-US" sz="1400" dirty="0" err="1"/>
              <a:t>alimina</a:t>
            </a:r>
            <a:r>
              <a:rPr lang="en-US" sz="1400" dirty="0"/>
              <a:t> on Si substrate</a:t>
            </a:r>
          </a:p>
          <a:p>
            <a:r>
              <a:rPr lang="en-US" sz="1400" dirty="0"/>
              <a:t>         Nanotech. </a:t>
            </a:r>
            <a:r>
              <a:rPr lang="en-US" sz="1400" b="1" dirty="0"/>
              <a:t>15</a:t>
            </a:r>
            <a:r>
              <a:rPr lang="en-US" sz="1400" dirty="0"/>
              <a:t>, 833 (2004);</a:t>
            </a:r>
          </a:p>
          <a:p>
            <a:r>
              <a:rPr lang="en-US" sz="1400" dirty="0"/>
              <a:t>P. </a:t>
            </a:r>
            <a:r>
              <a:rPr lang="en-US" sz="1400" dirty="0" err="1"/>
              <a:t>Taborek</a:t>
            </a:r>
            <a:r>
              <a:rPr lang="en-US" sz="1400" dirty="0"/>
              <a:t> (UCI): porous alumina</a:t>
            </a:r>
          </a:p>
          <a:p>
            <a:r>
              <a:rPr lang="en-US" sz="1400" dirty="0"/>
              <a:t>         (2007)</a:t>
            </a:r>
          </a:p>
          <a:p>
            <a:r>
              <a:rPr lang="en-US" sz="14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1" y="861526"/>
            <a:ext cx="30480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Nano holes:</a:t>
            </a:r>
          </a:p>
          <a:p>
            <a:r>
              <a:rPr lang="en-US" dirty="0"/>
              <a:t>       reduce the stopping </a:t>
            </a:r>
          </a:p>
          <a:p>
            <a:r>
              <a:rPr lang="en-US" dirty="0"/>
              <a:t>             power</a:t>
            </a:r>
          </a:p>
          <a:p>
            <a:r>
              <a:rPr lang="en-US" dirty="0"/>
              <a:t>       keep strong </a:t>
            </a:r>
            <a:r>
              <a:rPr lang="en-US" dirty="0" err="1"/>
              <a:t>wakefields</a:t>
            </a:r>
            <a:endParaRPr lang="en-US" dirty="0"/>
          </a:p>
          <a:p>
            <a:endParaRPr lang="en-US" dirty="0"/>
          </a:p>
          <a:p>
            <a:pPr marL="285750" indent="-285750">
              <a:buFont typeface="Wingdings" charset="0"/>
              <a:buChar char="è"/>
            </a:pPr>
            <a:r>
              <a:rPr lang="en-US" dirty="0">
                <a:sym typeface="Wingdings"/>
              </a:rPr>
              <a:t>Marriage of </a:t>
            </a:r>
            <a:r>
              <a:rPr lang="en-US" i="1" dirty="0">
                <a:sym typeface="Wingdings"/>
              </a:rPr>
              <a:t>nanotech</a:t>
            </a:r>
            <a:r>
              <a:rPr lang="en-US" dirty="0">
                <a:sym typeface="Wingdings"/>
              </a:rPr>
              <a:t> and</a:t>
            </a:r>
          </a:p>
          <a:p>
            <a:r>
              <a:rPr lang="en-US" dirty="0">
                <a:sym typeface="Wingdings"/>
              </a:rPr>
              <a:t>                      </a:t>
            </a:r>
            <a:r>
              <a:rPr lang="en-US" i="1" dirty="0">
                <a:solidFill>
                  <a:srgbClr val="FF0000"/>
                </a:solidFill>
                <a:sym typeface="Wingdings"/>
              </a:rPr>
              <a:t>high field </a:t>
            </a:r>
            <a:r>
              <a:rPr lang="en-US" i="1" dirty="0">
                <a:sym typeface="Wingdings"/>
              </a:rPr>
              <a:t>science</a:t>
            </a:r>
          </a:p>
          <a:p>
            <a:endParaRPr lang="en-US" i="1" dirty="0">
              <a:sym typeface="Wingdings"/>
            </a:endParaRPr>
          </a:p>
          <a:p>
            <a:r>
              <a:rPr lang="en-US" i="1" dirty="0" err="1">
                <a:sym typeface="Wingdings"/>
              </a:rPr>
              <a:t>Spatia</a:t>
            </a:r>
            <a:r>
              <a:rPr lang="en-US" i="1" dirty="0">
                <a:sym typeface="Wingdings"/>
              </a:rPr>
              <a:t> (nm), time(as-</a:t>
            </a:r>
            <a:r>
              <a:rPr lang="en-US" i="1" dirty="0" err="1">
                <a:sym typeface="Wingdings"/>
              </a:rPr>
              <a:t>zs</a:t>
            </a:r>
            <a:r>
              <a:rPr lang="en-US" i="1" dirty="0">
                <a:sym typeface="Wingdings"/>
              </a:rPr>
              <a:t>), density 10</a:t>
            </a:r>
            <a:r>
              <a:rPr lang="en-US" i="1" baseline="30000" dirty="0">
                <a:sym typeface="Wingdings"/>
              </a:rPr>
              <a:t>24 </a:t>
            </a:r>
            <a:r>
              <a:rPr lang="en-US" i="1" dirty="0">
                <a:sym typeface="Wingdings"/>
              </a:rPr>
              <a:t>/cc), photon (</a:t>
            </a:r>
            <a:r>
              <a:rPr lang="en-US" i="1" dirty="0" err="1">
                <a:sym typeface="Wingdings"/>
              </a:rPr>
              <a:t>keV</a:t>
            </a:r>
            <a:r>
              <a:rPr lang="en-US" i="1" dirty="0">
                <a:sym typeface="Wingdings"/>
              </a:rPr>
              <a:t>) scales:</a:t>
            </a:r>
          </a:p>
          <a:p>
            <a:r>
              <a:rPr lang="en-US" dirty="0">
                <a:sym typeface="Wingdings"/>
              </a:rPr>
              <a:t>Transverse and longitudinal </a:t>
            </a:r>
            <a:r>
              <a:rPr lang="en-US" b="1" dirty="0">
                <a:sym typeface="Wingdings"/>
              </a:rPr>
              <a:t>structure of nanotubes</a:t>
            </a:r>
            <a:r>
              <a:rPr lang="en-US" dirty="0">
                <a:sym typeface="Wingdings"/>
              </a:rPr>
              <a:t>: act as </a:t>
            </a:r>
          </a:p>
          <a:p>
            <a:r>
              <a:rPr lang="en-US" dirty="0">
                <a:sym typeface="Wingdings"/>
              </a:rPr>
              <a:t>e.g., accelerator structure (the structure intact in time of ionization, material breakdown times </a:t>
            </a:r>
            <a:r>
              <a:rPr lang="en-US" dirty="0" err="1">
                <a:sym typeface="Wingdings"/>
              </a:rPr>
              <a:t>fs</a:t>
            </a:r>
            <a:r>
              <a:rPr lang="en-US" dirty="0">
                <a:sym typeface="Wingdings"/>
              </a:rPr>
              <a:t> &gt;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x-ray </a:t>
            </a:r>
            <a:r>
              <a:rPr lang="en-US" dirty="0">
                <a:sym typeface="Wingdings"/>
              </a:rPr>
              <a:t>pulse time </a:t>
            </a:r>
            <a:r>
              <a:rPr lang="en-US" dirty="0" err="1">
                <a:sym typeface="Wingdings"/>
              </a:rPr>
              <a:t>zs</a:t>
            </a:r>
            <a:r>
              <a:rPr lang="en-US" dirty="0">
                <a:sym typeface="Wingdings"/>
              </a:rPr>
              <a:t>-as)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2341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9333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sz="3200" b="1" dirty="0" err="1"/>
              <a:t>Fermilab</a:t>
            </a:r>
            <a:r>
              <a:rPr lang="en-US" sz="3200" b="1" dirty="0"/>
              <a:t>/UCI efforts on nanostructure </a:t>
            </a:r>
            <a:br>
              <a:rPr lang="en-US" sz="3200" b="1" dirty="0"/>
            </a:br>
            <a:r>
              <a:rPr lang="en-US" sz="3200" b="1" dirty="0" err="1"/>
              <a:t>wakefield</a:t>
            </a:r>
            <a:r>
              <a:rPr lang="en-US" sz="3200" b="1" dirty="0"/>
              <a:t> acceleration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70th Birthday</a:t>
            </a:r>
          </a:p>
        </p:txBody>
      </p:sp>
      <p:pic>
        <p:nvPicPr>
          <p:cNvPr id="5" name="Picture 4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43" y="954053"/>
            <a:ext cx="8330657" cy="590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7366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abstract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288"/>
            <a:ext cx="9144000" cy="674571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ja-JP" sz="2800" b="1" dirty="0">
              <a:solidFill>
                <a:srgbClr val="FF0000"/>
              </a:solidFill>
              <a:cs typeface="Times New Roman"/>
            </a:endParaRPr>
          </a:p>
          <a:p>
            <a:pPr marL="457200" indent="-457200">
              <a:buAutoNum type="arabicPeriod"/>
            </a:pPr>
            <a:r>
              <a:rPr lang="en-US" altLang="ja-JP" sz="2400" b="1" dirty="0"/>
              <a:t>Wakefield: robustly elevated energy state, relativistic coherence, Higgs’ state of plasma </a:t>
            </a:r>
            <a:r>
              <a:rPr lang="en-US" altLang="ja-JP" sz="2400" b="1" dirty="0">
                <a:sym typeface="Wingdings" pitchFamily="2" charset="2"/>
              </a:rPr>
              <a:t></a:t>
            </a:r>
            <a:r>
              <a:rPr lang="en-US" altLang="ja-JP" sz="2400" b="1" dirty="0"/>
              <a:t>Field Reversed Configuration: robustly elevated energy state (elevation </a:t>
            </a:r>
            <a:r>
              <a:rPr lang="en-US" altLang="ja-JP" sz="2400" b="1" dirty="0">
                <a:sym typeface="Wingdings" pitchFamily="2" charset="2"/>
              </a:rPr>
              <a:t> Landau-</a:t>
            </a:r>
            <a:r>
              <a:rPr lang="en-US" altLang="ja-JP" sz="2400" b="1" dirty="0" err="1">
                <a:sym typeface="Wingdings" pitchFamily="2" charset="2"/>
              </a:rPr>
              <a:t>Ginzburg</a:t>
            </a:r>
            <a:r>
              <a:rPr lang="en-US" altLang="ja-JP" sz="2400" b="1" dirty="0">
                <a:sym typeface="Wingdings" pitchFamily="2" charset="2"/>
              </a:rPr>
              <a:t>-like potential)</a:t>
            </a:r>
            <a:endParaRPr lang="en-US" altLang="ja-JP" sz="2400" b="1" dirty="0"/>
          </a:p>
          <a:p>
            <a:pPr marL="457200" indent="-457200">
              <a:buAutoNum type="arabicPeriod" startAt="2"/>
            </a:pPr>
            <a:r>
              <a:rPr lang="en-US" altLang="ja-JP" sz="2400" b="1" dirty="0">
                <a:solidFill>
                  <a:srgbClr val="FF0000"/>
                </a:solidFill>
              </a:rPr>
              <a:t>Laser </a:t>
            </a:r>
            <a:r>
              <a:rPr lang="en-US" altLang="ja-JP" sz="2400" b="1" dirty="0"/>
              <a:t>acceleration drove (1979) </a:t>
            </a:r>
            <a:r>
              <a:rPr lang="en-US" altLang="ja-JP" sz="2400" b="1" dirty="0">
                <a:solidFill>
                  <a:srgbClr val="FF0000"/>
                </a:solidFill>
              </a:rPr>
              <a:t>laser</a:t>
            </a:r>
            <a:r>
              <a:rPr lang="en-US" altLang="ja-JP" sz="2400" b="1" dirty="0"/>
              <a:t> innovations: </a:t>
            </a:r>
          </a:p>
          <a:p>
            <a:pPr marL="0" indent="0">
              <a:buNone/>
            </a:pPr>
            <a:r>
              <a:rPr lang="en-US" altLang="ja-JP" sz="2400" b="1" dirty="0"/>
              <a:t>              CPA (1985)*,  RC (2004), CAN </a:t>
            </a:r>
            <a:r>
              <a:rPr lang="en-US" altLang="ja-JP" sz="2400" b="1" dirty="0">
                <a:solidFill>
                  <a:srgbClr val="FF0000"/>
                </a:solidFill>
              </a:rPr>
              <a:t>laser </a:t>
            </a:r>
            <a:r>
              <a:rPr lang="en-US" altLang="ja-JP" sz="2400" b="1" dirty="0"/>
              <a:t>(2013),  TFC (2014)</a:t>
            </a:r>
          </a:p>
          <a:p>
            <a:pPr marL="0" indent="0">
              <a:buNone/>
            </a:pPr>
            <a:r>
              <a:rPr lang="en-US" altLang="ja-JP" sz="2400" b="1" dirty="0"/>
              <a:t>3.  Nature prevalently creates </a:t>
            </a:r>
            <a:r>
              <a:rPr lang="en-US" altLang="ja-JP" sz="2400" b="1" dirty="0" err="1"/>
              <a:t>wakefields</a:t>
            </a:r>
            <a:r>
              <a:rPr lang="en-US" altLang="ja-JP" sz="2400" b="1" dirty="0"/>
              <a:t>:  AGN accretion disk and jets</a:t>
            </a:r>
          </a:p>
          <a:p>
            <a:pPr marL="0" indent="0">
              <a:buNone/>
            </a:pPr>
            <a:r>
              <a:rPr lang="en-US" altLang="ja-JP" sz="2400" b="1" dirty="0"/>
              <a:t>              Fermi acceleration </a:t>
            </a:r>
            <a:r>
              <a:rPr lang="en-US" altLang="ja-JP" sz="2400" b="1" dirty="0">
                <a:sym typeface="Wingdings" pitchFamily="2" charset="2"/>
              </a:rPr>
              <a:t> </a:t>
            </a:r>
            <a:r>
              <a:rPr lang="en-US" altLang="ja-JP" sz="2400" b="1" dirty="0" err="1">
                <a:sym typeface="Wingdings" pitchFamily="2" charset="2"/>
              </a:rPr>
              <a:t>Wakefields</a:t>
            </a:r>
            <a:r>
              <a:rPr lang="en-US" altLang="ja-JP" sz="2400" b="1" dirty="0">
                <a:sym typeface="Wingdings" pitchFamily="2" charset="2"/>
              </a:rPr>
              <a:t> acceleration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4.  Gamma-ray bursts (Blazars):  signature of </a:t>
            </a:r>
            <a:r>
              <a:rPr lang="en-US" altLang="ja-JP" sz="2400" b="1" dirty="0" err="1"/>
              <a:t>wakefields</a:t>
            </a:r>
            <a:r>
              <a:rPr lang="en-US" altLang="ja-JP" sz="2400" b="1" dirty="0"/>
              <a:t> </a:t>
            </a:r>
          </a:p>
          <a:p>
            <a:pPr marL="0" indent="0">
              <a:buNone/>
            </a:pPr>
            <a:r>
              <a:rPr lang="en-US" altLang="ja-JP" sz="2400" b="1" dirty="0"/>
              <a:t>        GRB : sometimes accompanied by Gravitational Waves (GW)**</a:t>
            </a:r>
          </a:p>
          <a:p>
            <a:pPr marL="0" indent="0">
              <a:buNone/>
            </a:pPr>
            <a:r>
              <a:rPr lang="en-US" altLang="ja-JP" sz="2400" b="1" dirty="0"/>
              <a:t>5.  </a:t>
            </a:r>
            <a:r>
              <a:rPr lang="en-US" altLang="ja-JP" sz="2400" b="1" dirty="0">
                <a:solidFill>
                  <a:srgbClr val="FF0000"/>
                </a:solidFill>
              </a:rPr>
              <a:t>CAIL</a:t>
            </a:r>
            <a:r>
              <a:rPr lang="en-US" altLang="ja-JP" sz="2400" b="1" dirty="0"/>
              <a:t> and </a:t>
            </a:r>
            <a:r>
              <a:rPr lang="en-US" altLang="ja-JP" sz="2400" b="1" dirty="0">
                <a:solidFill>
                  <a:srgbClr val="00B050"/>
                </a:solidFill>
              </a:rPr>
              <a:t>Toilet Science</a:t>
            </a: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000000"/>
                </a:solidFill>
              </a:rPr>
              <a:t>6.  </a:t>
            </a:r>
            <a:r>
              <a:rPr lang="en-US" altLang="ja-JP" sz="2400" b="1" dirty="0"/>
              <a:t>New technology</a:t>
            </a:r>
            <a:r>
              <a:rPr lang="en-US" altLang="ja-JP" sz="2400" b="1" dirty="0">
                <a:solidFill>
                  <a:srgbClr val="FF0000"/>
                </a:solidFill>
              </a:rPr>
              <a:t> </a:t>
            </a:r>
            <a:r>
              <a:rPr lang="en-US" altLang="ja-JP" sz="2400" b="1" u="sng" dirty="0"/>
              <a:t>thin film compression </a:t>
            </a:r>
            <a:r>
              <a:rPr lang="en-US" altLang="ja-JP" sz="2400" b="1" dirty="0"/>
              <a:t>(TFC) </a:t>
            </a:r>
            <a:r>
              <a:rPr lang="en-US" altLang="ja-JP" sz="2400" b="1" dirty="0">
                <a:sym typeface="Wingdings"/>
              </a:rPr>
              <a:t>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sz="2400" b="1" dirty="0"/>
              <a:t>               Leading to a new innovation </a:t>
            </a:r>
            <a:r>
              <a:rPr lang="en-US" altLang="ja-JP" sz="2400" b="1" u="sng" dirty="0">
                <a:cs typeface="Times New Roman"/>
              </a:rPr>
              <a:t>X-ray </a:t>
            </a:r>
            <a:r>
              <a:rPr lang="en-US" altLang="ja-JP" sz="2400" b="1" u="sng" dirty="0">
                <a:solidFill>
                  <a:srgbClr val="FF0000"/>
                </a:solidFill>
                <a:cs typeface="Times New Roman"/>
              </a:rPr>
              <a:t>L</a:t>
            </a:r>
            <a:r>
              <a:rPr lang="en-US" altLang="ja-JP" sz="2400" b="1" u="sng" dirty="0">
                <a:cs typeface="Times New Roman"/>
              </a:rPr>
              <a:t>WFA</a:t>
            </a:r>
            <a:endParaRPr lang="en-US" altLang="ja-JP" sz="2400" b="1" dirty="0">
              <a:cs typeface="Times New Roman"/>
            </a:endParaRP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000000"/>
                </a:solidFill>
              </a:rPr>
              <a:t>7.  “</a:t>
            </a:r>
            <a:r>
              <a:rPr lang="en-US" altLang="ja-JP" sz="2400" b="1" dirty="0" err="1">
                <a:solidFill>
                  <a:srgbClr val="000000"/>
                </a:solidFill>
              </a:rPr>
              <a:t>TeV</a:t>
            </a:r>
            <a:r>
              <a:rPr lang="en-US" altLang="ja-JP" sz="2400" b="1" dirty="0">
                <a:solidFill>
                  <a:srgbClr val="000000"/>
                </a:solidFill>
              </a:rPr>
              <a:t> on a chip” (X-ray </a:t>
            </a:r>
            <a:r>
              <a:rPr lang="en-US" altLang="ja-JP" sz="2400" b="1" dirty="0">
                <a:solidFill>
                  <a:srgbClr val="FF0000"/>
                </a:solidFill>
              </a:rPr>
              <a:t>L</a:t>
            </a:r>
            <a:r>
              <a:rPr lang="en-US" altLang="ja-JP" sz="2400" b="1" dirty="0">
                <a:solidFill>
                  <a:srgbClr val="000000"/>
                </a:solidFill>
              </a:rPr>
              <a:t>WFA); coherent </a:t>
            </a:r>
            <a:r>
              <a:rPr lang="en-US" altLang="ja-JP" sz="2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γ</a:t>
            </a:r>
            <a:r>
              <a:rPr lang="en-US" altLang="ja-JP" sz="2400" b="1" dirty="0">
                <a:solidFill>
                  <a:srgbClr val="FF0000"/>
                </a:solidFill>
                <a:cs typeface="Times New Roman"/>
              </a:rPr>
              <a:t>-ray laser;</a:t>
            </a:r>
            <a:r>
              <a:rPr lang="en-US" altLang="ja-JP" sz="2400" b="1" dirty="0"/>
              <a:t> new  </a:t>
            </a: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000000"/>
                </a:solidFill>
              </a:rPr>
              <a:t>         </a:t>
            </a:r>
            <a:r>
              <a:rPr lang="en-US" altLang="ja-JP" sz="2400" b="1" dirty="0" err="1">
                <a:solidFill>
                  <a:srgbClr val="000000"/>
                </a:solidFill>
              </a:rPr>
              <a:t>zeptosecond</a:t>
            </a:r>
            <a:r>
              <a:rPr lang="en-US" altLang="ja-JP" sz="2400" b="1" dirty="0">
                <a:solidFill>
                  <a:srgbClr val="000000"/>
                </a:solidFill>
              </a:rPr>
              <a:t> science; medical (and other compact) accelerators</a:t>
            </a:r>
          </a:p>
          <a:p>
            <a:pPr marL="0" indent="0">
              <a:buNone/>
            </a:pPr>
            <a:endParaRPr lang="en-US" altLang="ja-JP" sz="2400" b="1" dirty="0">
              <a:solidFill>
                <a:srgbClr val="000000"/>
              </a:solidFill>
            </a:endParaRPr>
          </a:p>
          <a:p>
            <a:pPr marL="457200" indent="-457200">
              <a:buAutoNum type="arabicPeriod" startAt="6"/>
            </a:pPr>
            <a:endParaRPr lang="en-US" altLang="ja-JP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>
              <a:sym typeface="Wingdings"/>
            </a:endParaRPr>
          </a:p>
          <a:p>
            <a:pPr marL="0" indent="0">
              <a:buNone/>
            </a:pPr>
            <a:endParaRPr lang="en-US" sz="2400" dirty="0">
              <a:latin typeface="Times New Roman"/>
              <a:cs typeface="Times New Roman"/>
              <a:sym typeface="Wingdings"/>
            </a:endParaRPr>
          </a:p>
          <a:p>
            <a:pPr marL="0" indent="0">
              <a:buNone/>
            </a:pPr>
            <a:endParaRPr lang="en-US" sz="2000" b="1" dirty="0">
              <a:solidFill>
                <a:srgbClr val="000000"/>
              </a:solidFill>
              <a:sym typeface="Wingdings"/>
            </a:endParaRP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  <a:sym typeface="Wingdings"/>
            </a:endParaRPr>
          </a:p>
          <a:p>
            <a:pPr marL="0" indent="0">
              <a:buNone/>
            </a:pPr>
            <a:endParaRPr lang="en-US" sz="2000" dirty="0">
              <a:sym typeface="Wingdings"/>
            </a:endParaRPr>
          </a:p>
          <a:p>
            <a:pPr marL="0" indent="0">
              <a:buNone/>
            </a:pPr>
            <a:r>
              <a:rPr lang="en-US" sz="2000" dirty="0"/>
              <a:t>  </a:t>
            </a:r>
          </a:p>
          <a:p>
            <a:pPr marL="0" indent="0">
              <a:buNone/>
            </a:pPr>
            <a:r>
              <a:rPr lang="en-US" sz="20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0916272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820805"/>
            <a:ext cx="931333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X-ray laser </a:t>
            </a:r>
            <a:r>
              <a:rPr lang="en-US" altLang="zh-CN" sz="2800" b="1" dirty="0"/>
              <a:t>with short length and small spot:</a:t>
            </a:r>
          </a:p>
          <a:p>
            <a:r>
              <a:rPr lang="en-US" altLang="zh-CN" sz="2800" b="1" dirty="0"/>
              <a:t>        NB: electrons in outers-shell bound states, too, interact  </a:t>
            </a:r>
          </a:p>
          <a:p>
            <a:r>
              <a:rPr lang="en-US" altLang="zh-CN" sz="2800" b="1" dirty="0"/>
              <a:t>        with </a:t>
            </a:r>
            <a:r>
              <a:rPr lang="en-US" altLang="zh-CN" sz="2800" b="1" dirty="0">
                <a:solidFill>
                  <a:srgbClr val="FF0000"/>
                </a:solidFill>
              </a:rPr>
              <a:t>X-rays </a:t>
            </a:r>
          </a:p>
          <a:p>
            <a:endParaRPr lang="en-US" altLang="zh-CN" sz="2800" b="1" dirty="0"/>
          </a:p>
          <a:p>
            <a:r>
              <a:rPr lang="en-US" altLang="zh-CN" sz="2800" b="1" dirty="0"/>
              <a:t>Simulation:</a:t>
            </a:r>
          </a:p>
          <a:p>
            <a:r>
              <a:rPr lang="en-US" altLang="zh-CN" sz="2800" b="1" dirty="0">
                <a:solidFill>
                  <a:srgbClr val="FF0000"/>
                </a:solidFill>
              </a:rPr>
              <a:t>    Laser pulse </a:t>
            </a:r>
            <a:r>
              <a:rPr lang="en-US" altLang="zh-CN" sz="2800" dirty="0"/>
              <a:t>with small spot can be </a:t>
            </a:r>
            <a:r>
              <a:rPr lang="en-US" altLang="zh-CN" sz="2800" u="sng" dirty="0"/>
              <a:t>well controlled and     </a:t>
            </a:r>
          </a:p>
          <a:p>
            <a:r>
              <a:rPr lang="en-US" altLang="zh-CN" sz="2800" u="sng" dirty="0">
                <a:solidFill>
                  <a:schemeClr val="bg1"/>
                </a:solidFill>
              </a:rPr>
              <a:t>    </a:t>
            </a:r>
            <a:r>
              <a:rPr lang="en-US" altLang="zh-CN" sz="2800" u="sng" dirty="0"/>
              <a:t>guided with a tube</a:t>
            </a:r>
            <a:r>
              <a:rPr lang="en-US" altLang="zh-CN" sz="2800" dirty="0"/>
              <a:t>. Such structure available e.g. with </a:t>
            </a:r>
            <a:r>
              <a:rPr lang="en-US" altLang="zh-CN" sz="2800" b="1" dirty="0"/>
              <a:t>carbon    </a:t>
            </a:r>
          </a:p>
          <a:p>
            <a:r>
              <a:rPr lang="en-US" altLang="zh-CN" sz="2800" b="1" dirty="0"/>
              <a:t>    nanotube, </a:t>
            </a:r>
            <a:r>
              <a:rPr lang="en-US" altLang="zh-CN" sz="2800" dirty="0"/>
              <a:t>or</a:t>
            </a:r>
            <a:r>
              <a:rPr lang="en-US" altLang="zh-CN" sz="2800" b="1" dirty="0"/>
              <a:t> alumina nanotubes </a:t>
            </a:r>
            <a:r>
              <a:rPr lang="en-US" altLang="zh-CN" sz="2800" dirty="0"/>
              <a:t>(typical simulation </a:t>
            </a:r>
          </a:p>
          <a:p>
            <a:r>
              <a:rPr lang="en-US" altLang="zh-CN" sz="2800" dirty="0"/>
              <a:t>    parameters)</a:t>
            </a:r>
          </a:p>
          <a:p>
            <a:endParaRPr lang="zh-CN" altLang="en-US" sz="2800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/>
          </p:nvPr>
        </p:nvGraphicFramePr>
        <p:xfrm>
          <a:off x="2987912" y="5669624"/>
          <a:ext cx="5218969" cy="1104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4" name="Equation" r:id="rId3" imgW="2361960" imgH="482400" progId="Equation.3">
                  <p:embed/>
                </p:oleObj>
              </mc:Choice>
              <mc:Fallback>
                <p:oleObj name="Equation" r:id="rId3" imgW="2361960" imgH="482400" progId="Equation.3">
                  <p:embed/>
                  <p:pic>
                    <p:nvPicPr>
                      <p:cNvPr id="6" name="对象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87912" y="5669624"/>
                        <a:ext cx="5218969" cy="11047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11574" y="3606334"/>
            <a:ext cx="3032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X.M. Zhang, et </a:t>
            </a:r>
            <a:r>
              <a:rPr lang="en-US" dirty="0" err="1"/>
              <a:t>al.PR</a:t>
            </a:r>
            <a:r>
              <a:rPr lang="en-US" dirty="0"/>
              <a:t> AB (2016)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333" y="80145"/>
            <a:ext cx="89746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X-ray </a:t>
            </a:r>
            <a:r>
              <a:rPr lang="en-US" sz="3600" b="1" dirty="0" err="1"/>
              <a:t>wakefield</a:t>
            </a:r>
            <a:r>
              <a:rPr lang="en-US" sz="3600" b="1" dirty="0"/>
              <a:t> acceleration</a:t>
            </a:r>
          </a:p>
          <a:p>
            <a:pPr algn="ctr"/>
            <a:r>
              <a:rPr lang="en-US" sz="3600" b="1" dirty="0"/>
              <a:t> in </a:t>
            </a:r>
            <a:r>
              <a:rPr lang="en-US" sz="3600" b="1" dirty="0" err="1"/>
              <a:t>nanomaterials</a:t>
            </a:r>
            <a:r>
              <a:rPr lang="en-US" sz="3600" b="1" dirty="0"/>
              <a:t> tubes</a:t>
            </a:r>
          </a:p>
          <a:p>
            <a:pPr algn="r"/>
            <a:r>
              <a:rPr lang="en-US" sz="2400" dirty="0"/>
              <a:t>T. Tajima, EPJ (2014)</a:t>
            </a:r>
          </a:p>
        </p:txBody>
      </p:sp>
    </p:spTree>
    <p:extLst>
      <p:ext uri="{BB962C8B-B14F-4D97-AF65-F5344CB8AC3E}">
        <p14:creationId xmlns:p14="http://schemas.microsoft.com/office/powerpoint/2010/main" val="928063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118" y="64043"/>
            <a:ext cx="7893670" cy="694241"/>
          </a:xfrm>
        </p:spPr>
        <p:txBody>
          <a:bodyPr>
            <a:normAutofit fontScale="90000"/>
          </a:bodyPr>
          <a:lstStyle/>
          <a:p>
            <a:r>
              <a:rPr lang="en-US" altLang="zh-CN" sz="3200" b="1" dirty="0"/>
              <a:t>Wakefield comparison between the cases of </a:t>
            </a:r>
            <a:br>
              <a:rPr lang="en-US" altLang="zh-CN" sz="3200" b="1" dirty="0"/>
            </a:br>
            <a:r>
              <a:rPr lang="en-US" altLang="zh-CN" sz="3200" b="1" dirty="0"/>
              <a:t>a tube and a uniform density</a:t>
            </a:r>
            <a:endParaRPr lang="zh-CN" altLang="en-US" sz="3200" b="1" dirty="0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370783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8" y="3720159"/>
            <a:ext cx="3017657" cy="263670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463" y="3720160"/>
            <a:ext cx="2988000" cy="263670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213" y="3720160"/>
            <a:ext cx="2978250" cy="2636707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454705" y="4065347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uniform density case</a:t>
            </a:r>
            <a:endParaRPr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213" y="1133132"/>
            <a:ext cx="2988000" cy="257470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3" y="1185333"/>
            <a:ext cx="2988000" cy="24878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463" y="1182237"/>
            <a:ext cx="2988000" cy="2490937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672438" y="1625799"/>
            <a:ext cx="1099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tube case 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213" y="6519334"/>
            <a:ext cx="3595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X. M. Zhang, Tajima,…</a:t>
            </a:r>
            <a:r>
              <a:rPr lang="en-US" sz="1400" dirty="0" err="1"/>
              <a:t>Mourou</a:t>
            </a:r>
            <a:r>
              <a:rPr lang="en-US" sz="1400" baseline="30000" dirty="0"/>
              <a:t>*</a:t>
            </a:r>
            <a:r>
              <a:rPr lang="en-US" sz="1400" dirty="0"/>
              <a:t>,… (2016)</a:t>
            </a:r>
          </a:p>
        </p:txBody>
      </p:sp>
    </p:spTree>
    <p:extLst>
      <p:ext uri="{BB962C8B-B14F-4D97-AF65-F5344CB8AC3E}">
        <p14:creationId xmlns:p14="http://schemas.microsoft.com/office/powerpoint/2010/main" val="16989972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0" y="346566"/>
            <a:ext cx="9144000" cy="903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and without </a:t>
            </a:r>
            <a:r>
              <a:rPr lang="en-US" sz="3959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optical</a:t>
            </a:r>
            <a:r>
              <a:rPr lang="en-US" sz="3959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phonon branch</a:t>
            </a:r>
            <a:br>
              <a:rPr lang="en-US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160" dirty="0"/>
              <a:t>M</a:t>
            </a:r>
            <a:r>
              <a:rPr lang="en-US" sz="21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odel of </a:t>
            </a:r>
            <a:r>
              <a:rPr lang="en-US" sz="216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optical</a:t>
            </a:r>
            <a:r>
              <a:rPr lang="en-US" sz="21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phonon branch</a:t>
            </a:r>
            <a:r>
              <a:rPr lang="en-US" sz="216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T. Tajima and S. </a:t>
            </a:r>
            <a:r>
              <a:rPr lang="en-US" sz="216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Ushioda</a:t>
            </a:r>
            <a:r>
              <a:rPr lang="en-US" sz="216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PR B (1978)</a:t>
            </a:r>
            <a:br>
              <a:rPr lang="en-US" sz="216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16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16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</a:t>
            </a:r>
            <a:r>
              <a:rPr lang="en-US" sz="2160" dirty="0">
                <a:sym typeface="Wingdings"/>
              </a:rPr>
              <a:t></a:t>
            </a:r>
            <a:r>
              <a:rPr lang="en-US" sz="2160" i="1" dirty="0">
                <a:sym typeface="Wingdings"/>
              </a:rPr>
              <a:t> </a:t>
            </a:r>
            <a:r>
              <a:rPr lang="en-US" sz="2160" dirty="0" err="1">
                <a:sym typeface="Wingdings"/>
              </a:rPr>
              <a:t>nanoplasmonics</a:t>
            </a:r>
            <a:r>
              <a:rPr lang="en-US" sz="2160" dirty="0">
                <a:sym typeface="Wingdings"/>
              </a:rPr>
              <a:t> in </a:t>
            </a:r>
            <a:r>
              <a:rPr lang="en-US" sz="2160" dirty="0">
                <a:solidFill>
                  <a:srgbClr val="FF0000"/>
                </a:solidFill>
                <a:sym typeface="Wingdings"/>
              </a:rPr>
              <a:t>X-ray</a:t>
            </a:r>
            <a:r>
              <a:rPr lang="en-US" sz="2160" dirty="0">
                <a:sym typeface="Wingdings"/>
              </a:rPr>
              <a:t> regime</a:t>
            </a:r>
            <a:endParaRPr lang="en-US" sz="2160" b="0" u="none" strike="noStrike" cap="none" dirty="0">
              <a:solidFill>
                <a:schemeClr val="dk1"/>
              </a:solidFill>
              <a:sym typeface="Calibri"/>
            </a:endParaRPr>
          </a:p>
        </p:txBody>
      </p:sp>
      <p:pic>
        <p:nvPicPr>
          <p:cNvPr id="85" name="Shape 85" descr="Untitled 3.tif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513245"/>
            <a:ext cx="4049888" cy="2995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 descr="Untitled 4.tif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53421" y="3513245"/>
            <a:ext cx="3990578" cy="299503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377072" y="1772052"/>
            <a:ext cx="3323784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>
              <a:buSzPct val="25000"/>
            </a:pPr>
            <a:r>
              <a:rPr lang="en-US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Without lattice force (i.e. plasma) </a:t>
            </a:r>
          </a:p>
          <a:p>
            <a:pPr defTabSz="914400">
              <a:buSzPct val="25000"/>
            </a:pPr>
            <a:r>
              <a:rPr lang="en-US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US" sz="16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(when </a:t>
            </a:r>
            <a:r>
              <a:rPr lang="en-US" sz="1600" i="1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ω</a:t>
            </a:r>
            <a:r>
              <a:rPr lang="en-US" sz="1600" i="1" kern="0" baseline="-25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n-US" sz="1600" i="1" kern="0" baseline="-25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 much smaller than</a:t>
            </a:r>
            <a:r>
              <a:rPr lang="en-US" sz="1600" i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</a:p>
          <a:p>
            <a:pPr defTabSz="914400">
              <a:buSzPct val="25000"/>
            </a:pPr>
            <a:r>
              <a:rPr lang="en-US" sz="1600" i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600" i="1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ω</a:t>
            </a:r>
            <a:r>
              <a:rPr lang="en-US" sz="1600" i="1" kern="0" baseline="-25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</a:t>
            </a:r>
            <a:r>
              <a:rPr lang="en-US" sz="1600" i="1" kern="0" baseline="-25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there is no noticeable  </a:t>
            </a:r>
          </a:p>
          <a:p>
            <a:pPr defTabSz="914400">
              <a:buSzPct val="25000"/>
            </a:pPr>
            <a:r>
              <a:rPr lang="en-US" sz="16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difference from the below where  </a:t>
            </a:r>
          </a:p>
          <a:p>
            <a:pPr defTabSz="914400">
              <a:buSzPct val="25000"/>
            </a:pPr>
            <a:r>
              <a:rPr lang="en-US" sz="1600" i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600" i="1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ω</a:t>
            </a:r>
            <a:r>
              <a:rPr lang="en-US" sz="1600" i="1" kern="0" baseline="-25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n-US" sz="1600" i="1" kern="0" baseline="-25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 0) </a:t>
            </a:r>
            <a:endParaRPr lang="en-US" sz="1600" i="1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6117683" y="1754597"/>
            <a:ext cx="2559602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>
              <a:buSzPct val="25000"/>
            </a:pPr>
            <a:r>
              <a:rPr lang="en-US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With lattice force (</a:t>
            </a:r>
            <a:r>
              <a:rPr lang="en-US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optical</a:t>
            </a:r>
          </a:p>
          <a:p>
            <a:pPr defTabSz="914400">
              <a:buSzPct val="25000"/>
            </a:pPr>
            <a:r>
              <a:rPr lang="en-US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phonon branch present)</a:t>
            </a:r>
          </a:p>
          <a:p>
            <a:pPr defTabSz="914400"/>
            <a:endParaRPr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914400"/>
            <a:endParaRPr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6707914" y="6508278"/>
            <a:ext cx="2286954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>
              <a:buSzPct val="25000"/>
            </a:pPr>
            <a:r>
              <a:rPr lang="en-US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S. Hakimi, et al. (2017)</a:t>
            </a:r>
          </a:p>
        </p:txBody>
      </p:sp>
      <p:pic>
        <p:nvPicPr>
          <p:cNvPr id="90" name="Shape 90" descr="DispersionEqn.gif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2735" y="2341251"/>
            <a:ext cx="2454550" cy="61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 descr="Ratio(Te).gif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98649" y="3034076"/>
            <a:ext cx="861809" cy="36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 descr="Ratio(ie).gif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36224" y="2999907"/>
            <a:ext cx="736000" cy="448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53904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986"/>
            <a:ext cx="8229600" cy="690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Wakefield on a chip</a:t>
            </a:r>
            <a:br>
              <a:rPr lang="en-US" b="1" dirty="0"/>
            </a:br>
            <a:r>
              <a:rPr lang="en-US" dirty="0"/>
              <a:t>toward </a:t>
            </a:r>
            <a:r>
              <a:rPr lang="en-US" dirty="0" err="1"/>
              <a:t>TeV</a:t>
            </a:r>
            <a:r>
              <a:rPr lang="en-US" dirty="0"/>
              <a:t> over cm (beam-driven)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550008" y="5938660"/>
            <a:ext cx="1469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Y. Shin (2014)</a:t>
            </a:r>
          </a:p>
        </p:txBody>
      </p:sp>
      <p:pic>
        <p:nvPicPr>
          <p:cNvPr id="7" name="Picture 6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47" y="1270000"/>
            <a:ext cx="8863053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298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645" y="0"/>
            <a:ext cx="8229600" cy="553524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Conclusions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3524"/>
            <a:ext cx="9144000" cy="6285394"/>
          </a:xfrm>
        </p:spPr>
        <p:txBody>
          <a:bodyPr>
            <a:noAutofit/>
          </a:bodyPr>
          <a:lstStyle/>
          <a:p>
            <a:r>
              <a:rPr lang="en-US" sz="1800" b="1" dirty="0"/>
              <a:t>Robust</a:t>
            </a:r>
            <a:r>
              <a:rPr lang="en-US" sz="1800" dirty="0"/>
              <a:t> </a:t>
            </a:r>
            <a:r>
              <a:rPr lang="en-US" sz="1800" u="sng" dirty="0"/>
              <a:t>heightened energy state </a:t>
            </a:r>
            <a:r>
              <a:rPr lang="en-US" sz="1800" dirty="0"/>
              <a:t>of plasma, Higgs’ state: </a:t>
            </a:r>
            <a:r>
              <a:rPr lang="en-US" sz="1800" dirty="0" err="1">
                <a:solidFill>
                  <a:srgbClr val="0070C0"/>
                </a:solidFill>
              </a:rPr>
              <a:t>Wakefields</a:t>
            </a:r>
            <a:endParaRPr lang="en-US" sz="1800" dirty="0">
              <a:solidFill>
                <a:srgbClr val="0070C0"/>
              </a:solidFill>
            </a:endParaRPr>
          </a:p>
          <a:p>
            <a:r>
              <a:rPr lang="en-US" sz="1800" dirty="0"/>
              <a:t>In fusion plasma: </a:t>
            </a:r>
            <a:r>
              <a:rPr lang="en-US" sz="1800" b="1" dirty="0"/>
              <a:t>FRC </a:t>
            </a:r>
            <a:r>
              <a:rPr lang="en-US" sz="1800" dirty="0"/>
              <a:t>(Field Reverse Configuration), a </a:t>
            </a:r>
            <a:r>
              <a:rPr lang="en-US" sz="1800" dirty="0">
                <a:solidFill>
                  <a:srgbClr val="0070C0"/>
                </a:solidFill>
              </a:rPr>
              <a:t>Higgs’ state </a:t>
            </a:r>
            <a:r>
              <a:rPr lang="en-US" sz="1800" dirty="0"/>
              <a:t>(or </a:t>
            </a:r>
            <a:r>
              <a:rPr lang="en-US" sz="1800" dirty="0">
                <a:solidFill>
                  <a:srgbClr val="0070C0"/>
                </a:solidFill>
              </a:rPr>
              <a:t>Landau-Ginzburg</a:t>
            </a:r>
            <a:r>
              <a:rPr lang="en-US" sz="1800" dirty="0"/>
              <a:t> excited stable state)</a:t>
            </a:r>
          </a:p>
          <a:p>
            <a:r>
              <a:rPr lang="en-US" sz="1800" dirty="0" err="1">
                <a:solidFill>
                  <a:srgbClr val="0070C0"/>
                </a:solidFill>
              </a:rPr>
              <a:t>Wakefields</a:t>
            </a:r>
            <a:r>
              <a:rPr lang="en-US" sz="1800" dirty="0"/>
              <a:t>: </a:t>
            </a:r>
            <a:r>
              <a:rPr lang="en-US" sz="1800" b="1" dirty="0"/>
              <a:t>Nature’s  </a:t>
            </a:r>
            <a:r>
              <a:rPr lang="en-US" sz="1800" dirty="0"/>
              <a:t>natural</a:t>
            </a:r>
            <a:r>
              <a:rPr lang="en-US" sz="1800" b="1" dirty="0"/>
              <a:t> </a:t>
            </a:r>
            <a:r>
              <a:rPr lang="en-US" sz="1800" dirty="0"/>
              <a:t>and</a:t>
            </a:r>
            <a:r>
              <a:rPr lang="en-US" sz="1800" b="1" dirty="0"/>
              <a:t> ubiquitous </a:t>
            </a:r>
            <a:r>
              <a:rPr lang="en-US" sz="1800" dirty="0"/>
              <a:t>creation:  jets from Blackhole (AGN)  driven by </a:t>
            </a:r>
            <a:r>
              <a:rPr lang="en-US" sz="1800" b="1" dirty="0"/>
              <a:t>MRI instability </a:t>
            </a:r>
            <a:r>
              <a:rPr lang="en-US" sz="1800" dirty="0"/>
              <a:t>of the accretion disk, NS-NS collisions</a:t>
            </a:r>
          </a:p>
          <a:p>
            <a:r>
              <a:rPr lang="en-US" sz="1800" b="1" dirty="0">
                <a:solidFill>
                  <a:srgbClr val="9A31B8"/>
                </a:solidFill>
              </a:rPr>
              <a:t>Gamma rays </a:t>
            </a:r>
            <a:r>
              <a:rPr lang="en-US" sz="1800" b="1" dirty="0"/>
              <a:t>bursts </a:t>
            </a:r>
            <a:r>
              <a:rPr lang="en-US" sz="1800" dirty="0"/>
              <a:t>(</a:t>
            </a:r>
            <a:r>
              <a:rPr lang="en-US" sz="1800" dirty="0" err="1"/>
              <a:t>TeV</a:t>
            </a:r>
            <a:r>
              <a:rPr lang="en-US" sz="1800" dirty="0"/>
              <a:t>), flares,  </a:t>
            </a:r>
            <a:r>
              <a:rPr lang="en-US" sz="1800" b="1" dirty="0"/>
              <a:t>Cosmic rays </a:t>
            </a:r>
            <a:r>
              <a:rPr lang="en-US" sz="1800" dirty="0"/>
              <a:t>(</a:t>
            </a:r>
            <a:r>
              <a:rPr lang="en-US" sz="1800" dirty="0" err="1"/>
              <a:t>ZeV</a:t>
            </a:r>
            <a:r>
              <a:rPr lang="en-US" sz="1800" dirty="0"/>
              <a:t>): simultaneous  observations  </a:t>
            </a:r>
          </a:p>
          <a:p>
            <a:pPr marL="0" indent="0">
              <a:buNone/>
            </a:pPr>
            <a:r>
              <a:rPr lang="en-US" sz="1800" dirty="0"/>
              <a:t>             (sometimes with </a:t>
            </a:r>
            <a:r>
              <a:rPr lang="en-US" sz="1800" b="1" dirty="0"/>
              <a:t>GW</a:t>
            </a:r>
            <a:r>
              <a:rPr lang="en-US" sz="1800" dirty="0"/>
              <a:t> </a:t>
            </a:r>
            <a:r>
              <a:rPr lang="en-US" sz="1800" dirty="0">
                <a:sym typeface="Wingdings" pitchFamily="2" charset="2"/>
              </a:rPr>
              <a:t> </a:t>
            </a:r>
            <a:r>
              <a:rPr lang="en-US" sz="1800" dirty="0" err="1">
                <a:sym typeface="Wingdings" pitchFamily="2" charset="2"/>
              </a:rPr>
              <a:t>Barish</a:t>
            </a:r>
            <a:r>
              <a:rPr lang="en-US" sz="1800" dirty="0">
                <a:sym typeface="Wingdings" pitchFamily="2" charset="2"/>
              </a:rPr>
              <a:t>**’s </a:t>
            </a:r>
            <a:r>
              <a:rPr lang="en-US" sz="1800" b="1" dirty="0">
                <a:sym typeface="Wingdings" pitchFamily="2" charset="2"/>
              </a:rPr>
              <a:t>LIGO</a:t>
            </a:r>
            <a:r>
              <a:rPr lang="en-US" sz="1800" dirty="0">
                <a:sym typeface="Wingdings" pitchFamily="2" charset="2"/>
              </a:rPr>
              <a:t> observation of GW)</a:t>
            </a:r>
            <a:endParaRPr lang="en-US" sz="1800" dirty="0"/>
          </a:p>
          <a:p>
            <a:r>
              <a:rPr lang="en-US" sz="1800" dirty="0">
                <a:solidFill>
                  <a:srgbClr val="00B050"/>
                </a:solidFill>
              </a:rPr>
              <a:t>Toilet Science</a:t>
            </a:r>
            <a:r>
              <a:rPr lang="en-US" sz="1800" dirty="0"/>
              <a:t>: efficient ion acceleration for </a:t>
            </a:r>
            <a:r>
              <a:rPr lang="en-US" sz="1800" b="1" dirty="0"/>
              <a:t>transmutation</a:t>
            </a:r>
          </a:p>
          <a:p>
            <a:r>
              <a:rPr lang="en-US" sz="1800" dirty="0"/>
              <a:t>A new direction of </a:t>
            </a:r>
            <a:r>
              <a:rPr lang="en-US" sz="1800" u="sng" dirty="0"/>
              <a:t>ultrahigh intensity</a:t>
            </a:r>
            <a:r>
              <a:rPr lang="en-US" sz="1800" dirty="0"/>
              <a:t>: </a:t>
            </a:r>
            <a:r>
              <a:rPr lang="en-US" sz="1800" b="1" dirty="0" err="1"/>
              <a:t>zeptosecond</a:t>
            </a:r>
            <a:r>
              <a:rPr lang="en-US" sz="1800" b="1" dirty="0"/>
              <a:t> </a:t>
            </a:r>
            <a:r>
              <a:rPr lang="en-US" sz="1800" b="1" dirty="0">
                <a:solidFill>
                  <a:srgbClr val="FF0000"/>
                </a:solidFill>
              </a:rPr>
              <a:t>lasers</a:t>
            </a:r>
          </a:p>
          <a:p>
            <a:r>
              <a:rPr lang="en-US" sz="1800" b="1" dirty="0"/>
              <a:t>EW 10keV </a:t>
            </a:r>
            <a:r>
              <a:rPr lang="en-US" sz="1800" b="1" dirty="0">
                <a:solidFill>
                  <a:srgbClr val="FF0000"/>
                </a:solidFill>
              </a:rPr>
              <a:t>X-rays laser  </a:t>
            </a:r>
            <a:r>
              <a:rPr lang="en-US" sz="1800" dirty="0"/>
              <a:t>from 1PW optical </a:t>
            </a:r>
            <a:r>
              <a:rPr lang="en-US" sz="1800" dirty="0">
                <a:solidFill>
                  <a:srgbClr val="FF0000"/>
                </a:solidFill>
              </a:rPr>
              <a:t>laser</a:t>
            </a:r>
          </a:p>
          <a:p>
            <a:r>
              <a:rPr lang="en-US" sz="1800" dirty="0">
                <a:solidFill>
                  <a:srgbClr val="000000"/>
                </a:solidFill>
              </a:rPr>
              <a:t>Single-cycled X-ray </a:t>
            </a:r>
            <a:r>
              <a:rPr lang="en-US" sz="1800" dirty="0">
                <a:solidFill>
                  <a:srgbClr val="FF0000"/>
                </a:solidFill>
              </a:rPr>
              <a:t>laser</a:t>
            </a:r>
            <a:r>
              <a:rPr lang="en-US" sz="1800" dirty="0">
                <a:solidFill>
                  <a:srgbClr val="000000"/>
                </a:solidFill>
              </a:rPr>
              <a:t> pulse (relativistic compression)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X-ray LWFA </a:t>
            </a:r>
            <a:r>
              <a:rPr lang="en-US" sz="1800" b="1" dirty="0">
                <a:solidFill>
                  <a:srgbClr val="000000"/>
                </a:solidFill>
              </a:rPr>
              <a:t>in crystal</a:t>
            </a:r>
            <a:r>
              <a:rPr lang="en-US" sz="1800" dirty="0">
                <a:solidFill>
                  <a:srgbClr val="000000"/>
                </a:solidFill>
              </a:rPr>
              <a:t>: accelerating gradient (from GeV/cm) </a:t>
            </a:r>
            <a:r>
              <a:rPr lang="en-US" sz="1800" dirty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sz="1800" dirty="0" err="1">
                <a:solidFill>
                  <a:srgbClr val="000000"/>
                </a:solidFill>
              </a:rPr>
              <a:t>TeV</a:t>
            </a:r>
            <a:r>
              <a:rPr lang="en-US" sz="1800" dirty="0">
                <a:solidFill>
                  <a:srgbClr val="000000"/>
                </a:solidFill>
              </a:rPr>
              <a:t>/cm </a:t>
            </a:r>
          </a:p>
          <a:p>
            <a:r>
              <a:rPr lang="en-US" sz="1800" b="1" dirty="0">
                <a:solidFill>
                  <a:srgbClr val="000000"/>
                </a:solidFill>
              </a:rPr>
              <a:t>Nanoengineering</a:t>
            </a:r>
            <a:r>
              <a:rPr lang="en-US" sz="1800" dirty="0">
                <a:solidFill>
                  <a:srgbClr val="000000"/>
                </a:solidFill>
              </a:rPr>
              <a:t>: </a:t>
            </a:r>
            <a:r>
              <a:rPr lang="en-US" sz="1800" dirty="0" err="1">
                <a:solidFill>
                  <a:srgbClr val="000000"/>
                </a:solidFill>
              </a:rPr>
              <a:t>s.a.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nanoholes</a:t>
            </a:r>
            <a:r>
              <a:rPr lang="en-US" sz="1800" dirty="0">
                <a:solidFill>
                  <a:srgbClr val="000000"/>
                </a:solidFill>
              </a:rPr>
              <a:t>, arrays, focus </a:t>
            </a:r>
            <a:r>
              <a:rPr lang="en-US" sz="1800" dirty="0" err="1">
                <a:solidFill>
                  <a:srgbClr val="000000"/>
                </a:solidFill>
              </a:rPr>
              <a:t>nano</a:t>
            </a:r>
            <a:r>
              <a:rPr lang="en-US" sz="1800" dirty="0">
                <a:solidFill>
                  <a:srgbClr val="000000"/>
                </a:solidFill>
              </a:rPr>
              <a:t>-</a:t>
            </a:r>
            <a:r>
              <a:rPr lang="en-US" sz="1800" dirty="0">
                <a:solidFill>
                  <a:srgbClr val="FF0000"/>
                </a:solidFill>
              </a:rPr>
              <a:t>optics</a:t>
            </a:r>
            <a:r>
              <a:rPr lang="en-US" sz="1800" dirty="0">
                <a:solidFill>
                  <a:srgbClr val="000000"/>
                </a:solidFill>
              </a:rPr>
              <a:t> for </a:t>
            </a:r>
            <a:r>
              <a:rPr lang="en-US" sz="1800" u="sng" dirty="0" err="1">
                <a:solidFill>
                  <a:srgbClr val="000000"/>
                </a:solidFill>
              </a:rPr>
              <a:t>nano</a:t>
            </a:r>
            <a:r>
              <a:rPr lang="en-US" sz="1800" u="sng" dirty="0">
                <a:solidFill>
                  <a:srgbClr val="000000"/>
                </a:solidFill>
              </a:rPr>
              <a:t>-accelerator</a:t>
            </a:r>
          </a:p>
          <a:p>
            <a:r>
              <a:rPr lang="en-US" sz="1800" dirty="0">
                <a:cs typeface="Times New Roman"/>
                <a:sym typeface="Wingdings"/>
              </a:rPr>
              <a:t>Start of </a:t>
            </a:r>
            <a:r>
              <a:rPr lang="en-US" sz="1800" b="1" dirty="0" err="1">
                <a:cs typeface="Times New Roman"/>
                <a:sym typeface="Wingdings"/>
              </a:rPr>
              <a:t>zeptoscience</a:t>
            </a:r>
            <a:r>
              <a:rPr lang="en-US" sz="1800" dirty="0">
                <a:cs typeface="Times New Roman"/>
                <a:sym typeface="Wingdings"/>
              </a:rPr>
              <a:t>:  ELI-NP </a:t>
            </a:r>
            <a:r>
              <a:rPr lang="en-US" sz="1800" u="sng" dirty="0" err="1">
                <a:cs typeface="Times New Roman"/>
                <a:sym typeface="Wingdings"/>
              </a:rPr>
              <a:t>zepto</a:t>
            </a:r>
            <a:r>
              <a:rPr lang="en-US" sz="1800" dirty="0" err="1">
                <a:cs typeface="Times New Roman"/>
                <a:sym typeface="Wingdings"/>
              </a:rPr>
              <a:t>project</a:t>
            </a:r>
            <a:r>
              <a:rPr lang="en-US" sz="1800" dirty="0">
                <a:cs typeface="Times New Roman"/>
                <a:sym typeface="Wingdings"/>
              </a:rPr>
              <a:t> (collaboration)---</a:t>
            </a:r>
          </a:p>
          <a:p>
            <a:pPr marL="0" indent="0">
              <a:buNone/>
            </a:pPr>
            <a:r>
              <a:rPr lang="en-US" sz="1800" dirty="0">
                <a:cs typeface="Times New Roman"/>
                <a:sym typeface="Wingdings"/>
              </a:rPr>
              <a:t>         </a:t>
            </a:r>
            <a:r>
              <a:rPr lang="en-US" sz="1800" dirty="0">
                <a:solidFill>
                  <a:srgbClr val="FF0000"/>
                </a:solidFill>
                <a:cs typeface="Times New Roman"/>
                <a:sym typeface="Wingdings"/>
              </a:rPr>
              <a:t> laser </a:t>
            </a:r>
            <a:r>
              <a:rPr lang="en-US" sz="1800" dirty="0">
                <a:cs typeface="Times New Roman"/>
                <a:sym typeface="Wingdings"/>
              </a:rPr>
              <a:t>tools fit for nuclear phys. (</a:t>
            </a:r>
            <a:r>
              <a:rPr lang="en-US" sz="1800" u="sng" dirty="0" err="1">
                <a:cs typeface="Times New Roman"/>
                <a:sym typeface="Wingdings"/>
              </a:rPr>
              <a:t>attoseconds</a:t>
            </a:r>
            <a:r>
              <a:rPr lang="en-US" sz="1800" dirty="0">
                <a:cs typeface="Times New Roman"/>
                <a:sym typeface="Wingdings"/>
              </a:rPr>
              <a:t> for atoms)</a:t>
            </a:r>
            <a:endParaRPr lang="en-US" sz="1800" dirty="0">
              <a:latin typeface="+mj-lt"/>
              <a:cs typeface="Times New Roman"/>
              <a:sym typeface="Wingdings"/>
            </a:endParaRPr>
          </a:p>
          <a:p>
            <a:r>
              <a:rPr lang="en-US" sz="1800" b="1" dirty="0">
                <a:latin typeface="+mj-lt"/>
                <a:cs typeface="Times New Roman"/>
                <a:sym typeface="Wingdings"/>
              </a:rPr>
              <a:t>Scale revolution</a:t>
            </a:r>
            <a:r>
              <a:rPr lang="en-US" sz="1800" dirty="0">
                <a:latin typeface="+mj-lt"/>
                <a:cs typeface="Times New Roman"/>
                <a:sym typeface="Wingdings"/>
              </a:rPr>
              <a:t>: </a:t>
            </a:r>
            <a:r>
              <a:rPr lang="en-US" sz="1800" dirty="0" err="1">
                <a:latin typeface="+mj-lt"/>
                <a:cs typeface="Times New Roman"/>
                <a:sym typeface="Wingdings"/>
              </a:rPr>
              <a:t>eVkeV</a:t>
            </a:r>
            <a:r>
              <a:rPr lang="en-US" sz="1800" dirty="0">
                <a:latin typeface="+mj-lt"/>
                <a:cs typeface="Times New Roman"/>
                <a:sym typeface="Wingdings"/>
              </a:rPr>
              <a:t>; PWEW; </a:t>
            </a:r>
            <a:r>
              <a:rPr lang="en-US" sz="1800" dirty="0" err="1">
                <a:latin typeface="+mj-lt"/>
                <a:cs typeface="Times New Roman"/>
                <a:sym typeface="Wingdings"/>
              </a:rPr>
              <a:t>aszs</a:t>
            </a:r>
            <a:r>
              <a:rPr lang="en-US" sz="1800" dirty="0">
                <a:latin typeface="+mj-lt"/>
                <a:cs typeface="Times New Roman"/>
                <a:sym typeface="Wingdings"/>
              </a:rPr>
              <a:t>; </a:t>
            </a:r>
            <a:r>
              <a:rPr lang="en-US" sz="1800" dirty="0" err="1">
                <a:latin typeface="+mj-lt"/>
                <a:cs typeface="Times New Roman"/>
                <a:sym typeface="Wingdings"/>
              </a:rPr>
              <a:t>μmnm</a:t>
            </a:r>
            <a:r>
              <a:rPr lang="en-US" sz="1800" dirty="0">
                <a:latin typeface="+mj-lt"/>
                <a:cs typeface="Times New Roman"/>
                <a:sym typeface="Wingdings"/>
              </a:rPr>
              <a:t>; GeV/</a:t>
            </a:r>
            <a:r>
              <a:rPr lang="en-US" sz="1800" dirty="0" err="1">
                <a:latin typeface="+mj-lt"/>
                <a:cs typeface="Times New Roman"/>
                <a:sym typeface="Wingdings"/>
              </a:rPr>
              <a:t>cmTeV</a:t>
            </a:r>
            <a:r>
              <a:rPr lang="en-US" sz="1800" dirty="0">
                <a:latin typeface="+mj-lt"/>
                <a:cs typeface="Times New Roman"/>
                <a:sym typeface="Wingdings"/>
              </a:rPr>
              <a:t>/cm;</a:t>
            </a:r>
          </a:p>
          <a:p>
            <a:r>
              <a:rPr lang="en-US" sz="1800" dirty="0">
                <a:latin typeface="+mj-lt"/>
                <a:cs typeface="Times New Roman"/>
                <a:sym typeface="Wingdings"/>
              </a:rPr>
              <a:t> 100mcm; </a:t>
            </a:r>
            <a:r>
              <a:rPr lang="en-US" sz="1800" dirty="0" err="1">
                <a:cs typeface="Times New Roman"/>
                <a:sym typeface="Wingdings"/>
              </a:rPr>
              <a:t>μ-beamnanobeam</a:t>
            </a:r>
            <a:r>
              <a:rPr lang="en-US" sz="1800" dirty="0">
                <a:cs typeface="Times New Roman"/>
                <a:sym typeface="Wingdings"/>
              </a:rPr>
              <a:t>; 10</a:t>
            </a:r>
            <a:r>
              <a:rPr lang="en-US" sz="1800" baseline="30000" dirty="0">
                <a:cs typeface="Times New Roman"/>
                <a:sym typeface="Wingdings"/>
              </a:rPr>
              <a:t>18 </a:t>
            </a:r>
            <a:r>
              <a:rPr lang="en-US" sz="1800" dirty="0">
                <a:cs typeface="Times New Roman"/>
                <a:sym typeface="Wingdings"/>
              </a:rPr>
              <a:t>/cc  10</a:t>
            </a:r>
            <a:r>
              <a:rPr lang="en-US" sz="1800" baseline="30000" dirty="0">
                <a:cs typeface="Times New Roman"/>
                <a:sym typeface="Wingdings"/>
              </a:rPr>
              <a:t>24</a:t>
            </a:r>
            <a:r>
              <a:rPr lang="en-US" sz="1800" dirty="0">
                <a:cs typeface="Times New Roman"/>
                <a:sym typeface="Wingdings"/>
              </a:rPr>
              <a:t>/cc</a:t>
            </a:r>
          </a:p>
          <a:p>
            <a:pPr marL="0" indent="0">
              <a:buNone/>
            </a:pPr>
            <a:r>
              <a:rPr lang="en-US" sz="1800" dirty="0">
                <a:cs typeface="Times New Roman"/>
                <a:sym typeface="Wingdings"/>
              </a:rPr>
              <a:t>           </a:t>
            </a:r>
            <a:r>
              <a:rPr lang="en-US" sz="1800" dirty="0">
                <a:solidFill>
                  <a:srgbClr val="00B050"/>
                </a:solidFill>
                <a:cs typeface="Times New Roman"/>
                <a:sym typeface="Wingdings" pitchFamily="2" charset="2"/>
              </a:rPr>
              <a:t></a:t>
            </a:r>
            <a:r>
              <a:rPr lang="en-US" sz="1800" b="1" dirty="0">
                <a:solidFill>
                  <a:srgbClr val="00B050"/>
                </a:solidFill>
                <a:cs typeface="Times New Roman"/>
                <a:sym typeface="Wingdings"/>
              </a:rPr>
              <a:t>societal impact (medical, Toilet Science,…)</a:t>
            </a:r>
            <a:endParaRPr lang="en-US" sz="1800" dirty="0">
              <a:cs typeface="Times New Roman"/>
              <a:sym typeface="Wingdings"/>
            </a:endParaRPr>
          </a:p>
          <a:p>
            <a:r>
              <a:rPr lang="en-US" sz="1800" b="1" dirty="0">
                <a:solidFill>
                  <a:srgbClr val="FF0000"/>
                </a:solidFill>
                <a:cs typeface="Times New Roman"/>
                <a:sym typeface="Wingdings"/>
              </a:rPr>
              <a:t>Laser</a:t>
            </a:r>
            <a:r>
              <a:rPr lang="en-US" sz="1800" b="1" dirty="0">
                <a:cs typeface="Times New Roman"/>
                <a:sym typeface="Wingdings"/>
              </a:rPr>
              <a:t> acceleration</a:t>
            </a:r>
            <a:r>
              <a:rPr lang="en-US" sz="1800" dirty="0">
                <a:cs typeface="Times New Roman"/>
                <a:sym typeface="Wingdings"/>
              </a:rPr>
              <a:t>: stimulated high field science </a:t>
            </a:r>
            <a:r>
              <a:rPr lang="en-US" sz="1800" dirty="0">
                <a:solidFill>
                  <a:srgbClr val="FF0000"/>
                </a:solidFill>
                <a:cs typeface="Times New Roman"/>
                <a:sym typeface="Wingdings"/>
              </a:rPr>
              <a:t>laser</a:t>
            </a:r>
            <a:r>
              <a:rPr lang="en-US" sz="1800" dirty="0">
                <a:cs typeface="Times New Roman"/>
                <a:sym typeface="Wingdings"/>
              </a:rPr>
              <a:t> technologies (</a:t>
            </a:r>
            <a:r>
              <a:rPr lang="en-US" sz="1800" b="1" dirty="0">
                <a:cs typeface="Times New Roman"/>
                <a:sym typeface="Wingdings"/>
              </a:rPr>
              <a:t>CPA*</a:t>
            </a:r>
            <a:r>
              <a:rPr lang="en-US" sz="1800" dirty="0">
                <a:cs typeface="Times New Roman"/>
                <a:sym typeface="Wingdings"/>
              </a:rPr>
              <a:t>, </a:t>
            </a:r>
            <a:r>
              <a:rPr lang="en-US" sz="1800" b="1" dirty="0">
                <a:cs typeface="Times New Roman"/>
                <a:sym typeface="Wingdings"/>
              </a:rPr>
              <a:t>RC,</a:t>
            </a:r>
            <a:r>
              <a:rPr lang="en-US" sz="1800" dirty="0">
                <a:cs typeface="Times New Roman"/>
                <a:sym typeface="Wingdings"/>
              </a:rPr>
              <a:t> </a:t>
            </a:r>
            <a:r>
              <a:rPr lang="en-US" sz="1800" b="1" dirty="0">
                <a:cs typeface="Times New Roman"/>
                <a:sym typeface="Wingdings"/>
              </a:rPr>
              <a:t>CAN</a:t>
            </a:r>
            <a:r>
              <a:rPr lang="en-US" sz="1800" dirty="0">
                <a:cs typeface="Times New Roman"/>
                <a:sym typeface="Wingdings"/>
              </a:rPr>
              <a:t>, </a:t>
            </a:r>
            <a:r>
              <a:rPr lang="en-US" sz="1800" b="1" dirty="0">
                <a:cs typeface="Times New Roman"/>
                <a:sym typeface="Wingdings"/>
              </a:rPr>
              <a:t>TFC</a:t>
            </a:r>
            <a:r>
              <a:rPr lang="en-US" sz="1800" dirty="0">
                <a:cs typeface="Times New Roman"/>
                <a:sym typeface="Wingdings"/>
              </a:rPr>
              <a:t>, …)</a:t>
            </a:r>
            <a:endParaRPr lang="en-US" sz="1800" dirty="0">
              <a:latin typeface="+mj-lt"/>
              <a:cs typeface="Times New Roman"/>
              <a:sym typeface="Wingdings"/>
            </a:endParaRPr>
          </a:p>
          <a:p>
            <a:pPr marL="0" indent="0">
              <a:buNone/>
            </a:pPr>
            <a:r>
              <a:rPr lang="en-US" sz="1800" dirty="0">
                <a:latin typeface="+mj-lt"/>
                <a:cs typeface="Times New Roman"/>
                <a:sym typeface="Wingdings"/>
              </a:rPr>
              <a:t>      </a:t>
            </a:r>
            <a:endParaRPr lang="en-US" sz="1800" b="1" dirty="0">
              <a:solidFill>
                <a:srgbClr val="00B050"/>
              </a:solidFill>
              <a:latin typeface="+mj-lt"/>
              <a:cs typeface="Times New Roman"/>
              <a:sym typeface="Wingdings"/>
            </a:endParaRPr>
          </a:p>
          <a:p>
            <a:pPr marL="0" indent="0">
              <a:buNone/>
            </a:pPr>
            <a:endParaRPr lang="en-US" sz="1800" b="1" dirty="0">
              <a:solidFill>
                <a:srgbClr val="00B050"/>
              </a:solidFill>
              <a:latin typeface="+mj-lt"/>
              <a:cs typeface="Times New Roman"/>
              <a:sym typeface="Wingdings"/>
            </a:endParaRPr>
          </a:p>
          <a:p>
            <a:endParaRPr lang="en-US" sz="1800" dirty="0">
              <a:latin typeface="+mj-lt"/>
              <a:cs typeface="Times New Roman"/>
              <a:sym typeface="Wingdings"/>
            </a:endParaRPr>
          </a:p>
          <a:p>
            <a:endParaRPr lang="en-US" sz="1800" dirty="0">
              <a:latin typeface="+mj-lt"/>
              <a:cs typeface="Times New Roman"/>
              <a:sym typeface="Wingdings"/>
            </a:endParaRPr>
          </a:p>
          <a:p>
            <a:pPr marL="0" indent="0">
              <a:buNone/>
            </a:pPr>
            <a:endParaRPr lang="en-US" sz="1800" dirty="0">
              <a:latin typeface="+mj-lt"/>
              <a:cs typeface="Times New Roman"/>
              <a:sym typeface="Wingdings"/>
            </a:endParaRPr>
          </a:p>
          <a:p>
            <a:pPr marL="0" indent="0">
              <a:buNone/>
            </a:pPr>
            <a:endParaRPr lang="en-US" sz="1800" dirty="0">
              <a:latin typeface="+mj-lt"/>
              <a:cs typeface="Times New Roman"/>
              <a:sym typeface="Wingdings"/>
            </a:endParaRPr>
          </a:p>
          <a:p>
            <a:pPr marL="0" indent="0">
              <a:buNone/>
            </a:pPr>
            <a:endParaRPr lang="en-US" sz="1800" dirty="0">
              <a:latin typeface="+mj-lt"/>
              <a:cs typeface="Times New Roman"/>
              <a:sym typeface="Wingdings"/>
            </a:endParaRPr>
          </a:p>
          <a:p>
            <a:endParaRPr lang="en-US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874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027" y="0"/>
            <a:ext cx="930957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0932" y="321733"/>
            <a:ext cx="8647289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Thank you!</a:t>
            </a:r>
          </a:p>
          <a:p>
            <a:r>
              <a:rPr lang="en-US" sz="5400" b="1" dirty="0">
                <a:solidFill>
                  <a:schemeClr val="bg1"/>
                </a:solidFill>
              </a:rPr>
              <a:t>You taught me.</a:t>
            </a:r>
          </a:p>
          <a:p>
            <a:r>
              <a:rPr lang="en-US" sz="5400" b="1" dirty="0">
                <a:solidFill>
                  <a:schemeClr val="bg1"/>
                </a:solidFill>
              </a:rPr>
              <a:t>You nurtured me.</a:t>
            </a:r>
          </a:p>
          <a:p>
            <a:endParaRPr lang="en-US" sz="8000" b="1" dirty="0">
              <a:solidFill>
                <a:schemeClr val="bg1"/>
              </a:solidFill>
            </a:endParaRPr>
          </a:p>
          <a:p>
            <a:endParaRPr lang="en-US" sz="8000" b="1" dirty="0">
              <a:solidFill>
                <a:schemeClr val="bg1"/>
              </a:solidFill>
            </a:endParaRPr>
          </a:p>
          <a:p>
            <a:endParaRPr lang="en-US" sz="8000" b="1" dirty="0">
              <a:solidFill>
                <a:schemeClr val="bg1"/>
              </a:solidFill>
            </a:endParaRPr>
          </a:p>
          <a:p>
            <a:r>
              <a:rPr lang="en-US" sz="4400" b="1" dirty="0">
                <a:solidFill>
                  <a:schemeClr val="bg1"/>
                </a:solidFill>
              </a:rPr>
              <a:t>                            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38989" y="4624902"/>
            <a:ext cx="343555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FFFFFF"/>
                </a:solidFill>
              </a:rPr>
              <a:t>兼六</a:t>
            </a:r>
            <a:r>
              <a:rPr lang="ja-JP" altLang="en-US" sz="2000" dirty="0">
                <a:solidFill>
                  <a:srgbClr val="FFFFFF"/>
                </a:solidFill>
              </a:rPr>
              <a:t>の</a:t>
            </a:r>
            <a:endParaRPr lang="en-US" altLang="ja-JP" sz="2000" dirty="0">
              <a:solidFill>
                <a:srgbClr val="FFFFFF"/>
              </a:solidFill>
            </a:endParaRPr>
          </a:p>
          <a:p>
            <a:r>
              <a:rPr lang="ja-JP" altLang="ja-JP" sz="2000" dirty="0">
                <a:solidFill>
                  <a:srgbClr val="FFFFFF"/>
                </a:solidFill>
              </a:rPr>
              <a:t>　</a:t>
            </a:r>
            <a:r>
              <a:rPr lang="ja-JP" altLang="en-US" sz="2000" dirty="0">
                <a:solidFill>
                  <a:srgbClr val="FFFFFF"/>
                </a:solidFill>
              </a:rPr>
              <a:t>　　十月桜</a:t>
            </a:r>
            <a:endParaRPr lang="en-US" altLang="ja-JP" sz="2000" dirty="0">
              <a:solidFill>
                <a:srgbClr val="FFFFFF"/>
              </a:solidFill>
            </a:endParaRPr>
          </a:p>
          <a:p>
            <a:r>
              <a:rPr lang="ja-JP" altLang="ja-JP" sz="2000" dirty="0">
                <a:solidFill>
                  <a:srgbClr val="FFFFFF"/>
                </a:solidFill>
              </a:rPr>
              <a:t>　</a:t>
            </a:r>
            <a:r>
              <a:rPr lang="ja-JP" altLang="en-US" sz="2000" dirty="0">
                <a:solidFill>
                  <a:srgbClr val="FFFFFF"/>
                </a:solidFill>
              </a:rPr>
              <a:t>　　　　　吾を迎ふ</a:t>
            </a:r>
            <a:endParaRPr lang="en-US" altLang="ja-JP" sz="2000" dirty="0">
              <a:solidFill>
                <a:srgbClr val="FFFFFF"/>
              </a:solidFill>
            </a:endParaRPr>
          </a:p>
          <a:p>
            <a:r>
              <a:rPr lang="ja-JP" altLang="ja-JP" sz="2000" dirty="0">
                <a:solidFill>
                  <a:srgbClr val="FFFFFF"/>
                </a:solidFill>
              </a:rPr>
              <a:t>　</a:t>
            </a:r>
            <a:r>
              <a:rPr lang="ja-JP" altLang="en-US" sz="2000" dirty="0">
                <a:solidFill>
                  <a:srgbClr val="FFFFFF"/>
                </a:solidFill>
              </a:rPr>
              <a:t>　　感謝と誓ひ</a:t>
            </a:r>
            <a:endParaRPr lang="en-US" altLang="ja-JP" sz="2000" dirty="0">
              <a:solidFill>
                <a:srgbClr val="FFFFFF"/>
              </a:solidFill>
            </a:endParaRPr>
          </a:p>
          <a:p>
            <a:r>
              <a:rPr lang="ja-JP" altLang="ja-JP" sz="2000" dirty="0">
                <a:solidFill>
                  <a:srgbClr val="FFFFFF"/>
                </a:solidFill>
              </a:rPr>
              <a:t>　</a:t>
            </a:r>
            <a:r>
              <a:rPr lang="ja-JP" altLang="en-US" sz="2000" dirty="0">
                <a:solidFill>
                  <a:srgbClr val="FFFFFF"/>
                </a:solidFill>
              </a:rPr>
              <a:t>　　　　　　砂利踏みしめ</a:t>
            </a:r>
            <a:r>
              <a:rPr lang="ja-JP" altLang="en-US" sz="2000">
                <a:solidFill>
                  <a:srgbClr val="FFFFFF"/>
                </a:solidFill>
              </a:rPr>
              <a:t>たり</a:t>
            </a:r>
            <a:endParaRPr lang="en-US" altLang="ja-JP" sz="2000" dirty="0">
              <a:solidFill>
                <a:srgbClr val="FFFFFF"/>
              </a:solidFill>
            </a:endParaRPr>
          </a:p>
          <a:p>
            <a:endParaRPr lang="en-US" altLang="ja-JP" sz="2000" dirty="0">
              <a:solidFill>
                <a:srgbClr val="FFFFFF"/>
              </a:solidFill>
            </a:endParaRPr>
          </a:p>
          <a:p>
            <a:r>
              <a:rPr lang="ja-JP" altLang="en-US" dirty="0">
                <a:solidFill>
                  <a:srgbClr val="FFFFFF"/>
                </a:solidFill>
              </a:rPr>
              <a:t>　　　　　　　　</a:t>
            </a:r>
            <a:r>
              <a:rPr lang="ja-JP" altLang="en-US">
                <a:solidFill>
                  <a:srgbClr val="FFFFFF"/>
                </a:solidFill>
              </a:rPr>
              <a:t>　（</a:t>
            </a:r>
            <a:r>
              <a:rPr lang="en-US" altLang="ja-JP" dirty="0">
                <a:solidFill>
                  <a:srgbClr val="FFFFFF"/>
                </a:solidFill>
              </a:rPr>
              <a:t>11/11/2018,</a:t>
            </a:r>
            <a:r>
              <a:rPr lang="ja-JP" altLang="en-US">
                <a:solidFill>
                  <a:srgbClr val="FFFFFF"/>
                </a:solidFill>
              </a:rPr>
              <a:t>俊</a:t>
            </a:r>
            <a:r>
              <a:rPr lang="ja-JP" altLang="en-US" dirty="0">
                <a:solidFill>
                  <a:srgbClr val="FFFFFF"/>
                </a:solidFill>
              </a:rPr>
              <a:t>樹）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87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70th Birthday</a:t>
            </a:r>
          </a:p>
        </p:txBody>
      </p:sp>
      <p:pic>
        <p:nvPicPr>
          <p:cNvPr id="5" name="Picture 4" descr="WakePi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1" y="-1143002"/>
            <a:ext cx="6858001" cy="91440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21452" y="1091955"/>
            <a:ext cx="7543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 Elements of </a:t>
            </a:r>
            <a:r>
              <a:rPr lang="en-US" sz="4800" b="1" dirty="0" err="1">
                <a:solidFill>
                  <a:schemeClr val="bg1"/>
                </a:solidFill>
              </a:rPr>
              <a:t>Wakefields</a:t>
            </a:r>
            <a:r>
              <a:rPr lang="en-US" sz="4800" b="1" dirty="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08334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600200"/>
            <a:ext cx="8534400" cy="4572000"/>
          </a:xfrm>
        </p:spPr>
        <p:txBody>
          <a:bodyPr lIns="90488" tIns="44450" rIns="90488" bIns="44450"/>
          <a:lstStyle/>
          <a:p>
            <a:pPr marL="342900" indent="-342900" algn="l">
              <a:spcBef>
                <a:spcPct val="50000"/>
              </a:spcBef>
              <a:defRPr/>
            </a:pPr>
            <a:r>
              <a:rPr lang="en-US" altLang="ja-JP" dirty="0">
                <a:latin typeface="Arial" charset="0"/>
              </a:rPr>
              <a:t>    </a:t>
            </a:r>
            <a:endParaRPr lang="en-US" altLang="ja-JP" sz="2400" b="1" baseline="30000" dirty="0">
              <a:solidFill>
                <a:srgbClr val="009900"/>
              </a:solidFill>
              <a:latin typeface="Arial" charset="0"/>
            </a:endParaRPr>
          </a:p>
          <a:p>
            <a:pPr marL="342900" indent="-342900" algn="l">
              <a:spcBef>
                <a:spcPct val="50000"/>
              </a:spcBef>
              <a:defRPr/>
            </a:pPr>
            <a:endParaRPr lang="en-US" altLang="ja-JP" sz="2400" b="1" baseline="30000" dirty="0">
              <a:solidFill>
                <a:srgbClr val="009900"/>
              </a:solidFill>
              <a:latin typeface="Arial" charset="0"/>
            </a:endParaRPr>
          </a:p>
          <a:p>
            <a:pPr marL="342900" indent="-342900" algn="l">
              <a:spcBef>
                <a:spcPct val="50000"/>
              </a:spcBef>
              <a:defRPr/>
            </a:pPr>
            <a:endParaRPr lang="en-US" altLang="ja-JP" sz="2400" b="1" baseline="30000" dirty="0">
              <a:solidFill>
                <a:srgbClr val="009900"/>
              </a:solidFill>
              <a:latin typeface="Arial" charset="0"/>
            </a:endParaRPr>
          </a:p>
          <a:p>
            <a:pPr marL="342900" indent="-342900" algn="l">
              <a:spcBef>
                <a:spcPct val="50000"/>
              </a:spcBef>
              <a:defRPr/>
            </a:pPr>
            <a:endParaRPr lang="en-US" altLang="ja-JP" sz="2400" b="1" baseline="30000" dirty="0">
              <a:solidFill>
                <a:srgbClr val="009900"/>
              </a:solidFill>
              <a:latin typeface="Arial" charset="0"/>
            </a:endParaRPr>
          </a:p>
          <a:p>
            <a:pPr marL="342900" indent="-342900" algn="l">
              <a:spcBef>
                <a:spcPct val="50000"/>
              </a:spcBef>
              <a:defRPr/>
            </a:pPr>
            <a:endParaRPr lang="en-US" altLang="ja-JP" sz="2400" b="1" baseline="30000" dirty="0">
              <a:solidFill>
                <a:srgbClr val="009900"/>
              </a:solidFill>
              <a:latin typeface="Arial" charset="0"/>
            </a:endParaRPr>
          </a:p>
          <a:p>
            <a:pPr marL="342900" indent="-342900" algn="l">
              <a:spcBef>
                <a:spcPct val="50000"/>
              </a:spcBef>
              <a:defRPr/>
            </a:pPr>
            <a:endParaRPr lang="en-US" altLang="ja-JP" sz="2400" b="1" baseline="30000" dirty="0">
              <a:solidFill>
                <a:srgbClr val="009900"/>
              </a:solidFill>
              <a:latin typeface="Arial" charset="0"/>
            </a:endParaRPr>
          </a:p>
          <a:p>
            <a:pPr marL="342900" indent="-342900" algn="l">
              <a:spcBef>
                <a:spcPct val="50000"/>
              </a:spcBef>
              <a:defRPr/>
            </a:pPr>
            <a:endParaRPr lang="en-US" altLang="ja-JP" sz="2400" b="1" baseline="30000" dirty="0">
              <a:solidFill>
                <a:srgbClr val="009900"/>
              </a:solidFill>
              <a:latin typeface="Arial" charset="0"/>
            </a:endParaRPr>
          </a:p>
          <a:p>
            <a:pPr marL="342900" indent="-342900" algn="l">
              <a:spcBef>
                <a:spcPct val="50000"/>
              </a:spcBef>
              <a:defRPr/>
            </a:pPr>
            <a:endParaRPr lang="en-US" altLang="ja-JP" sz="2400" b="1" baseline="30000" dirty="0">
              <a:solidFill>
                <a:srgbClr val="009900"/>
              </a:solidFill>
              <a:latin typeface="Arial" charset="0"/>
            </a:endParaRPr>
          </a:p>
          <a:p>
            <a:pPr marL="342900" indent="-342900" algn="l">
              <a:spcBef>
                <a:spcPct val="50000"/>
              </a:spcBef>
              <a:defRPr/>
            </a:pPr>
            <a:endParaRPr lang="en-US" altLang="ja-JP" sz="2400" b="1" baseline="30000" dirty="0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-245534"/>
            <a:ext cx="8839200" cy="952500"/>
          </a:xfrm>
        </p:spPr>
        <p:txBody>
          <a:bodyPr lIns="90488" tIns="44450" rIns="90488" bIns="44450">
            <a:normAutofit fontScale="90000"/>
          </a:bodyPr>
          <a:lstStyle/>
          <a:p>
            <a:br>
              <a:rPr lang="en-US" altLang="ja-JP" sz="4000" b="1" dirty="0">
                <a:solidFill>
                  <a:srgbClr val="FF0000"/>
                </a:solidFill>
                <a:latin typeface="Times New Roman" charset="0"/>
              </a:rPr>
            </a:br>
            <a:r>
              <a:rPr lang="en-US" altLang="ja-JP" sz="4000" b="1" dirty="0">
                <a:solidFill>
                  <a:srgbClr val="FF0000"/>
                </a:solidFill>
              </a:rPr>
              <a:t>Laser Wakefield (LWFA, 1979)</a:t>
            </a:r>
            <a:r>
              <a:rPr lang="en-US" altLang="ja-JP" sz="4000" b="1" dirty="0"/>
              <a:t>:    </a:t>
            </a:r>
            <a:br>
              <a:rPr lang="en-US" altLang="ja-JP" sz="4000" b="1" dirty="0"/>
            </a:br>
            <a:endParaRPr lang="en-US" altLang="ja-JP" sz="4000" b="1" dirty="0"/>
          </a:p>
        </p:txBody>
      </p:sp>
      <p:pic>
        <p:nvPicPr>
          <p:cNvPr id="20486" name="Picture 10" descr="wake1"/>
          <p:cNvPicPr>
            <a:picLocks noChangeAspect="1" noChangeArrowheads="1"/>
          </p:cNvPicPr>
          <p:nvPr/>
        </p:nvPicPr>
        <p:blipFill>
          <a:blip r:embed="rId3">
            <a:lum bright="-66000" contras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8576"/>
            <a:ext cx="3073401" cy="164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2" descr="kh01_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842" y="4668679"/>
            <a:ext cx="2478157" cy="164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 Box 14"/>
          <p:cNvSpPr txBox="1">
            <a:spLocks noChangeArrowheads="1"/>
          </p:cNvSpPr>
          <p:nvPr/>
        </p:nvSpPr>
        <p:spPr bwMode="auto">
          <a:xfrm>
            <a:off x="6329792" y="4404558"/>
            <a:ext cx="2730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1400" dirty="0">
                <a:latin typeface="Arial" charset="0"/>
              </a:rPr>
              <a:t>Wave </a:t>
            </a:r>
            <a:r>
              <a:rPr lang="en-US" altLang="ja-JP" sz="1400" b="1" dirty="0">
                <a:solidFill>
                  <a:srgbClr val="993300"/>
                </a:solidFill>
                <a:latin typeface="Arial" charset="0"/>
              </a:rPr>
              <a:t>breaks</a:t>
            </a:r>
            <a:r>
              <a:rPr lang="en-US" altLang="ja-JP" sz="1400" dirty="0">
                <a:latin typeface="Arial" charset="0"/>
              </a:rPr>
              <a:t> at </a:t>
            </a:r>
            <a:r>
              <a:rPr lang="en-US" altLang="ja-JP" sz="1400" i="1" dirty="0">
                <a:latin typeface="Arial" charset="0"/>
              </a:rPr>
              <a:t>v</a:t>
            </a:r>
            <a:r>
              <a:rPr lang="ja-JP" altLang="en-US" sz="1400" i="1">
                <a:latin typeface="Arial" charset="0"/>
              </a:rPr>
              <a:t>＜</a:t>
            </a:r>
            <a:r>
              <a:rPr lang="en-US" altLang="ja-JP" sz="1400" i="1" dirty="0">
                <a:latin typeface="Arial" charset="0"/>
              </a:rPr>
              <a:t>c</a:t>
            </a:r>
            <a:endParaRPr lang="en-US" altLang="ja-JP" i="1" dirty="0">
              <a:latin typeface="Times New Roman" charset="0"/>
            </a:endParaRPr>
          </a:p>
        </p:txBody>
      </p:sp>
      <p:grpSp>
        <p:nvGrpSpPr>
          <p:cNvPr id="20489" name="Group 15"/>
          <p:cNvGrpSpPr>
            <a:grpSpLocks/>
          </p:cNvGrpSpPr>
          <p:nvPr/>
        </p:nvGrpSpPr>
        <p:grpSpPr bwMode="auto">
          <a:xfrm>
            <a:off x="297669" y="3860802"/>
            <a:ext cx="4843463" cy="849313"/>
            <a:chOff x="120" y="2416"/>
            <a:chExt cx="2960" cy="535"/>
          </a:xfrm>
        </p:grpSpPr>
        <p:sp>
          <p:nvSpPr>
            <p:cNvPr id="20500" name="Text Box 16"/>
            <p:cNvSpPr txBox="1">
              <a:spLocks noChangeArrowheads="1"/>
            </p:cNvSpPr>
            <p:nvPr/>
          </p:nvSpPr>
          <p:spPr bwMode="auto">
            <a:xfrm>
              <a:off x="120" y="2757"/>
              <a:ext cx="296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1400" dirty="0">
                  <a:latin typeface="Arial" charset="0"/>
                </a:rPr>
                <a:t>No wave breaks and wake </a:t>
              </a:r>
              <a:r>
                <a:rPr lang="en-US" altLang="ja-JP" sz="1400" b="1" u="sng" dirty="0">
                  <a:solidFill>
                    <a:srgbClr val="993300"/>
                  </a:solidFill>
                  <a:latin typeface="Arial" charset="0"/>
                </a:rPr>
                <a:t>peaks</a:t>
              </a:r>
              <a:r>
                <a:rPr lang="en-US" altLang="ja-JP" sz="1400" u="sng" dirty="0">
                  <a:latin typeface="Arial" charset="0"/>
                </a:rPr>
                <a:t> at </a:t>
              </a:r>
              <a:r>
                <a:rPr lang="en-US" altLang="ja-JP" sz="1400" i="1" u="sng" dirty="0" err="1">
                  <a:latin typeface="Arial" charset="0"/>
                </a:rPr>
                <a:t>v</a:t>
              </a:r>
              <a:r>
                <a:rPr lang="en-US" altLang="ja-JP" sz="1400" i="1" u="sng" dirty="0" err="1">
                  <a:latin typeface="Arial" charset="0"/>
                  <a:cs typeface="Arial" charset="0"/>
                </a:rPr>
                <a:t>≈</a:t>
              </a:r>
              <a:r>
                <a:rPr lang="en-US" altLang="ja-JP" sz="1400" i="1" u="sng" dirty="0" err="1">
                  <a:latin typeface="Arial" charset="0"/>
                </a:rPr>
                <a:t>c</a:t>
              </a:r>
              <a:endParaRPr lang="en-US" altLang="ja-JP" i="1" u="sng" dirty="0">
                <a:latin typeface="Times New Roman" charset="0"/>
              </a:endParaRPr>
            </a:p>
          </p:txBody>
        </p:sp>
        <p:sp>
          <p:nvSpPr>
            <p:cNvPr id="20501" name="Text Box 17"/>
            <p:cNvSpPr txBox="1">
              <a:spLocks noChangeArrowheads="1"/>
            </p:cNvSpPr>
            <p:nvPr/>
          </p:nvSpPr>
          <p:spPr bwMode="auto">
            <a:xfrm>
              <a:off x="2800" y="2416"/>
              <a:ext cx="28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ja-JP" altLang="en-US" sz="1000">
                <a:latin typeface="Arial" charset="0"/>
              </a:endParaRPr>
            </a:p>
          </p:txBody>
        </p:sp>
      </p:grpSp>
      <p:sp>
        <p:nvSpPr>
          <p:cNvPr id="20494" name="テキスト ボックス 23"/>
          <p:cNvSpPr txBox="1">
            <a:spLocks noChangeArrowheads="1"/>
          </p:cNvSpPr>
          <p:nvPr/>
        </p:nvSpPr>
        <p:spPr bwMode="auto">
          <a:xfrm>
            <a:off x="3378200" y="4724400"/>
            <a:ext cx="27813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3600" dirty="0">
                <a:latin typeface="Times New Roman" charset="0"/>
                <a:cs typeface="Times New Roman" charset="0"/>
              </a:rPr>
              <a:t>← </a:t>
            </a:r>
            <a:r>
              <a:rPr lang="en-US" altLang="ja-JP" dirty="0">
                <a:latin typeface="Times New Roman" charset="0"/>
                <a:cs typeface="Times New Roman" charset="0"/>
              </a:rPr>
              <a:t>relativity</a:t>
            </a:r>
          </a:p>
          <a:p>
            <a:pPr eaLnBrk="1" hangingPunct="1"/>
            <a:r>
              <a:rPr lang="en-US" altLang="ja-JP" dirty="0">
                <a:latin typeface="Times New Roman" charset="0"/>
                <a:cs typeface="Times New Roman" charset="0"/>
              </a:rPr>
              <a:t>       regularizes</a:t>
            </a:r>
          </a:p>
          <a:p>
            <a:pPr eaLnBrk="1" hangingPunct="1"/>
            <a:r>
              <a:rPr lang="en-US" altLang="ja-JP" sz="2000" dirty="0">
                <a:latin typeface="Times New Roman" charset="0"/>
                <a:cs typeface="Times New Roman" charset="0"/>
              </a:rPr>
              <a:t>(</a:t>
            </a:r>
            <a:r>
              <a:rPr lang="en-US" altLang="ja-JP" sz="2000" b="1" i="1" dirty="0">
                <a:solidFill>
                  <a:srgbClr val="9A31B8"/>
                </a:solidFill>
                <a:latin typeface="Times New Roman" charset="0"/>
                <a:cs typeface="Times New Roman" charset="0"/>
              </a:rPr>
              <a:t>relativistic coherence</a:t>
            </a:r>
            <a:r>
              <a:rPr lang="en-US" altLang="ja-JP" sz="2000" dirty="0">
                <a:latin typeface="Times New Roman" charset="0"/>
                <a:cs typeface="Times New Roman" charset="0"/>
              </a:rPr>
              <a:t>)</a:t>
            </a:r>
            <a:endParaRPr lang="ja-JP" altLang="en-US" sz="2000" dirty="0">
              <a:latin typeface="Arial" charset="0"/>
              <a:cs typeface="Times New Roman" charset="0"/>
            </a:endParaRPr>
          </a:p>
        </p:txBody>
      </p:sp>
      <p:sp>
        <p:nvSpPr>
          <p:cNvPr id="20498" name="テキスト ボックス 23"/>
          <p:cNvSpPr txBox="1">
            <a:spLocks noChangeArrowheads="1"/>
          </p:cNvSpPr>
          <p:nvPr/>
        </p:nvSpPr>
        <p:spPr bwMode="auto">
          <a:xfrm>
            <a:off x="8083550" y="5486400"/>
            <a:ext cx="1846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400" dirty="0">
                <a:latin typeface="Arial" charset="0"/>
              </a:rPr>
              <a:t> </a:t>
            </a:r>
            <a:endParaRPr kumimoji="1" lang="ja-JP" altLang="en-US" sz="1400" dirty="0">
              <a:latin typeface="Arial" charset="0"/>
            </a:endParaRPr>
          </a:p>
        </p:txBody>
      </p:sp>
      <p:pic>
        <p:nvPicPr>
          <p:cNvPr id="25" name="Picture 24" descr="WakePic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6236" y="889564"/>
            <a:ext cx="2628784" cy="2921255"/>
          </a:xfrm>
          <a:prstGeom prst="rect">
            <a:avLst/>
          </a:prstGeom>
        </p:spPr>
      </p:pic>
      <p:pic>
        <p:nvPicPr>
          <p:cNvPr id="2" name="Picture 1" descr="Untitled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695" y="1035799"/>
            <a:ext cx="3253563" cy="26287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389467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Wake phase velocity &gt;&gt; thermal speed</a:t>
            </a:r>
            <a:r>
              <a:rPr lang="en-US" dirty="0"/>
              <a:t>  </a:t>
            </a:r>
            <a:r>
              <a:rPr lang="en-US" i="1" dirty="0"/>
              <a:t>(</a:t>
            </a:r>
            <a:r>
              <a:rPr lang="en-US" i="1" dirty="0" err="1"/>
              <a:t>v</a:t>
            </a:r>
            <a:r>
              <a:rPr lang="en-US" i="1" baseline="-25000" dirty="0" err="1"/>
              <a:t>ph</a:t>
            </a:r>
            <a:r>
              <a:rPr lang="en-US" i="1" baseline="-25000" dirty="0"/>
              <a:t> </a:t>
            </a:r>
            <a:r>
              <a:rPr lang="en-US" i="1" dirty="0"/>
              <a:t> &gt;&gt;  </a:t>
            </a:r>
            <a:r>
              <a:rPr lang="en-US" i="1" dirty="0" err="1"/>
              <a:t>v</a:t>
            </a:r>
            <a:r>
              <a:rPr lang="en-US" i="1" baseline="-25000" dirty="0" err="1"/>
              <a:t>th</a:t>
            </a:r>
            <a:r>
              <a:rPr lang="en-US" i="1" baseline="-25000" dirty="0"/>
              <a:t> </a:t>
            </a:r>
            <a:r>
              <a:rPr lang="en-US" i="1" dirty="0"/>
              <a:t> )</a:t>
            </a:r>
            <a:r>
              <a:rPr lang="en-US" dirty="0"/>
              <a:t>           Tsunami phase velocity becomes ~0,  </a:t>
            </a:r>
          </a:p>
          <a:p>
            <a:r>
              <a:rPr lang="en-US" dirty="0"/>
              <a:t>     maintains </a:t>
            </a:r>
            <a:r>
              <a:rPr lang="en-US" b="1" dirty="0"/>
              <a:t>coherent </a:t>
            </a:r>
            <a:r>
              <a:rPr lang="en-US" dirty="0"/>
              <a:t>and </a:t>
            </a:r>
            <a:r>
              <a:rPr lang="en-US" b="1" dirty="0"/>
              <a:t>smooth</a:t>
            </a:r>
            <a:r>
              <a:rPr lang="en-US" dirty="0"/>
              <a:t> structure</a:t>
            </a:r>
            <a:r>
              <a:rPr lang="en-US" b="1" dirty="0"/>
              <a:t> </a:t>
            </a:r>
            <a:r>
              <a:rPr lang="en-US" dirty="0"/>
              <a:t>                           causes </a:t>
            </a:r>
            <a:r>
              <a:rPr lang="en-US" b="1" dirty="0" err="1"/>
              <a:t>wavebreak</a:t>
            </a:r>
            <a:r>
              <a:rPr lang="en-US" dirty="0"/>
              <a:t> and </a:t>
            </a:r>
            <a:r>
              <a:rPr lang="en-US" b="1" dirty="0"/>
              <a:t>turbulence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82812"/>
            <a:ext cx="8871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A31B8"/>
                </a:solidFill>
                <a:latin typeface="Times New Roman"/>
                <a:cs typeface="Times New Roman"/>
              </a:rPr>
              <a:t>Relativistic coherence </a:t>
            </a:r>
            <a:r>
              <a:rPr lang="en-US" dirty="0">
                <a:latin typeface="Times New Roman"/>
                <a:cs typeface="Times New Roman"/>
              </a:rPr>
              <a:t>enhances beyond the </a:t>
            </a:r>
            <a:r>
              <a:rPr lang="en-US" b="1" dirty="0">
                <a:solidFill>
                  <a:srgbClr val="0070C0"/>
                </a:solidFill>
                <a:latin typeface="Times New Roman"/>
                <a:cs typeface="Times New Roman"/>
              </a:rPr>
              <a:t>Tajima-Dawson field </a:t>
            </a:r>
            <a:r>
              <a:rPr lang="en-US" b="1" i="1" dirty="0">
                <a:solidFill>
                  <a:srgbClr val="0070C0"/>
                </a:solidFill>
                <a:latin typeface="Times New Roman"/>
                <a:cs typeface="Times New Roman"/>
              </a:rPr>
              <a:t>E = </a:t>
            </a:r>
            <a:r>
              <a:rPr lang="en-US" b="1" i="1" dirty="0" err="1">
                <a:solidFill>
                  <a:srgbClr val="0070C0"/>
                </a:solidFill>
                <a:latin typeface="Times New Roman"/>
                <a:cs typeface="Times New Roman"/>
              </a:rPr>
              <a:t>mω</a:t>
            </a:r>
            <a:r>
              <a:rPr lang="en-US" b="1" i="1" baseline="-25000" dirty="0" err="1">
                <a:solidFill>
                  <a:srgbClr val="0070C0"/>
                </a:solidFill>
                <a:latin typeface="Times New Roman"/>
                <a:cs typeface="Times New Roman"/>
              </a:rPr>
              <a:t>p</a:t>
            </a:r>
            <a:r>
              <a:rPr lang="en-US" b="1" i="1" dirty="0" err="1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lang="en-US" b="1" i="1" dirty="0">
                <a:solidFill>
                  <a:srgbClr val="0070C0"/>
                </a:solidFill>
                <a:latin typeface="Times New Roman"/>
                <a:cs typeface="Times New Roman"/>
              </a:rPr>
              <a:t> /e  </a:t>
            </a:r>
            <a:r>
              <a:rPr lang="en-US" dirty="0">
                <a:latin typeface="Times New Roman"/>
                <a:cs typeface="Times New Roman"/>
              </a:rPr>
              <a:t>(~ </a:t>
            </a:r>
            <a:r>
              <a:rPr lang="en-US" dirty="0" err="1">
                <a:latin typeface="Times New Roman"/>
                <a:cs typeface="Times New Roman"/>
              </a:rPr>
              <a:t>GeV</a:t>
            </a:r>
            <a:r>
              <a:rPr lang="en-US" dirty="0">
                <a:latin typeface="Times New Roman"/>
                <a:cs typeface="Times New Roman"/>
              </a:rPr>
              <a:t>/cm</a:t>
            </a:r>
            <a:r>
              <a:rPr lang="en-US" i="1" dirty="0">
                <a:latin typeface="Times New Roman"/>
                <a:cs typeface="Times New Roman"/>
              </a:rPr>
              <a:t>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446" y="3810026"/>
            <a:ext cx="9014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Strong beam (of </a:t>
            </a:r>
            <a:r>
              <a:rPr lang="en-US" dirty="0">
                <a:solidFill>
                  <a:srgbClr val="FF0000"/>
                </a:solidFill>
              </a:rPr>
              <a:t>laser</a:t>
            </a:r>
            <a:r>
              <a:rPr lang="en-US" dirty="0"/>
              <a:t> / particles) drives plasma waves to saturation amplitude:  </a:t>
            </a:r>
            <a:r>
              <a:rPr lang="en-US" b="1" i="1" dirty="0">
                <a:solidFill>
                  <a:srgbClr val="000090"/>
                </a:solidFill>
                <a:latin typeface="Times New Roman"/>
                <a:cs typeface="Times New Roman"/>
              </a:rPr>
              <a:t>E = </a:t>
            </a:r>
            <a:r>
              <a:rPr lang="en-US" b="1" i="1" dirty="0" err="1">
                <a:solidFill>
                  <a:srgbClr val="000090"/>
                </a:solidFill>
                <a:latin typeface="Times New Roman"/>
                <a:cs typeface="Times New Roman"/>
              </a:rPr>
              <a:t>mωv</a:t>
            </a:r>
            <a:r>
              <a:rPr lang="en-US" b="1" i="1" baseline="-25000" dirty="0" err="1">
                <a:solidFill>
                  <a:srgbClr val="000090"/>
                </a:solidFill>
                <a:latin typeface="Times New Roman"/>
                <a:cs typeface="Times New Roman"/>
              </a:rPr>
              <a:t>ph</a:t>
            </a:r>
            <a:r>
              <a:rPr lang="en-US" b="1" i="1" dirty="0">
                <a:solidFill>
                  <a:srgbClr val="000090"/>
                </a:solidFill>
                <a:latin typeface="Times New Roman"/>
                <a:cs typeface="Times New Roman"/>
              </a:rPr>
              <a:t> /e </a:t>
            </a:r>
            <a:r>
              <a:rPr lang="en-US" b="1" dirty="0">
                <a:solidFill>
                  <a:srgbClr val="000090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0133" y="2102878"/>
            <a:ext cx="400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vs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206087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2946400"/>
            <a:ext cx="9075737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6420" name="Text Box 4"/>
          <p:cNvSpPr txBox="1">
            <a:spLocks noChangeArrowheads="1"/>
          </p:cNvSpPr>
          <p:nvPr/>
        </p:nvSpPr>
        <p:spPr bwMode="auto">
          <a:xfrm>
            <a:off x="1600200" y="8382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endParaRPr lang="en-US" altLang="ja-JP" sz="3600" i="1">
              <a:effectLst>
                <a:outerShdw blurRad="38100" dist="38100" dir="2700000" algn="tl">
                  <a:srgbClr val="DDDDDD"/>
                </a:outerShdw>
              </a:effectLst>
              <a:latin typeface="Times" charset="0"/>
            </a:endParaRPr>
          </a:p>
        </p:txBody>
      </p:sp>
      <p:sp>
        <p:nvSpPr>
          <p:cNvPr id="316422" name="Text Box 6"/>
          <p:cNvSpPr txBox="1">
            <a:spLocks noChangeArrowheads="1"/>
          </p:cNvSpPr>
          <p:nvPr/>
        </p:nvSpPr>
        <p:spPr bwMode="auto">
          <a:xfrm>
            <a:off x="-1330691" y="1828800"/>
            <a:ext cx="59522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</a:rPr>
              <a:t>                   </a:t>
            </a:r>
            <a:r>
              <a:rPr lang="en-US" altLang="ja-JP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</a:rPr>
              <a:t>a) </a:t>
            </a:r>
            <a:r>
              <a:rPr lang="en-US" altLang="ja-JP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</a:rPr>
              <a:t>Classical EM</a:t>
            </a:r>
            <a:r>
              <a:rPr lang="en-US" altLang="ja-JP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</a:rPr>
              <a:t> : </a:t>
            </a:r>
            <a:r>
              <a:rPr lang="en-US" altLang="ja-JP" sz="2400" i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</a:rPr>
              <a:t>v</a:t>
            </a:r>
            <a:r>
              <a:rPr lang="en-US" altLang="ja-JP" sz="2400" i="1" baseline="-250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</a:rPr>
              <a:t>os</a:t>
            </a:r>
            <a:r>
              <a:rPr lang="en-US" altLang="ja-JP" sz="2400" i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</a:rPr>
              <a:t>&lt;&lt;c,               </a:t>
            </a:r>
          </a:p>
        </p:txBody>
      </p:sp>
      <p:sp>
        <p:nvSpPr>
          <p:cNvPr id="316423" name="Text Box 7"/>
          <p:cNvSpPr txBox="1">
            <a:spLocks noChangeArrowheads="1"/>
          </p:cNvSpPr>
          <p:nvPr/>
        </p:nvSpPr>
        <p:spPr bwMode="auto">
          <a:xfrm>
            <a:off x="5108259" y="1844675"/>
            <a:ext cx="33153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24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</a:rPr>
              <a:t>b) </a:t>
            </a:r>
            <a:r>
              <a:rPr lang="en-US" altLang="ja-JP" sz="2400" u="sng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</a:rPr>
              <a:t>Relativistic</a:t>
            </a:r>
            <a:r>
              <a:rPr lang="en-US" altLang="ja-JP" sz="24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</a:rPr>
              <a:t>EM:  </a:t>
            </a:r>
            <a:r>
              <a:rPr lang="en-US" altLang="ja-JP" sz="24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</a:rPr>
              <a:t>v</a:t>
            </a:r>
            <a:r>
              <a:rPr lang="en-US" altLang="ja-JP" sz="2400" i="1" baseline="-25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</a:rPr>
              <a:t>os</a:t>
            </a:r>
            <a:r>
              <a:rPr lang="en-US" altLang="ja-JP" sz="24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</a:rPr>
              <a:t>~c</a:t>
            </a:r>
            <a:endParaRPr lang="en-US" altLang="ja-JP" sz="2400" i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" charset="0"/>
            </a:endParaRPr>
          </a:p>
        </p:txBody>
      </p:sp>
      <p:sp>
        <p:nvSpPr>
          <p:cNvPr id="316424" name="Text Box 8"/>
          <p:cNvSpPr txBox="1">
            <a:spLocks noChangeArrowheads="1"/>
          </p:cNvSpPr>
          <p:nvPr/>
        </p:nvSpPr>
        <p:spPr bwMode="auto">
          <a:xfrm>
            <a:off x="3109913" y="8985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altLang="ja-JP" sz="2400" i="1">
              <a:effectLst>
                <a:outerShdw blurRad="38100" dist="38100" dir="2700000" algn="tl">
                  <a:srgbClr val="DDDDDD"/>
                </a:outerShdw>
              </a:effectLst>
              <a:latin typeface="Times" charset="0"/>
            </a:endParaRPr>
          </a:p>
        </p:txBody>
      </p:sp>
      <p:sp>
        <p:nvSpPr>
          <p:cNvPr id="316425" name="Text Box 9"/>
          <p:cNvSpPr txBox="1">
            <a:spLocks noChangeArrowheads="1"/>
          </p:cNvSpPr>
          <p:nvPr/>
        </p:nvSpPr>
        <p:spPr bwMode="auto">
          <a:xfrm>
            <a:off x="5867400" y="6021388"/>
            <a:ext cx="1468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>
                <a:solidFill>
                  <a:srgbClr val="FFCC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linear</a:t>
            </a:r>
            <a:r>
              <a:rPr lang="en-US" altLang="ja-JP" sz="18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  </a:t>
            </a:r>
            <a:r>
              <a:rPr lang="en-US" altLang="ja-JP" i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δ</a:t>
            </a:r>
            <a:r>
              <a:rPr lang="en-US" altLang="ja-JP" i="1"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</a:rPr>
              <a:t>x~a</a:t>
            </a:r>
            <a:r>
              <a:rPr lang="en-US" altLang="ja-JP" i="1" baseline="-25000"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</a:rPr>
              <a:t>o</a:t>
            </a:r>
            <a:endParaRPr lang="en-US" altLang="ja-JP" i="1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16426" name="Text Box 10"/>
          <p:cNvSpPr txBox="1">
            <a:spLocks noChangeArrowheads="1"/>
          </p:cNvSpPr>
          <p:nvPr/>
        </p:nvSpPr>
        <p:spPr bwMode="auto">
          <a:xfrm>
            <a:off x="7164388" y="5373688"/>
            <a:ext cx="1979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nonlinear</a:t>
            </a:r>
            <a:r>
              <a:rPr lang="en-US" altLang="ja-JP" i="1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 </a:t>
            </a:r>
            <a:r>
              <a:rPr lang="en-US" altLang="ja-JP" i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δ</a:t>
            </a:r>
            <a:r>
              <a:rPr lang="en-US" altLang="ja-JP" i="1"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</a:rPr>
              <a:t>z~a</a:t>
            </a:r>
            <a:r>
              <a:rPr lang="en-US" altLang="ja-JP" i="1" baseline="-25000"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</a:rPr>
              <a:t>o</a:t>
            </a:r>
            <a:r>
              <a:rPr lang="en-US" altLang="ja-JP" i="1" baseline="30000"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</a:rPr>
              <a:t>2</a:t>
            </a:r>
            <a:endParaRPr lang="en-US" altLang="ja-JP" i="1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16427" name="Text Box 11"/>
          <p:cNvSpPr txBox="1">
            <a:spLocks noChangeArrowheads="1"/>
          </p:cNvSpPr>
          <p:nvPr/>
        </p:nvSpPr>
        <p:spPr bwMode="auto">
          <a:xfrm>
            <a:off x="533400" y="2286000"/>
            <a:ext cx="23066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</a:rPr>
              <a:t>a</a:t>
            </a:r>
            <a:r>
              <a:rPr lang="en-US" altLang="ja-JP" sz="2400" i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</a:rPr>
              <a:t>0</a:t>
            </a:r>
            <a:r>
              <a:rPr lang="en-US" altLang="ja-JP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</a:rPr>
              <a:t>&lt;&lt;1:   </a:t>
            </a:r>
            <a:r>
              <a:rPr lang="el-GR" altLang="ja-JP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δ</a:t>
            </a:r>
            <a:r>
              <a:rPr lang="en-US" altLang="ja-JP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x </a:t>
            </a:r>
            <a:r>
              <a:rPr lang="en-US" altLang="ja-JP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only</a:t>
            </a:r>
            <a:r>
              <a:rPr lang="en-US" altLang="ja-JP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</a:rPr>
              <a:t> </a:t>
            </a:r>
          </a:p>
        </p:txBody>
      </p:sp>
      <p:sp>
        <p:nvSpPr>
          <p:cNvPr id="316428" name="Text Box 12"/>
          <p:cNvSpPr txBox="1">
            <a:spLocks noChangeArrowheads="1"/>
          </p:cNvSpPr>
          <p:nvPr/>
        </p:nvSpPr>
        <p:spPr bwMode="auto">
          <a:xfrm>
            <a:off x="5624513" y="2349500"/>
            <a:ext cx="35194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</a:rPr>
              <a:t>a</a:t>
            </a:r>
            <a:r>
              <a:rPr lang="en-US" altLang="ja-JP" sz="2400" i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</a:rPr>
              <a:t>0</a:t>
            </a:r>
            <a:r>
              <a:rPr lang="en-US" altLang="ja-JP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</a:rPr>
              <a:t>&gt;&gt;1:  </a:t>
            </a:r>
            <a:r>
              <a:rPr lang="el-GR" altLang="ja-JP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δ</a:t>
            </a:r>
            <a:r>
              <a:rPr lang="en-US" altLang="ja-JP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z &gt;&gt; </a:t>
            </a:r>
            <a:r>
              <a:rPr lang="el-GR" altLang="ja-JP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δ</a:t>
            </a:r>
            <a:r>
              <a:rPr lang="en-US" altLang="ja-JP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x</a:t>
            </a:r>
            <a:endParaRPr lang="en-US" altLang="ja-JP" sz="2400" i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" charset="0"/>
            </a:endParaRPr>
          </a:p>
        </p:txBody>
      </p:sp>
      <p:sp>
        <p:nvSpPr>
          <p:cNvPr id="4108" name="Text Box 13"/>
          <p:cNvSpPr txBox="1">
            <a:spLocks noChangeArrowheads="1"/>
          </p:cNvSpPr>
          <p:nvPr/>
        </p:nvSpPr>
        <p:spPr bwMode="auto">
          <a:xfrm>
            <a:off x="6615113" y="8397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altLang="ja-JP" sz="2400" i="1"/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152400" y="3200400"/>
          <a:ext cx="19812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1" name="Equation" r:id="rId5" imgW="1295400" imgH="431800" progId="Equation.3">
                  <p:embed/>
                </p:oleObj>
              </mc:Choice>
              <mc:Fallback>
                <p:oleObj name="Equation" r:id="rId5" imgW="1295400" imgH="431800" progId="Equation.3">
                  <p:embed/>
                  <p:pic>
                    <p:nvPicPr>
                      <p:cNvPr id="409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200400"/>
                        <a:ext cx="19812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Text Box 15"/>
          <p:cNvSpPr txBox="1">
            <a:spLocks noChangeArrowheads="1"/>
          </p:cNvSpPr>
          <p:nvPr/>
        </p:nvSpPr>
        <p:spPr bwMode="auto">
          <a:xfrm>
            <a:off x="7604125" y="39211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altLang="ja-JP"/>
          </a:p>
        </p:txBody>
      </p:sp>
      <p:sp>
        <p:nvSpPr>
          <p:cNvPr id="4110" name="テキスト ボックス 16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3200" b="1" u="sng" dirty="0"/>
              <a:t>Relativistic </a:t>
            </a:r>
            <a:r>
              <a:rPr lang="en-US" altLang="ja-JP" sz="3200" b="1" dirty="0"/>
              <a:t>nonlinearity under intense </a:t>
            </a:r>
            <a:r>
              <a:rPr lang="en-US" altLang="ja-JP" sz="3200" b="1" dirty="0">
                <a:solidFill>
                  <a:srgbClr val="FF0000"/>
                </a:solidFill>
              </a:rPr>
              <a:t>laser</a:t>
            </a:r>
            <a:endParaRPr lang="ja-JP" altLang="en-US" sz="3200" b="1"/>
          </a:p>
        </p:txBody>
      </p:sp>
      <p:sp>
        <p:nvSpPr>
          <p:cNvPr id="4111" name="テキスト ボックス 17"/>
          <p:cNvSpPr txBox="1">
            <a:spLocks noChangeArrowheads="1"/>
          </p:cNvSpPr>
          <p:nvPr/>
        </p:nvSpPr>
        <p:spPr bwMode="auto">
          <a:xfrm>
            <a:off x="0" y="912505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400" dirty="0"/>
              <a:t>    </a:t>
            </a:r>
            <a:r>
              <a:rPr lang="en-US" altLang="ja-JP" sz="2400" dirty="0">
                <a:solidFill>
                  <a:srgbClr val="000000"/>
                </a:solidFill>
              </a:rPr>
              <a:t>Plasma f</a:t>
            </a:r>
            <a:r>
              <a:rPr lang="en-US" altLang="ja-JP" sz="2400" dirty="0"/>
              <a:t>ree of binding potential , but its electron responses</a:t>
            </a:r>
          </a:p>
          <a:p>
            <a:pPr eaLnBrk="1" hangingPunct="1"/>
            <a:r>
              <a:rPr lang="en-US" altLang="ja-JP" sz="2400" dirty="0"/>
              <a:t>    forms its sturdy “spine”: </a:t>
            </a:r>
            <a:endParaRPr lang="ja-JP" alt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0B0C3C-7968-8846-B5C8-143D7B70129F}"/>
              </a:ext>
            </a:extLst>
          </p:cNvPr>
          <p:cNvSpPr txBox="1"/>
          <p:nvPr/>
        </p:nvSpPr>
        <p:spPr>
          <a:xfrm>
            <a:off x="7335838" y="320040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2CE4AF-3241-644C-A36B-8228D43A161D}"/>
              </a:ext>
            </a:extLst>
          </p:cNvPr>
          <p:cNvSpPr txBox="1"/>
          <p:nvPr/>
        </p:nvSpPr>
        <p:spPr>
          <a:xfrm>
            <a:off x="7898296" y="4200939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z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2F25B-7768-F243-9DDE-42BE54FF4FCB}"/>
              </a:ext>
            </a:extLst>
          </p:cNvPr>
          <p:cNvSpPr txBox="1"/>
          <p:nvPr/>
        </p:nvSpPr>
        <p:spPr>
          <a:xfrm>
            <a:off x="4161183" y="584200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(1979)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B6B826-84AF-9D40-8C13-F50AA0775B6B}"/>
              </a:ext>
            </a:extLst>
          </p:cNvPr>
          <p:cNvSpPr txBox="1"/>
          <p:nvPr/>
        </p:nvSpPr>
        <p:spPr>
          <a:xfrm>
            <a:off x="11439" y="6427827"/>
            <a:ext cx="922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Needs for relativistic laser intensity </a:t>
            </a:r>
            <a:r>
              <a:rPr lang="en-US" altLang="ja-JP" i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</a:rPr>
              <a:t>a</a:t>
            </a:r>
            <a:r>
              <a:rPr lang="en-US" altLang="ja-JP" i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</a:rPr>
              <a:t>0  </a:t>
            </a:r>
            <a:r>
              <a:rPr lang="en-US" altLang="ja-JP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</a:rPr>
              <a:t>= </a:t>
            </a:r>
            <a:r>
              <a:rPr lang="en-US" i="1" dirty="0" err="1"/>
              <a:t>eE</a:t>
            </a:r>
            <a:r>
              <a:rPr lang="en-US" i="1" dirty="0"/>
              <a:t> / </a:t>
            </a:r>
            <a:r>
              <a:rPr lang="en-US" i="1" dirty="0" err="1"/>
              <a:t>m</a:t>
            </a:r>
            <a:r>
              <a:rPr lang="en-US" i="1" dirty="0" err="1">
                <a:solidFill>
                  <a:srgbClr val="000090"/>
                </a:solidFill>
                <a:latin typeface="Times New Roman"/>
                <a:cs typeface="Times New Roman"/>
              </a:rPr>
              <a:t>ωc</a:t>
            </a:r>
            <a:r>
              <a:rPr lang="en-US" i="1" dirty="0">
                <a:solidFill>
                  <a:srgbClr val="000090"/>
                </a:solidFill>
                <a:latin typeface="Times New Roman"/>
                <a:cs typeface="Times New Roman"/>
              </a:rPr>
              <a:t> &gt; 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1</a:t>
            </a:r>
            <a:r>
              <a:rPr lang="en-US" i="1" dirty="0"/>
              <a:t>   </a:t>
            </a:r>
            <a:r>
              <a:rPr lang="en-US" dirty="0"/>
              <a:t>(1979) </a:t>
            </a:r>
            <a:r>
              <a:rPr lang="en-US" dirty="0">
                <a:sym typeface="Wingdings" pitchFamily="2" charset="2"/>
              </a:rPr>
              <a:t>  high field science  CPA* (1985)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246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73" y="1496346"/>
            <a:ext cx="2772615" cy="3501804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361" y="1507239"/>
            <a:ext cx="2763989" cy="3490911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17BB55D-E424-CE42-B32F-5153C9A69F52}"/>
              </a:ext>
            </a:extLst>
          </p:cNvPr>
          <p:cNvSpPr/>
          <p:nvPr/>
        </p:nvSpPr>
        <p:spPr>
          <a:xfrm>
            <a:off x="285750" y="203684"/>
            <a:ext cx="8358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Thermal plasma </a:t>
            </a:r>
            <a:r>
              <a:rPr lang="en-US" sz="3600" b="1" dirty="0"/>
              <a:t>vs. </a:t>
            </a:r>
            <a:r>
              <a:rPr lang="en-US" sz="3600" b="1" dirty="0" err="1">
                <a:solidFill>
                  <a:srgbClr val="0070C0"/>
                </a:solidFill>
              </a:rPr>
              <a:t>Wakefields</a:t>
            </a:r>
            <a:r>
              <a:rPr lang="en-US" sz="3600" b="1" dirty="0"/>
              <a:t> (and </a:t>
            </a:r>
            <a:r>
              <a:rPr lang="en-US" sz="3600" b="1" dirty="0">
                <a:solidFill>
                  <a:srgbClr val="0070C0"/>
                </a:solidFill>
              </a:rPr>
              <a:t>Higgs</a:t>
            </a:r>
            <a:r>
              <a:rPr lang="en-US" sz="3600" b="1" dirty="0"/>
              <a:t>)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A2CAF3-CC07-A14E-A66D-D739CA406A24}"/>
              </a:ext>
            </a:extLst>
          </p:cNvPr>
          <p:cNvSpPr txBox="1"/>
          <p:nvPr/>
        </p:nvSpPr>
        <p:spPr>
          <a:xfrm>
            <a:off x="1900238" y="3757612"/>
            <a:ext cx="442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6EB41C-CFC5-904F-85C3-4FB4BF4CBD57}"/>
              </a:ext>
            </a:extLst>
          </p:cNvPr>
          <p:cNvSpPr txBox="1"/>
          <p:nvPr/>
        </p:nvSpPr>
        <p:spPr>
          <a:xfrm>
            <a:off x="5443539" y="3986213"/>
            <a:ext cx="8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5D58E5-CB47-A041-9C9C-9F024BF76A87}"/>
              </a:ext>
            </a:extLst>
          </p:cNvPr>
          <p:cNvSpPr/>
          <p:nvPr/>
        </p:nvSpPr>
        <p:spPr>
          <a:xfrm>
            <a:off x="0" y="850015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sym typeface="Wingdings"/>
              </a:rPr>
              <a:t>Trivial</a:t>
            </a:r>
            <a:r>
              <a:rPr lang="en-US" sz="2000" b="1" dirty="0">
                <a:solidFill>
                  <a:srgbClr val="000000"/>
                </a:solidFill>
                <a:sym typeface="Wingdings"/>
              </a:rPr>
              <a:t> vacuum vs. </a:t>
            </a:r>
            <a:r>
              <a:rPr lang="en-US" sz="2000" b="1" dirty="0" err="1">
                <a:solidFill>
                  <a:srgbClr val="0070C0"/>
                </a:solidFill>
                <a:sym typeface="Wingdings"/>
              </a:rPr>
              <a:t>Laundau-Ginzburg</a:t>
            </a:r>
            <a:r>
              <a:rPr lang="en-US" sz="2000" b="1" dirty="0">
                <a:solidFill>
                  <a:srgbClr val="000000"/>
                </a:solidFill>
                <a:sym typeface="Wingdings"/>
              </a:rPr>
              <a:t> potential  BCS  </a:t>
            </a:r>
            <a:r>
              <a:rPr lang="en-US" sz="2000" b="1" dirty="0" err="1">
                <a:solidFill>
                  <a:srgbClr val="000000"/>
                </a:solidFill>
                <a:sym typeface="Wingdings"/>
              </a:rPr>
              <a:t>Nambu</a:t>
            </a:r>
            <a:r>
              <a:rPr lang="en-US" sz="2000" b="1" dirty="0">
                <a:solidFill>
                  <a:srgbClr val="000000"/>
                </a:solidFill>
                <a:sym typeface="Wingdings"/>
              </a:rPr>
              <a:t>  </a:t>
            </a:r>
            <a:r>
              <a:rPr lang="en-US" sz="2000" b="1" dirty="0">
                <a:solidFill>
                  <a:srgbClr val="0070C0"/>
                </a:solidFill>
                <a:sym typeface="Wingdings"/>
              </a:rPr>
              <a:t>Higgs </a:t>
            </a:r>
            <a:r>
              <a:rPr lang="en-US" sz="2000" b="1" dirty="0">
                <a:solidFill>
                  <a:srgbClr val="000000"/>
                </a:solidFill>
                <a:sym typeface="Wingdings"/>
              </a:rPr>
              <a:t>vacuum</a:t>
            </a:r>
          </a:p>
          <a:p>
            <a:r>
              <a:rPr lang="en-US" sz="2000" b="1" dirty="0">
                <a:solidFill>
                  <a:srgbClr val="FF0000"/>
                </a:solidFill>
                <a:sym typeface="Wingdings"/>
              </a:rPr>
              <a:t>Thermal</a:t>
            </a:r>
            <a:r>
              <a:rPr lang="en-US" sz="2000" b="1" dirty="0">
                <a:solidFill>
                  <a:srgbClr val="000000"/>
                </a:solidFill>
                <a:sym typeface="Wingdings"/>
              </a:rPr>
              <a:t> plasma w/ Landau damping </a:t>
            </a:r>
            <a:r>
              <a:rPr lang="en-US" sz="2000" b="1" dirty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sz="2000" b="1" dirty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sym typeface="Wingdings"/>
              </a:rPr>
              <a:t>wakefields</a:t>
            </a:r>
            <a:r>
              <a:rPr lang="en-US" sz="2000" b="1" dirty="0">
                <a:solidFill>
                  <a:srgbClr val="0070C0"/>
                </a:solidFill>
                <a:sym typeface="Wingdings"/>
              </a:rPr>
              <a:t> </a:t>
            </a:r>
            <a:r>
              <a:rPr lang="en-US" sz="2000" b="1" dirty="0">
                <a:solidFill>
                  <a:srgbClr val="000000"/>
                </a:solidFill>
                <a:sym typeface="Wingdings"/>
              </a:rPr>
              <a:t>, plasma with elevated energy</a:t>
            </a:r>
          </a:p>
          <a:p>
            <a:r>
              <a:rPr lang="en-US" sz="2000" b="1" dirty="0">
                <a:solidFill>
                  <a:srgbClr val="FF0000"/>
                </a:solidFill>
                <a:sym typeface="Wingdings"/>
              </a:rPr>
              <a:t>Thermal</a:t>
            </a:r>
            <a:r>
              <a:rPr lang="en-US" sz="2000" b="1" dirty="0">
                <a:solidFill>
                  <a:srgbClr val="000000"/>
                </a:solidFill>
                <a:sym typeface="Wingdings"/>
              </a:rPr>
              <a:t> plasma </a:t>
            </a:r>
            <a:r>
              <a:rPr lang="en-US" sz="2000" b="1" dirty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sz="2000" b="1" dirty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000" b="1" dirty="0">
                <a:solidFill>
                  <a:srgbClr val="0070C0"/>
                </a:solidFill>
                <a:sym typeface="Wingdings"/>
              </a:rPr>
              <a:t>Field Reversed Configuration </a:t>
            </a:r>
            <a:r>
              <a:rPr lang="en-US" sz="2000" b="1" dirty="0">
                <a:solidFill>
                  <a:srgbClr val="000000"/>
                </a:solidFill>
                <a:sym typeface="Wingdings"/>
              </a:rPr>
              <a:t>plasma </a:t>
            </a:r>
            <a:endParaRPr lang="en-US" sz="1600" dirty="0">
              <a:solidFill>
                <a:srgbClr val="000000"/>
              </a:solidFill>
              <a:sym typeface="Wingdings"/>
            </a:endParaRPr>
          </a:p>
          <a:p>
            <a:endParaRPr lang="en-US" sz="2000" b="1" dirty="0">
              <a:solidFill>
                <a:srgbClr val="000000"/>
              </a:solidFill>
              <a:sym typeface="Wingdings"/>
            </a:endParaRPr>
          </a:p>
          <a:p>
            <a:endParaRPr lang="en-US" sz="2000" b="1" dirty="0">
              <a:solidFill>
                <a:schemeClr val="accent1">
                  <a:lumMod val="75000"/>
                </a:schemeClr>
              </a:solidFill>
              <a:sym typeface="Wingdings"/>
            </a:endParaRPr>
          </a:p>
          <a:p>
            <a:endParaRPr lang="en-US" b="1" dirty="0">
              <a:solidFill>
                <a:srgbClr val="FF0000"/>
              </a:solidFill>
              <a:sym typeface="Wingdings"/>
            </a:endParaRPr>
          </a:p>
          <a:p>
            <a:endParaRPr lang="en-US" dirty="0">
              <a:sym typeface="Wingdings"/>
            </a:endParaRPr>
          </a:p>
          <a:p>
            <a:r>
              <a:rPr lang="en-US" dirty="0"/>
              <a:t> 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  [</a:t>
            </a:r>
            <a:r>
              <a:rPr lang="en-US" sz="2000" b="1" dirty="0">
                <a:solidFill>
                  <a:srgbClr val="FF0000"/>
                </a:solidFill>
              </a:rPr>
              <a:t>Landau damping</a:t>
            </a:r>
            <a:r>
              <a:rPr lang="en-US" sz="2000" dirty="0"/>
              <a:t>:  </a:t>
            </a:r>
            <a:r>
              <a:rPr lang="en-US" dirty="0"/>
              <a:t>decay of excited waves to equilibrium (left picture)]</a:t>
            </a:r>
          </a:p>
          <a:p>
            <a:endParaRPr lang="en-US" dirty="0"/>
          </a:p>
          <a:p>
            <a:r>
              <a:rPr lang="en-US" sz="2000" b="1" dirty="0">
                <a:solidFill>
                  <a:srgbClr val="0070C0"/>
                </a:solidFill>
              </a:rPr>
              <a:t>Wakefield</a:t>
            </a:r>
            <a:r>
              <a:rPr lang="en-US" sz="2000" dirty="0"/>
              <a:t>: </a:t>
            </a:r>
            <a:r>
              <a:rPr lang="en-US" dirty="0"/>
              <a:t>no damping; distinct excited </a:t>
            </a:r>
            <a:r>
              <a:rPr lang="en-US" u="sng" dirty="0"/>
              <a:t>stable state</a:t>
            </a:r>
            <a:r>
              <a:rPr lang="en-US" sz="2000" u="sng" dirty="0"/>
              <a:t> </a:t>
            </a:r>
            <a:r>
              <a:rPr lang="en-US" sz="2000" dirty="0">
                <a:sym typeface="Wingdings"/>
              </a:rPr>
              <a:t></a:t>
            </a:r>
            <a:r>
              <a:rPr lang="en-US" dirty="0"/>
              <a:t>no particles to resonate (@ </a:t>
            </a:r>
            <a:r>
              <a:rPr lang="en-US" i="1" dirty="0" err="1"/>
              <a:t>v</a:t>
            </a:r>
            <a:r>
              <a:rPr lang="en-US" i="1" baseline="-25000" dirty="0" err="1"/>
              <a:t>ph</a:t>
            </a:r>
            <a:r>
              <a:rPr lang="en-US" i="1" baseline="-25000" dirty="0"/>
              <a:t> </a:t>
            </a:r>
            <a:r>
              <a:rPr lang="en-US" i="1" dirty="0"/>
              <a:t> &gt;&gt; </a:t>
            </a:r>
            <a:r>
              <a:rPr lang="en-US" i="1" dirty="0" err="1"/>
              <a:t>v</a:t>
            </a:r>
            <a:r>
              <a:rPr lang="en-US" i="1" baseline="-25000" dirty="0" err="1"/>
              <a:t>th</a:t>
            </a:r>
            <a:r>
              <a:rPr lang="en-US" dirty="0"/>
              <a:t>)</a:t>
            </a:r>
          </a:p>
          <a:p>
            <a:r>
              <a:rPr lang="en-US" sz="2000" dirty="0">
                <a:sym typeface="Wingdings"/>
              </a:rPr>
              <a:t>= </a:t>
            </a:r>
            <a:r>
              <a:rPr lang="en-US" sz="2000" dirty="0">
                <a:solidFill>
                  <a:srgbClr val="0070C0"/>
                </a:solidFill>
                <a:sym typeface="Wingdings"/>
              </a:rPr>
              <a:t>plasma’s elevated Higgs state ,</a:t>
            </a:r>
            <a:r>
              <a:rPr lang="en-US" sz="2000" dirty="0">
                <a:sym typeface="Wingdings"/>
              </a:rPr>
              <a:t> “</a:t>
            </a:r>
            <a:r>
              <a:rPr lang="en-US" sz="2000" dirty="0" err="1">
                <a:sym typeface="Wingdings"/>
              </a:rPr>
              <a:t>onigokko</a:t>
            </a:r>
            <a:r>
              <a:rPr lang="en-US" sz="2000" dirty="0">
                <a:sym typeface="Wingdings"/>
              </a:rPr>
              <a:t> (hide ‘n seek)” state , or “</a:t>
            </a:r>
            <a:r>
              <a:rPr lang="en-US" sz="2000" dirty="0" err="1">
                <a:sym typeface="Wingdings"/>
              </a:rPr>
              <a:t>spined</a:t>
            </a:r>
            <a:r>
              <a:rPr lang="en-US" sz="2000" dirty="0">
                <a:sym typeface="Wingdings"/>
              </a:rPr>
              <a:t>” state</a:t>
            </a:r>
            <a:endParaRPr lang="en-US" sz="2000" dirty="0">
              <a:solidFill>
                <a:srgbClr val="0070C0"/>
              </a:solidFill>
              <a:sym typeface="Wingdings"/>
            </a:endParaRPr>
          </a:p>
          <a:p>
            <a:r>
              <a:rPr lang="en-US" sz="2000" dirty="0">
                <a:sym typeface="Wingdings"/>
              </a:rPr>
              <a:t>               | 0 &gt;             vs.            | </a:t>
            </a:r>
            <a:r>
              <a:rPr lang="en-US" sz="2000" i="1" dirty="0">
                <a:solidFill>
                  <a:srgbClr val="0000FF"/>
                </a:solidFill>
                <a:sym typeface="Wingdings"/>
              </a:rPr>
              <a:t>H</a:t>
            </a:r>
            <a:r>
              <a:rPr lang="en-US" sz="2000" dirty="0">
                <a:sym typeface="Wingdings"/>
              </a:rPr>
              <a:t> &gt;                         ( </a:t>
            </a:r>
            <a:r>
              <a:rPr lang="en-US" sz="2000" dirty="0" err="1">
                <a:sym typeface="Wingdings"/>
              </a:rPr>
              <a:t>cf</a:t>
            </a:r>
            <a:r>
              <a:rPr lang="en-US" sz="2000" dirty="0">
                <a:sym typeface="Wingdings"/>
              </a:rPr>
              <a:t> .         | </a:t>
            </a:r>
            <a:r>
              <a:rPr lang="en-US" sz="2000" i="1" dirty="0">
                <a:solidFill>
                  <a:srgbClr val="0000FF"/>
                </a:solidFill>
                <a:sym typeface="Wingdings"/>
              </a:rPr>
              <a:t>H</a:t>
            </a:r>
            <a:r>
              <a:rPr lang="en-US" sz="2000" dirty="0">
                <a:sym typeface="Wingdings"/>
              </a:rPr>
              <a:t> &gt;      | 0 &gt; )</a:t>
            </a:r>
          </a:p>
          <a:p>
            <a:r>
              <a:rPr lang="en-US" sz="2000" dirty="0">
                <a:sym typeface="Wingdings"/>
              </a:rPr>
              <a:t>    </a:t>
            </a:r>
            <a:r>
              <a:rPr lang="en-US" sz="1600" dirty="0">
                <a:sym typeface="Wingdings"/>
              </a:rPr>
              <a:t>thermo-equilibrium                  </a:t>
            </a:r>
            <a:r>
              <a:rPr lang="en-US" sz="1600" dirty="0" err="1">
                <a:solidFill>
                  <a:srgbClr val="0070C0"/>
                </a:solidFill>
                <a:sym typeface="Wingdings"/>
              </a:rPr>
              <a:t>wakefield</a:t>
            </a:r>
            <a:r>
              <a:rPr lang="en-US" sz="1600" dirty="0">
                <a:sym typeface="Wingdings"/>
              </a:rPr>
              <a:t> state                                                   tsunami onshore</a:t>
            </a:r>
          </a:p>
          <a:p>
            <a:endParaRPr lang="en-US" sz="1600" dirty="0">
              <a:sym typeface="Wingdings"/>
            </a:endParaRPr>
          </a:p>
          <a:p>
            <a:pPr algn="r"/>
            <a:r>
              <a:rPr lang="en-US" sz="1600" dirty="0">
                <a:sym typeface="Wingdings"/>
              </a:rPr>
              <a:t>Tajima, Nakajima, </a:t>
            </a:r>
            <a:r>
              <a:rPr lang="en-US" sz="1600" dirty="0" err="1">
                <a:sym typeface="Wingdings"/>
              </a:rPr>
              <a:t>Mourou</a:t>
            </a:r>
            <a:r>
              <a:rPr lang="en-US" sz="1600" dirty="0">
                <a:sym typeface="Wingdings"/>
              </a:rPr>
              <a:t>*, RNC (2017)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00A30D-419E-B646-B019-6D2641ED932F}"/>
              </a:ext>
            </a:extLst>
          </p:cNvPr>
          <p:cNvSpPr txBox="1"/>
          <p:nvPr/>
        </p:nvSpPr>
        <p:spPr>
          <a:xfrm rot="16200000">
            <a:off x="6267885" y="2876587"/>
            <a:ext cx="2809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Landau-</a:t>
            </a:r>
            <a:r>
              <a:rPr lang="en-US" dirty="0" err="1">
                <a:solidFill>
                  <a:srgbClr val="0070C0"/>
                </a:solidFill>
              </a:rPr>
              <a:t>Ginzburg</a:t>
            </a:r>
            <a:r>
              <a:rPr lang="en-US" dirty="0">
                <a:solidFill>
                  <a:srgbClr val="0070C0"/>
                </a:solidFill>
              </a:rPr>
              <a:t> potential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817EAA-86D1-DC49-A681-FECBEA94E1BD}"/>
              </a:ext>
            </a:extLst>
          </p:cNvPr>
          <p:cNvSpPr txBox="1"/>
          <p:nvPr/>
        </p:nvSpPr>
        <p:spPr>
          <a:xfrm rot="5400000">
            <a:off x="56139" y="3240079"/>
            <a:ext cx="1861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Thermal potential</a:t>
            </a:r>
          </a:p>
        </p:txBody>
      </p:sp>
    </p:spTree>
    <p:extLst>
      <p:ext uri="{BB962C8B-B14F-4D97-AF65-F5344CB8AC3E}">
        <p14:creationId xmlns:p14="http://schemas.microsoft.com/office/powerpoint/2010/main" val="2865866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3049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>
            <p:extLst/>
          </p:nvPr>
        </p:nvGraphicFramePr>
        <p:xfrm>
          <a:off x="960438" y="965200"/>
          <a:ext cx="5060950" cy="12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64" name="Equation" r:id="rId3" imgW="2032000" imgH="495300" progId="Equation.3">
                  <p:embed/>
                </p:oleObj>
              </mc:Choice>
              <mc:Fallback>
                <p:oleObj name="Equation" r:id="rId3" imgW="2032000" imgH="495300" progId="Equation.3">
                  <p:embed/>
                  <p:pic>
                    <p:nvPicPr>
                      <p:cNvPr id="337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8" y="965200"/>
                        <a:ext cx="5060950" cy="1239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2436" name="Rectangle 4"/>
          <p:cNvSpPr>
            <a:spLocks noChangeArrowheads="1"/>
          </p:cNvSpPr>
          <p:nvPr/>
        </p:nvSpPr>
        <p:spPr bwMode="auto">
          <a:xfrm>
            <a:off x="0" y="3535363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ja-JP" altLang="en-US" sz="1200">
                <a:latin typeface="Times New Roman" charset="0"/>
                <a:ea typeface="ＭＳ 明朝" charset="0"/>
                <a:cs typeface="Times New Roman" charset="0"/>
              </a:rPr>
              <a:t>  </a:t>
            </a:r>
            <a:endParaRPr lang="ja-JP" altLang="en-US">
              <a:latin typeface="Arial" charset="0"/>
              <a:ea typeface="ＭＳ 明朝" charset="0"/>
              <a:cs typeface="Times New Roman" charset="0"/>
            </a:endParaRPr>
          </a:p>
        </p:txBody>
      </p:sp>
      <p:sp>
        <p:nvSpPr>
          <p:cNvPr id="402437" name="Rectangle 5"/>
          <p:cNvSpPr>
            <a:spLocks noChangeArrowheads="1"/>
          </p:cNvSpPr>
          <p:nvPr/>
        </p:nvSpPr>
        <p:spPr bwMode="auto">
          <a:xfrm>
            <a:off x="0" y="3049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graphicFrame>
        <p:nvGraphicFramePr>
          <p:cNvPr id="33797" name="Object 3"/>
          <p:cNvGraphicFramePr>
            <a:graphicFrameLocks noChangeAspect="1"/>
          </p:cNvGraphicFramePr>
          <p:nvPr/>
        </p:nvGraphicFramePr>
        <p:xfrm>
          <a:off x="0" y="5300663"/>
          <a:ext cx="2808288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65" name="Equation" r:id="rId5" imgW="1194197" imgH="482997" progId="">
                  <p:embed/>
                </p:oleObj>
              </mc:Choice>
              <mc:Fallback>
                <p:oleObj name="Equation" r:id="rId5" imgW="1194197" imgH="482997" progId="">
                  <p:embed/>
                  <p:pic>
                    <p:nvPicPr>
                      <p:cNvPr id="3379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300663"/>
                        <a:ext cx="2808288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2439" name="Rectangle 7"/>
          <p:cNvSpPr>
            <a:spLocks noChangeArrowheads="1"/>
          </p:cNvSpPr>
          <p:nvPr/>
        </p:nvSpPr>
        <p:spPr bwMode="auto">
          <a:xfrm>
            <a:off x="0" y="3535363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ja-JP" altLang="en-US" sz="1200">
                <a:latin typeface="Times New Roman" charset="0"/>
                <a:ea typeface="ＭＳ 明朝" charset="0"/>
                <a:cs typeface="Times New Roman" charset="0"/>
              </a:rPr>
              <a:t> </a:t>
            </a:r>
            <a:r>
              <a:rPr lang="ja-JP" altLang="en-US" sz="1100">
                <a:latin typeface="Arial" charset="0"/>
                <a:ea typeface="ＭＳ 明朝" charset="0"/>
                <a:cs typeface="Times New Roman" charset="0"/>
              </a:rPr>
              <a:t> </a:t>
            </a:r>
            <a:endParaRPr lang="ja-JP" altLang="en-US">
              <a:latin typeface="Arial" charset="0"/>
              <a:ea typeface="ＭＳ 明朝" charset="0"/>
              <a:cs typeface="Times New Roman" charset="0"/>
            </a:endParaRPr>
          </a:p>
        </p:txBody>
      </p:sp>
      <p:sp>
        <p:nvSpPr>
          <p:cNvPr id="402440" name="Rectangle 8"/>
          <p:cNvSpPr>
            <a:spLocks noChangeArrowheads="1"/>
          </p:cNvSpPr>
          <p:nvPr/>
        </p:nvSpPr>
        <p:spPr bwMode="auto">
          <a:xfrm>
            <a:off x="0" y="3049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graphicFrame>
        <p:nvGraphicFramePr>
          <p:cNvPr id="33800" name="Object 4"/>
          <p:cNvGraphicFramePr>
            <a:graphicFrameLocks noChangeAspect="1"/>
          </p:cNvGraphicFramePr>
          <p:nvPr/>
        </p:nvGraphicFramePr>
        <p:xfrm>
          <a:off x="3132138" y="5445125"/>
          <a:ext cx="2370137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66" name="Equation" r:id="rId7" imgW="1257151" imgH="482787" progId="Equation.3">
                  <p:embed/>
                </p:oleObj>
              </mc:Choice>
              <mc:Fallback>
                <p:oleObj name="Equation" r:id="rId7" imgW="1257151" imgH="482787" progId="Equation.3">
                  <p:embed/>
                  <p:pic>
                    <p:nvPicPr>
                      <p:cNvPr id="338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5445125"/>
                        <a:ext cx="2370137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2442" name="Rectangle 10"/>
          <p:cNvSpPr>
            <a:spLocks noChangeArrowheads="1"/>
          </p:cNvSpPr>
          <p:nvPr/>
        </p:nvSpPr>
        <p:spPr bwMode="auto">
          <a:xfrm>
            <a:off x="0" y="3535363"/>
            <a:ext cx="298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ja-JP" altLang="en-US" sz="1200">
                <a:latin typeface="Times New Roman" charset="0"/>
                <a:ea typeface="ＭＳ 明朝" charset="0"/>
                <a:cs typeface="Times New Roman" charset="0"/>
              </a:rPr>
              <a:t>   </a:t>
            </a:r>
            <a:endParaRPr lang="ja-JP" altLang="en-US">
              <a:latin typeface="Arial" charset="0"/>
              <a:ea typeface="ＭＳ 明朝" charset="0"/>
              <a:cs typeface="Times New Roman" charset="0"/>
            </a:endParaRPr>
          </a:p>
        </p:txBody>
      </p:sp>
      <p:sp>
        <p:nvSpPr>
          <p:cNvPr id="402443" name="Rectangle 11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402500" name="Text Box 68"/>
          <p:cNvSpPr txBox="1">
            <a:spLocks noChangeArrowheads="1"/>
          </p:cNvSpPr>
          <p:nvPr/>
        </p:nvSpPr>
        <p:spPr bwMode="auto">
          <a:xfrm>
            <a:off x="971550" y="0"/>
            <a:ext cx="76327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endParaRPr lang="en-US" altLang="ja-JP" sz="3200" b="1"/>
          </a:p>
          <a:p>
            <a:pPr algn="ctr" eaLnBrk="1" hangingPunct="1">
              <a:defRPr/>
            </a:pPr>
            <a:r>
              <a:rPr lang="en-US" altLang="ja-JP" sz="2800"/>
              <a:t>  </a:t>
            </a:r>
          </a:p>
        </p:txBody>
      </p:sp>
      <p:sp>
        <p:nvSpPr>
          <p:cNvPr id="402501" name="Text Box 69"/>
          <p:cNvSpPr txBox="1">
            <a:spLocks noChangeArrowheads="1"/>
          </p:cNvSpPr>
          <p:nvPr/>
        </p:nvSpPr>
        <p:spPr bwMode="auto">
          <a:xfrm>
            <a:off x="6223000" y="1341438"/>
            <a:ext cx="292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>
                <a:latin typeface="Arial" charset="0"/>
                <a:ea typeface="+mn-ea"/>
                <a:cs typeface="+mn-cs"/>
              </a:rPr>
              <a:t>(when 1D theory applies)</a:t>
            </a:r>
          </a:p>
        </p:txBody>
      </p:sp>
      <p:sp>
        <p:nvSpPr>
          <p:cNvPr id="33805" name="テキスト ボックス 17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3600" b="1" dirty="0"/>
              <a:t> </a:t>
            </a:r>
            <a:r>
              <a:rPr lang="en-US" altLang="ja-JP" sz="3200" b="1" dirty="0"/>
              <a:t>Theory of </a:t>
            </a:r>
            <a:r>
              <a:rPr lang="en-US" altLang="ja-JP" sz="3200" b="1" dirty="0" err="1"/>
              <a:t>wakefield</a:t>
            </a:r>
            <a:r>
              <a:rPr lang="en-US" altLang="ja-JP" sz="3200" b="1" dirty="0"/>
              <a:t> toward extreme energies </a:t>
            </a:r>
            <a:endParaRPr lang="ja-JP" altLang="en-US" sz="3200" b="1"/>
          </a:p>
        </p:txBody>
      </p:sp>
      <p:sp>
        <p:nvSpPr>
          <p:cNvPr id="33806" name="テキスト ボックス 18"/>
          <p:cNvSpPr txBox="1">
            <a:spLocks noChangeArrowheads="1"/>
          </p:cNvSpPr>
          <p:nvPr/>
        </p:nvSpPr>
        <p:spPr bwMode="auto">
          <a:xfrm>
            <a:off x="4419600" y="2214563"/>
            <a:ext cx="4724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800"/>
              <a:t>In order to avoid wavebreak,</a:t>
            </a:r>
          </a:p>
          <a:p>
            <a:pPr eaLnBrk="1" hangingPunct="1"/>
            <a:r>
              <a:rPr lang="en-US" altLang="ja-JP" sz="2800" i="1"/>
              <a:t>              a</a:t>
            </a:r>
            <a:r>
              <a:rPr lang="en-US" altLang="ja-JP" sz="2800" i="1" baseline="-25000"/>
              <a:t>0 </a:t>
            </a:r>
            <a:r>
              <a:rPr lang="en-US" altLang="ja-JP" sz="2800" i="1"/>
              <a:t> &lt;  </a:t>
            </a:r>
            <a:r>
              <a:rPr lang="el-GR" altLang="ja-JP" sz="2800" i="1">
                <a:latin typeface="Times New Roman" charset="0"/>
                <a:cs typeface="Times New Roman" charset="0"/>
              </a:rPr>
              <a:t>γ</a:t>
            </a:r>
            <a:r>
              <a:rPr lang="en-US" altLang="ja-JP" sz="2800" i="1" baseline="-25000">
                <a:latin typeface="Times New Roman" charset="0"/>
                <a:cs typeface="Times New Roman" charset="0"/>
              </a:rPr>
              <a:t>ph</a:t>
            </a:r>
            <a:r>
              <a:rPr lang="en-US" altLang="ja-JP" sz="2800" i="1" baseline="30000">
                <a:latin typeface="Times New Roman" charset="0"/>
                <a:cs typeface="Times New Roman" charset="0"/>
              </a:rPr>
              <a:t>1/2</a:t>
            </a:r>
            <a:r>
              <a:rPr lang="en-US" altLang="ja-JP" sz="2800" i="1">
                <a:latin typeface="Times New Roman" charset="0"/>
                <a:cs typeface="Times New Roman" charset="0"/>
              </a:rPr>
              <a:t> ,</a:t>
            </a:r>
          </a:p>
          <a:p>
            <a:pPr eaLnBrk="1" hangingPunct="1"/>
            <a:r>
              <a:rPr lang="en-US" altLang="ja-JP" sz="2800">
                <a:cs typeface="Arial" charset="0"/>
              </a:rPr>
              <a:t>where</a:t>
            </a:r>
          </a:p>
          <a:p>
            <a:pPr eaLnBrk="1" hangingPunct="1"/>
            <a:r>
              <a:rPr lang="en-US" altLang="ja-JP" sz="2800" i="1">
                <a:latin typeface="Times New Roman" charset="0"/>
                <a:cs typeface="Times New Roman" charset="0"/>
              </a:rPr>
              <a:t>                </a:t>
            </a:r>
            <a:r>
              <a:rPr lang="el-GR" altLang="ja-JP" sz="2800" i="1">
                <a:latin typeface="Times New Roman" charset="0"/>
                <a:cs typeface="Times New Roman" charset="0"/>
              </a:rPr>
              <a:t>γ</a:t>
            </a:r>
            <a:r>
              <a:rPr lang="en-US" altLang="ja-JP" sz="2800" i="1" baseline="-25000">
                <a:latin typeface="Times New Roman" charset="0"/>
              </a:rPr>
              <a:t>ph </a:t>
            </a:r>
            <a:r>
              <a:rPr lang="en-US" altLang="ja-JP" sz="2800" i="1">
                <a:latin typeface="Times New Roman" charset="0"/>
              </a:rPr>
              <a:t> = (n</a:t>
            </a:r>
            <a:r>
              <a:rPr lang="en-US" altLang="ja-JP" sz="2800" i="1" baseline="-25000">
                <a:latin typeface="Times New Roman" charset="0"/>
              </a:rPr>
              <a:t>cr</a:t>
            </a:r>
            <a:r>
              <a:rPr lang="en-US" altLang="ja-JP" sz="2800" i="1">
                <a:latin typeface="Times New Roman" charset="0"/>
              </a:rPr>
              <a:t> / n</a:t>
            </a:r>
            <a:r>
              <a:rPr lang="en-US" altLang="ja-JP" sz="2800" i="1" baseline="-25000">
                <a:latin typeface="Times New Roman" charset="0"/>
              </a:rPr>
              <a:t>e</a:t>
            </a:r>
            <a:r>
              <a:rPr lang="en-US" altLang="ja-JP" sz="2800" i="1">
                <a:latin typeface="Times New Roman" charset="0"/>
              </a:rPr>
              <a:t> )</a:t>
            </a:r>
            <a:r>
              <a:rPr lang="en-US" altLang="ja-JP" sz="2800" i="1" baseline="30000">
                <a:latin typeface="Times New Roman" charset="0"/>
              </a:rPr>
              <a:t>1/2</a:t>
            </a:r>
            <a:endParaRPr lang="ja-JP" altLang="en-US" sz="2800" i="1"/>
          </a:p>
        </p:txBody>
      </p:sp>
      <p:pic>
        <p:nvPicPr>
          <p:cNvPr id="3380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41402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8" name="テキスト ボックス 21"/>
          <p:cNvSpPr txBox="1">
            <a:spLocks noChangeArrowheads="1"/>
          </p:cNvSpPr>
          <p:nvPr/>
        </p:nvSpPr>
        <p:spPr bwMode="auto">
          <a:xfrm>
            <a:off x="0" y="6381750"/>
            <a:ext cx="3059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/>
              <a:t>dephasing length</a:t>
            </a:r>
            <a:endParaRPr lang="ja-JP" altLang="en-US" sz="1800"/>
          </a:p>
        </p:txBody>
      </p:sp>
      <p:sp>
        <p:nvSpPr>
          <p:cNvPr id="33809" name="テキスト ボックス 23"/>
          <p:cNvSpPr txBox="1">
            <a:spLocks noChangeArrowheads="1"/>
          </p:cNvSpPr>
          <p:nvPr/>
        </p:nvSpPr>
        <p:spPr bwMode="auto">
          <a:xfrm>
            <a:off x="2916238" y="6381750"/>
            <a:ext cx="3024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/>
              <a:t>pump depletion length</a:t>
            </a:r>
            <a:endParaRPr lang="ja-JP" altLang="en-US" sz="1800"/>
          </a:p>
        </p:txBody>
      </p:sp>
      <p:sp>
        <p:nvSpPr>
          <p:cNvPr id="33810" name="テキスト ボックス 20"/>
          <p:cNvSpPr txBox="1">
            <a:spLocks noChangeArrowheads="1"/>
          </p:cNvSpPr>
          <p:nvPr/>
        </p:nvSpPr>
        <p:spPr bwMode="auto">
          <a:xfrm>
            <a:off x="5580063" y="4221163"/>
            <a:ext cx="356393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2" name="円/楕円 21"/>
          <p:cNvSpPr/>
          <p:nvPr/>
        </p:nvSpPr>
        <p:spPr>
          <a:xfrm rot="1920000">
            <a:off x="-342900" y="2022475"/>
            <a:ext cx="1790700" cy="5762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右矢印 24"/>
          <p:cNvSpPr/>
          <p:nvPr/>
        </p:nvSpPr>
        <p:spPr>
          <a:xfrm rot="-9000000">
            <a:off x="1241425" y="2919413"/>
            <a:ext cx="876300" cy="163512"/>
          </a:xfrm>
          <a:prstGeom prst="rightArrow">
            <a:avLst>
              <a:gd name="adj1" fmla="val 9846"/>
              <a:gd name="adj2" fmla="val 250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815" name="テキスト ボックス 26"/>
          <p:cNvSpPr txBox="1">
            <a:spLocks noChangeArrowheads="1"/>
          </p:cNvSpPr>
          <p:nvPr/>
        </p:nvSpPr>
        <p:spPr bwMode="auto">
          <a:xfrm>
            <a:off x="3465513" y="3846513"/>
            <a:ext cx="18748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>
                <a:latin typeface="Times New Roman" charset="0"/>
                <a:cs typeface="Times New Roman" charset="0"/>
              </a:rPr>
              <a:t>←</a:t>
            </a:r>
            <a:r>
              <a:rPr lang="en-US" altLang="ja-JP" sz="1800">
                <a:cs typeface="Times New Roman" charset="0"/>
              </a:rPr>
              <a:t>experimental </a:t>
            </a:r>
            <a:endParaRPr lang="ja-JP" altLang="en-US" sz="1800">
              <a:cs typeface="Times New Roman" charset="0"/>
            </a:endParaRPr>
          </a:p>
        </p:txBody>
      </p:sp>
      <p:sp>
        <p:nvSpPr>
          <p:cNvPr id="33816" name="テキスト ボックス 27"/>
          <p:cNvSpPr txBox="1">
            <a:spLocks noChangeArrowheads="1"/>
          </p:cNvSpPr>
          <p:nvPr/>
        </p:nvSpPr>
        <p:spPr bwMode="auto">
          <a:xfrm>
            <a:off x="2843213" y="3295650"/>
            <a:ext cx="1190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>
                <a:latin typeface="Times New Roman" charset="0"/>
                <a:cs typeface="Times New Roman" charset="0"/>
              </a:rPr>
              <a:t>←</a:t>
            </a:r>
            <a:r>
              <a:rPr lang="en-US" altLang="ja-JP" sz="1800">
                <a:cs typeface="Times New Roman" charset="0"/>
              </a:rPr>
              <a:t>theoretical</a:t>
            </a:r>
            <a:endParaRPr lang="ja-JP" altLang="en-US" sz="1800">
              <a:cs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67300" y="4160809"/>
            <a:ext cx="4076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/>
              <a:t>n</a:t>
            </a:r>
            <a:r>
              <a:rPr lang="en-US" sz="2400" i="1" baseline="-25000" dirty="0" err="1"/>
              <a:t>cr</a:t>
            </a:r>
            <a:r>
              <a:rPr lang="en-US" sz="2400" i="1" baseline="-25000" dirty="0"/>
              <a:t> </a:t>
            </a:r>
            <a:r>
              <a:rPr lang="en-US" sz="2400" i="1" dirty="0"/>
              <a:t> </a:t>
            </a:r>
            <a:r>
              <a:rPr lang="en-US" sz="2400" dirty="0"/>
              <a:t>=10</a:t>
            </a:r>
            <a:r>
              <a:rPr lang="en-US" sz="2400" baseline="30000" dirty="0"/>
              <a:t>21</a:t>
            </a:r>
            <a:r>
              <a:rPr lang="en-US" sz="2400" dirty="0"/>
              <a:t> </a:t>
            </a:r>
            <a:r>
              <a:rPr lang="en-US" sz="2400" baseline="-25000" dirty="0"/>
              <a:t>       </a:t>
            </a:r>
            <a:endParaRPr lang="en-US" sz="2400" dirty="0"/>
          </a:p>
          <a:p>
            <a:r>
              <a:rPr lang="en-US" sz="2400" i="1" dirty="0"/>
              <a:t>n</a:t>
            </a:r>
            <a:r>
              <a:rPr lang="en-US" sz="2400" i="1" baseline="-25000" dirty="0"/>
              <a:t>e  </a:t>
            </a:r>
            <a:r>
              <a:rPr lang="en-US" sz="2400" dirty="0"/>
              <a:t>= 10</a:t>
            </a:r>
            <a:r>
              <a:rPr lang="en-US" sz="2400" baseline="30000" dirty="0"/>
              <a:t>16</a:t>
            </a:r>
            <a:r>
              <a:rPr lang="en-US" sz="2400" baseline="-25000" dirty="0"/>
              <a:t>  </a:t>
            </a:r>
            <a:r>
              <a:rPr lang="en-US" sz="2400" dirty="0"/>
              <a:t>       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66961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70th Birthday</a:t>
            </a:r>
          </a:p>
        </p:txBody>
      </p:sp>
      <p:pic>
        <p:nvPicPr>
          <p:cNvPr id="5" name="Picture 4" descr="WakePi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1" y="-1143002"/>
            <a:ext cx="6858001" cy="91440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21452" y="1091955"/>
            <a:ext cx="77652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  CAN laser and Laser Collider </a:t>
            </a:r>
          </a:p>
        </p:txBody>
      </p:sp>
    </p:spTree>
    <p:extLst>
      <p:ext uri="{BB962C8B-B14F-4D97-AF65-F5344CB8AC3E}">
        <p14:creationId xmlns:p14="http://schemas.microsoft.com/office/powerpoint/2010/main" val="609945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2140</Words>
  <Application>Microsoft Office PowerPoint</Application>
  <PresentationFormat>画面に合わせる (4:3)</PresentationFormat>
  <Paragraphs>428</Paragraphs>
  <Slides>35</Slides>
  <Notes>18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35</vt:i4>
      </vt:variant>
    </vt:vector>
  </HeadingPairs>
  <TitlesOfParts>
    <vt:vector size="47" baseType="lpstr">
      <vt:lpstr>ＭＳ Ｐゴシック</vt:lpstr>
      <vt:lpstr>ＭＳ Ｐ明朝</vt:lpstr>
      <vt:lpstr>ＭＳ 明朝</vt:lpstr>
      <vt:lpstr>宋体</vt:lpstr>
      <vt:lpstr>Arial</vt:lpstr>
      <vt:lpstr>Calibri</vt:lpstr>
      <vt:lpstr>Times</vt:lpstr>
      <vt:lpstr>Times New Roman</vt:lpstr>
      <vt:lpstr>Wingdings</vt:lpstr>
      <vt:lpstr>Office Theme</vt:lpstr>
      <vt:lpstr>Photo Editor 写真</vt:lpstr>
      <vt:lpstr>Equation</vt:lpstr>
      <vt:lpstr>PowerPoint プレゼンテーション</vt:lpstr>
      <vt:lpstr>PowerPoint プレゼンテーション</vt:lpstr>
      <vt:lpstr>abstract </vt:lpstr>
      <vt:lpstr>PowerPoint プレゼンテーション</vt:lpstr>
      <vt:lpstr> Laser Wakefield (LWFA, 1979):    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Coherent Amplification Network  Efficient (&gt;30%), high rep rated (~kHz –MHz),  light, digitally controllable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Gravitational wave and Gamma bursts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Deuteron energy vs. thickness of foil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Porous Nanomaterial: rastering possible</vt:lpstr>
      <vt:lpstr>Fermilab/UCI efforts on nanostructure  wakefield acceleration</vt:lpstr>
      <vt:lpstr>PowerPoint プレゼンテーション</vt:lpstr>
      <vt:lpstr>Wakefield comparison between the cases of  a tube and a uniform density</vt:lpstr>
      <vt:lpstr>With and without optical phonon branch Model of optical phonon branch:  T. Tajima and S. Ushioda, PR B (1978)                                                                            nanoplasmonics in X-ray regime</vt:lpstr>
      <vt:lpstr>Wakefield on a chip toward TeV over cm (beam-driven)</vt:lpstr>
      <vt:lpstr> Conclusions 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 Barty</dc:title>
  <dc:creator>Toshiki Tajima</dc:creator>
  <cp:lastModifiedBy>HARUO</cp:lastModifiedBy>
  <cp:revision>101</cp:revision>
  <dcterms:created xsi:type="dcterms:W3CDTF">2017-10-01T18:50:27Z</dcterms:created>
  <dcterms:modified xsi:type="dcterms:W3CDTF">2018-11-25T13:50:11Z</dcterms:modified>
</cp:coreProperties>
</file>