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5" r:id="rId2"/>
  </p:sldMasterIdLst>
  <p:notesMasterIdLst>
    <p:notesMasterId r:id="rId74"/>
  </p:notesMasterIdLst>
  <p:handoutMasterIdLst>
    <p:handoutMasterId r:id="rId75"/>
  </p:handoutMasterIdLst>
  <p:sldIdLst>
    <p:sldId id="294" r:id="rId3"/>
    <p:sldId id="274" r:id="rId4"/>
    <p:sldId id="295" r:id="rId5"/>
    <p:sldId id="455" r:id="rId6"/>
    <p:sldId id="273" r:id="rId7"/>
    <p:sldId id="465" r:id="rId8"/>
    <p:sldId id="435" r:id="rId9"/>
    <p:sldId id="376" r:id="rId10"/>
    <p:sldId id="379" r:id="rId11"/>
    <p:sldId id="456" r:id="rId12"/>
    <p:sldId id="457" r:id="rId13"/>
    <p:sldId id="458" r:id="rId14"/>
    <p:sldId id="466" r:id="rId15"/>
    <p:sldId id="442" r:id="rId16"/>
    <p:sldId id="377" r:id="rId17"/>
    <p:sldId id="473" r:id="rId18"/>
    <p:sldId id="378" r:id="rId19"/>
    <p:sldId id="381" r:id="rId20"/>
    <p:sldId id="443" r:id="rId21"/>
    <p:sldId id="446" r:id="rId22"/>
    <p:sldId id="447" r:id="rId23"/>
    <p:sldId id="448" r:id="rId24"/>
    <p:sldId id="450" r:id="rId25"/>
    <p:sldId id="451" r:id="rId26"/>
    <p:sldId id="467" r:id="rId27"/>
    <p:sldId id="380" r:id="rId28"/>
    <p:sldId id="387" r:id="rId29"/>
    <p:sldId id="382" r:id="rId30"/>
    <p:sldId id="383" r:id="rId31"/>
    <p:sldId id="385" r:id="rId32"/>
    <p:sldId id="386" r:id="rId33"/>
    <p:sldId id="439" r:id="rId34"/>
    <p:sldId id="389" r:id="rId35"/>
    <p:sldId id="431" r:id="rId36"/>
    <p:sldId id="434" r:id="rId37"/>
    <p:sldId id="390" r:id="rId38"/>
    <p:sldId id="433" r:id="rId39"/>
    <p:sldId id="468" r:id="rId40"/>
    <p:sldId id="394" r:id="rId41"/>
    <p:sldId id="398" r:id="rId42"/>
    <p:sldId id="396" r:id="rId43"/>
    <p:sldId id="397" r:id="rId44"/>
    <p:sldId id="441" r:id="rId45"/>
    <p:sldId id="469" r:id="rId46"/>
    <p:sldId id="438" r:id="rId47"/>
    <p:sldId id="477" r:id="rId48"/>
    <p:sldId id="416" r:id="rId49"/>
    <p:sldId id="417" r:id="rId50"/>
    <p:sldId id="418" r:id="rId51"/>
    <p:sldId id="415" r:id="rId52"/>
    <p:sldId id="419" r:id="rId53"/>
    <p:sldId id="420" r:id="rId54"/>
    <p:sldId id="470" r:id="rId55"/>
    <p:sldId id="459" r:id="rId56"/>
    <p:sldId id="464" r:id="rId57"/>
    <p:sldId id="471" r:id="rId58"/>
    <p:sldId id="460" r:id="rId59"/>
    <p:sldId id="454" r:id="rId60"/>
    <p:sldId id="472" r:id="rId61"/>
    <p:sldId id="426" r:id="rId62"/>
    <p:sldId id="422" r:id="rId63"/>
    <p:sldId id="444" r:id="rId64"/>
    <p:sldId id="423" r:id="rId65"/>
    <p:sldId id="424" r:id="rId66"/>
    <p:sldId id="461" r:id="rId67"/>
    <p:sldId id="462" r:id="rId68"/>
    <p:sldId id="476" r:id="rId69"/>
    <p:sldId id="428" r:id="rId70"/>
    <p:sldId id="430" r:id="rId71"/>
    <p:sldId id="474" r:id="rId72"/>
    <p:sldId id="475" r:id="rId73"/>
  </p:sldIdLst>
  <p:sldSz cx="9144000" cy="6858000" type="screen4x3"/>
  <p:notesSz cx="7104063" cy="102346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09" autoAdjust="0"/>
    <p:restoredTop sz="89412" autoAdjust="0"/>
  </p:normalViewPr>
  <p:slideViewPr>
    <p:cSldViewPr>
      <p:cViewPr varScale="1">
        <p:scale>
          <a:sx n="76" d="100"/>
          <a:sy n="76" d="100"/>
        </p:scale>
        <p:origin x="151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1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3368"/>
    </p:cViewPr>
  </p:sorterViewPr>
  <p:notesViewPr>
    <p:cSldViewPr>
      <p:cViewPr varScale="1">
        <p:scale>
          <a:sx n="70" d="100"/>
          <a:sy n="70" d="100"/>
        </p:scale>
        <p:origin x="276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6983F83-3B0D-44E8-AC53-87FBCC479D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eaLnBrk="1" hangingPunct="1">
              <a:defRPr sz="13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437E1ED-1FFC-4954-AE1B-E11CC47BF7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eaLnBrk="1" hangingPunct="1">
              <a:defRPr sz="13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1220A3D1-4E0A-47D1-B3B9-940B12FD50D6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8352ECE-A09D-462F-8127-B1A244E17F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eaLnBrk="1" hangingPunct="1">
              <a:defRPr sz="1300"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5A8DA0-B901-464E-8E64-46C3A2F444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79D4E691-A43E-4190-950D-0B1086187E69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C4EA1318-7DC0-41B1-9F84-AC8AF799C9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EFA1D8-B35F-4495-A467-873A28A5CEC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1175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fld id="{89CC75C8-6D59-4507-BB5A-A35801C1D266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576789F7-E80E-44CD-A3A3-CED2CB8AAA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1BCF7831-5AD4-4095-B976-4BAB03B3CE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1200" y="4860925"/>
            <a:ext cx="5683250" cy="4605338"/>
          </a:xfrm>
          <a:prstGeom prst="rect">
            <a:avLst/>
          </a:prstGeom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66E5F6-E43C-46C3-8D0F-EE595186F5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F8CF76F-6079-4FD5-8C91-FB63FF9E5A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1175"/>
          </a:xfrm>
          <a:prstGeom prst="rect">
            <a:avLst/>
          </a:prstGeom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anose="020F0502020204030204" pitchFamily="34" charset="0"/>
              </a:defRPr>
            </a:lvl1pPr>
          </a:lstStyle>
          <a:p>
            <a:fld id="{8561E141-6A03-4763-A2AA-E211598C18C6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>
            <a:extLst>
              <a:ext uri="{FF2B5EF4-FFF2-40B4-BE49-F238E27FC236}">
                <a16:creationId xmlns:a16="http://schemas.microsoft.com/office/drawing/2014/main" id="{34327FC0-6FB0-4854-89E0-2C3032D976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备注占位符 2">
            <a:extLst>
              <a:ext uri="{FF2B5EF4-FFF2-40B4-BE49-F238E27FC236}">
                <a16:creationId xmlns:a16="http://schemas.microsoft.com/office/drawing/2014/main" id="{AF59968B-F8CF-4088-9FE8-3E5EF8CBE7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/>
              <a:t>Different turbulence behaviors around O- and X-point</a:t>
            </a:r>
            <a:endParaRPr lang="zh-CN" altLang="en-US"/>
          </a:p>
        </p:txBody>
      </p:sp>
      <p:sp>
        <p:nvSpPr>
          <p:cNvPr id="77828" name="灯片编号占位符 3">
            <a:extLst>
              <a:ext uri="{FF2B5EF4-FFF2-40B4-BE49-F238E27FC236}">
                <a16:creationId xmlns:a16="http://schemas.microsoft.com/office/drawing/2014/main" id="{FDC5B344-E1CC-44EE-9051-D4BE590B6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427672E-11BF-4E0B-A938-9A68EB7F799E}" type="slidenum">
              <a:rPr lang="zh-CN" altLang="en-US">
                <a:latin typeface="Calibri" panose="020F0502020204030204" pitchFamily="34" charset="0"/>
              </a:rPr>
              <a:pPr/>
              <a:t>22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幻灯片图像占位符 1">
            <a:extLst>
              <a:ext uri="{FF2B5EF4-FFF2-40B4-BE49-F238E27FC236}">
                <a16:creationId xmlns:a16="http://schemas.microsoft.com/office/drawing/2014/main" id="{F51E5E7A-0316-4BF0-AB1F-E56BB5522A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备注占位符 2">
            <a:extLst>
              <a:ext uri="{FF2B5EF4-FFF2-40B4-BE49-F238E27FC236}">
                <a16:creationId xmlns:a16="http://schemas.microsoft.com/office/drawing/2014/main" id="{39854349-F114-4E76-8335-755906772F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zh-CN"/>
              <a:t>q0 is larger than 1 after the sawtooth crash </a:t>
            </a:r>
            <a:endParaRPr lang="zh-CN" altLang="en-US"/>
          </a:p>
        </p:txBody>
      </p:sp>
      <p:sp>
        <p:nvSpPr>
          <p:cNvPr id="78852" name="灯片编号占位符 3">
            <a:extLst>
              <a:ext uri="{FF2B5EF4-FFF2-40B4-BE49-F238E27FC236}">
                <a16:creationId xmlns:a16="http://schemas.microsoft.com/office/drawing/2014/main" id="{7D7F0A75-2485-4582-BA90-EE95F9959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C7B20AB-A007-4330-B5A7-85147AC393D5}" type="slidenum">
              <a:rPr lang="zh-CN" altLang="en-US">
                <a:latin typeface="Calibri" panose="020F0502020204030204" pitchFamily="34" charset="0"/>
              </a:rPr>
              <a:pPr/>
              <a:t>30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1">
            <a:extLst>
              <a:ext uri="{FF2B5EF4-FFF2-40B4-BE49-F238E27FC236}">
                <a16:creationId xmlns:a16="http://schemas.microsoft.com/office/drawing/2014/main" id="{B91EB2E4-DC30-429A-958F-75702610B5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备注占位符 2">
            <a:extLst>
              <a:ext uri="{FF2B5EF4-FFF2-40B4-BE49-F238E27FC236}">
                <a16:creationId xmlns:a16="http://schemas.microsoft.com/office/drawing/2014/main" id="{A18535A9-EBCA-4C92-8F97-7AD35C3BD5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9876" name="灯片编号占位符 3">
            <a:extLst>
              <a:ext uri="{FF2B5EF4-FFF2-40B4-BE49-F238E27FC236}">
                <a16:creationId xmlns:a16="http://schemas.microsoft.com/office/drawing/2014/main" id="{2A4E12FE-D6FA-4879-8E83-2AA9C780E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5AA653D-740B-4EFF-9215-C01A0D20D2C7}" type="slidenum">
              <a:rPr lang="zh-CN" altLang="en-US">
                <a:latin typeface="Calibri" panose="020F0502020204030204" pitchFamily="34" charset="0"/>
              </a:rPr>
              <a:pPr/>
              <a:t>31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>
            <a:extLst>
              <a:ext uri="{FF2B5EF4-FFF2-40B4-BE49-F238E27FC236}">
                <a16:creationId xmlns:a16="http://schemas.microsoft.com/office/drawing/2014/main" id="{706EB7B7-6DDF-4240-8903-C27398AA03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备注占位符 2">
            <a:extLst>
              <a:ext uri="{FF2B5EF4-FFF2-40B4-BE49-F238E27FC236}">
                <a16:creationId xmlns:a16="http://schemas.microsoft.com/office/drawing/2014/main" id="{FFBB5CDD-F421-4910-A899-C37CA124E8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0900" name="灯片编号占位符 3">
            <a:extLst>
              <a:ext uri="{FF2B5EF4-FFF2-40B4-BE49-F238E27FC236}">
                <a16:creationId xmlns:a16="http://schemas.microsoft.com/office/drawing/2014/main" id="{52C1C485-2CC9-4D1F-BECA-AE1B65C81C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3FBD816-CCD1-43A4-A3B1-531C6B152913}" type="slidenum">
              <a:rPr lang="zh-CN" altLang="en-US">
                <a:latin typeface="Calibri" panose="020F0502020204030204" pitchFamily="34" charset="0"/>
              </a:rPr>
              <a:pPr/>
              <a:t>45</a:t>
            </a:fld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FDF795-BD2B-4801-BEB8-B803EF13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7EDB8-C71B-484B-B988-7B0A6188C845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527132-3D00-4035-8F07-A052DAA40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B275DD-499E-45DD-859E-173A29B05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5F7DE-EC05-4929-AE52-46BDADDCF3F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897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7DE294-B9D0-48AA-BB26-EC21E002F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DCFA2-17F2-40D7-B882-7415A8AE3DA7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6222FC-A832-40C6-B894-50C175121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A9E87D-732D-44A5-A8AE-1217F6C8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620F8-12AB-4DE2-86B2-74E86D61F9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6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47F0B8-5B88-4255-A2BD-092B5A9D2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47498-0DE4-45E8-9F98-D38424B53212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8CA8EE-0BB0-4AB5-9061-EBF8814A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5B2DF9-FB51-452D-B3A2-C4ECA97B2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193C1-9026-41B8-A7B2-7BD3C461FA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366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72484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B96190-093B-400C-B82B-AD93FA77A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ADD65-D897-49E4-A395-3778E22BB911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DD550C-F1D7-453A-A31A-FF4D34CAE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3E90A6-6889-45E6-B611-BC9D6BD5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32C36-A12C-4D8C-9D45-886C3F5D33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1802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992376-B5DB-400C-ABEF-924A91A9D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691F0-3D68-4FBF-967F-0F9E0471F1A8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21A3C-C5E7-4558-A3DF-39319D0AC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6B0FB8-EF4C-4BD6-9E02-BCDD9B2FF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FBEB3-CA66-4AE9-84B5-0FED4751B0E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111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21CC1B-8476-44E8-ACD0-73A765857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A9D65-9AA8-46C5-A40F-CEC2143B27C4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ED7F13-8FE3-4744-AE84-0C553F4BA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B1BEFA-E6C2-4A53-A904-80D72DF1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C53C5-7C04-48C9-9C89-AEBE707B79E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67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B9A46E46-C843-409F-B566-73ADEDCA2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68754-5F39-419A-BB35-F9539C096D89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95510B2-8800-43F6-9242-E2FE5DF00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722C9FF2-668F-4EF7-9D3A-F2D6FCD59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359FF5-25C0-4C19-B69D-CA493CCE6FE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137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40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40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B98FDC4D-4417-4E18-8A60-78EB831A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8E9B9-DBBB-4780-9B10-A2025392C149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10DAD604-4E14-4650-BBF3-6A0A734E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56150CC2-45FC-47EE-8134-07ED04D4F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86CC5-695A-4BF6-B126-F968372DD80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9063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8B76282F-DABF-4F74-A83D-9799D7FB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EC91C-CC1A-4BB7-BA1A-C61AE2F81CAB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0C487329-EA94-4AE1-AE8B-F450F978E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B04ACF97-97A8-4E80-BAE0-240D5AB89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45A81-953F-4A8F-9279-2D8B57907BE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346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7D624F8-225D-4349-B8C1-E79A4189D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77000-8E35-43D9-B3DA-5FA5830EBCE3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9DE9B95C-6DA7-423A-9E9E-1031DF205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E7730F1F-FB70-492C-BFDA-D32C4D701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CA439-2D47-4DEE-89E8-8B297CC5C4E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37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209E40-F872-4616-ABBC-EB25DC7CE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731C-400D-4236-A847-FC8F1E02EFE7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A627E6-CDD5-4896-B6F2-64BEC799B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1AEE22-5C8B-4E9C-B744-50B53C9C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37DDBD-C2FB-40C0-8210-0C0F3739F7A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139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3EB4536-AA00-41F0-970E-CD84C5E6E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C6B9F-0DB3-4AD3-8F40-6B93D8B4D033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CC63714-9B4A-43C0-A700-F0372862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FF24C76A-53B3-47E6-8EA3-08E1D0260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48FBC-CE3E-4C03-8C16-4EC6045C8A9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950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40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40" y="2057401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BE899FC9-3461-4191-BCB0-463CEB60D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BDABF-C9FC-4E33-9EDE-B9470D04B2EA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317391C4-621E-4AEB-80BC-47DA7A5D3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11A935ED-CDCD-464D-8272-4EE4F83F9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9E0ED-642F-4764-A3C9-71877E93BDA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1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A9ADCB-61CE-4029-AABD-340068C1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003DB-D66E-4772-878E-917774A9E509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EEEA62-631D-429E-B35E-2E3466E2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566DA5-76B5-4C5A-858F-F0355595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A2F58-83F0-4041-B130-B6AA55771C2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02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7626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393DBA6-BD1F-4017-9C96-67B5D2F0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30795-B213-431C-B6D4-5C728F5B184C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C46DBE-4E5C-4E8B-ADE4-F06B8C6C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9FD31C-309F-4253-B9CE-7052A6D8A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C9A7F-39B0-4863-AAF4-2AF17627F53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53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D07B117E-CF5A-4976-A8A6-89BF71473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95B05-D3AF-4FF0-A897-E6F7670C51B8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27760EFC-7D92-4E25-9762-F0C6F604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7B3C58A2-6131-4CA8-A149-02DEEBE4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5187-25F4-4A8F-917C-B0574D367C8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301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A69B8E-B9F3-4962-9047-EFEC2169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90969-FF01-4E74-99F7-973A5F77736C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2EB896-F71E-4C73-9D5C-1B7774246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5647D6-84F7-4E56-B56E-E0D75DCA9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E6B8E-04F2-4CAD-8D0B-1014BBB41B9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801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152D04D5-F838-4C9A-A3A2-047F479D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FC002-8D99-4B79-A848-3A0D7C6D115A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9C96AAB6-650D-4F63-95ED-DF3FD86D4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50A04FA-183A-48C3-923B-ED114247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8A4C6C-A041-464B-B523-74360BF5E7A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61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1668B6FF-8686-4328-9F7F-6AD1E43E4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F87F8-ED9B-46CA-8E0B-DA529723FE6D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BD6C1C2C-97CE-45F5-BBD6-731ACEB3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8ADC7C56-7177-4633-AA5E-A261C3951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7ED742-8EAF-4A3D-94BB-117D1DC94F4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686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1A3E3C27-603D-421A-AB3D-7DE5A1BC1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959C4-34F5-4CBA-A97C-68FE4A9B1BEC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FADD41DC-B1D8-41B6-A08D-60EC017B0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A86A9518-6CC3-4953-8169-649A40F73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0AC20E-FB0D-4593-B004-A28EFF382C0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090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96634DD9-A882-4BD2-80BF-130C3818B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A2E45-7367-4972-9549-3436C88E4B7A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D22BAA69-E03C-4DF7-A303-0434EB1F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CDD8584-6E07-48A1-9A9E-8B565DA02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81EA8-C849-4106-95C5-3FC89F93392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7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127CE538-A760-4B7E-97E5-A430B1CA7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86E9D-4667-4485-BB18-BBC4581A979E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55BB9DFC-17D3-44FF-9556-8EE639706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ED4A4DA3-F8DD-4CE7-90A9-27B63FC1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F8EEF-489F-46FE-8775-F722E70170E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740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2064232-4E0B-4D98-A2DA-AAB9B6C20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2815E-BF90-44B5-8DCA-BE0D64159682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74144227-C270-4DBC-900B-B74D408B4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F8C3F26-25DC-4046-80BF-9330655CF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2A5DD-A0F4-46EA-864F-C9CEECCAC0D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28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id="{1B9D7B90-6320-4922-A9AF-037F28B6060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id="{8765832B-801E-47D8-B038-453CD15531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52FD0B-603A-423C-A31F-8C28A8F99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6DA5973-EECA-456D-AD00-BC01225A88E9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CA378C-A622-4237-9552-0339EFD5F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021ADC-03C0-4CA9-8EEE-5548E939D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8810CC7-4CD8-44D1-8C49-1DC7EAAF16DF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7" r:id="rId1"/>
    <p:sldLayoutId id="2147484438" r:id="rId2"/>
    <p:sldLayoutId id="2147484439" r:id="rId3"/>
    <p:sldLayoutId id="2147484440" r:id="rId4"/>
    <p:sldLayoutId id="2147484441" r:id="rId5"/>
    <p:sldLayoutId id="2147484442" r:id="rId6"/>
    <p:sldLayoutId id="2147484443" r:id="rId7"/>
    <p:sldLayoutId id="2147484444" r:id="rId8"/>
    <p:sldLayoutId id="2147484445" r:id="rId9"/>
    <p:sldLayoutId id="2147484446" r:id="rId10"/>
    <p:sldLayoutId id="2147484447" r:id="rId11"/>
    <p:sldLayoutId id="21474844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0F663895-8536-47B7-A537-8A3B32CF30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8314A997-59F3-4D76-92FF-C73F4D71A4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0026D5-2690-4E3F-9BB5-050AAC319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2F6F5C75-C39C-4354-920C-0FA7517D4209}" type="datetimeFigureOut">
              <a:rPr lang="zh-CN" altLang="en-US"/>
              <a:pPr>
                <a:defRPr/>
              </a:pPr>
              <a:t>2018/12/18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42573D-FBA7-4D42-B140-893C236947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514F9E-7901-4EAA-88E7-1CB7F2BD46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098484F-0469-4148-A2AF-8BE7F462DC8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8" r:id="rId1"/>
    <p:sldLayoutId id="2147484449" r:id="rId2"/>
    <p:sldLayoutId id="2147484450" r:id="rId3"/>
    <p:sldLayoutId id="2147484451" r:id="rId4"/>
    <p:sldLayoutId id="2147484452" r:id="rId5"/>
    <p:sldLayoutId id="2147484453" r:id="rId6"/>
    <p:sldLayoutId id="2147484454" r:id="rId7"/>
    <p:sldLayoutId id="2147484455" r:id="rId8"/>
    <p:sldLayoutId id="2147484456" r:id="rId9"/>
    <p:sldLayoutId id="2147484457" r:id="rId10"/>
    <p:sldLayoutId id="2147484458" r:id="rId11"/>
    <p:sldLayoutId id="214748445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  <a:ea typeface="宋体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qualikiz.com/" TargetMode="Externa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8.png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er.org/technical-reports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7" Type="http://schemas.openxmlformats.org/officeDocument/2006/relationships/image" Target="../media/image91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emf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标题 3">
            <a:extLst>
              <a:ext uri="{FF2B5EF4-FFF2-40B4-BE49-F238E27FC236}">
                <a16:creationId xmlns:a16="http://schemas.microsoft.com/office/drawing/2014/main" id="{9E35DCF3-110D-427D-9273-47BA7F781B1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71563" y="1928813"/>
            <a:ext cx="6983412" cy="1103312"/>
          </a:xfrm>
        </p:spPr>
        <p:txBody>
          <a:bodyPr/>
          <a:lstStyle/>
          <a:p>
            <a:pPr eaLnBrk="1" hangingPunct="1"/>
            <a:r>
              <a:rPr lang="en-US" altLang="zh-C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of MF Plasma</a:t>
            </a:r>
            <a:endParaRPr lang="zh-CN" altLang="en-US">
              <a:solidFill>
                <a:srgbClr val="0033CC"/>
              </a:solidFill>
              <a:latin typeface="华文中宋" panose="020B0503020204020204" pitchFamily="2" charset="-122"/>
              <a:ea typeface="华文中宋" panose="020B0503020204020204" pitchFamily="2" charset="-122"/>
            </a:endParaRPr>
          </a:p>
        </p:txBody>
      </p:sp>
      <p:sp>
        <p:nvSpPr>
          <p:cNvPr id="5123" name="矩形 1">
            <a:extLst>
              <a:ext uri="{FF2B5EF4-FFF2-40B4-BE49-F238E27FC236}">
                <a16:creationId xmlns:a16="http://schemas.microsoft.com/office/drawing/2014/main" id="{561C33B1-6AB7-4360-AD2A-92D7091FC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3571875"/>
            <a:ext cx="7418387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Xuru Duan and Min Xu</a:t>
            </a:r>
          </a:p>
          <a:p>
            <a:pPr algn="ctr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all contributors</a:t>
            </a:r>
            <a:endParaRPr lang="en-US" altLang="zh-CN" sz="2800" b="1">
              <a:solidFill>
                <a:srgbClr val="0000FF"/>
              </a:solidFill>
              <a:latin typeface="华文中宋" panose="020B0503020204020204" pitchFamily="2" charset="-122"/>
              <a:ea typeface="华文中宋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5124" name="矩形 1">
            <a:extLst>
              <a:ext uri="{FF2B5EF4-FFF2-40B4-BE49-F238E27FC236}">
                <a16:creationId xmlns:a16="http://schemas.microsoft.com/office/drawing/2014/main" id="{7FBFA49C-0A00-4D4C-B913-C7EB9656D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5792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nd 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DPP- APCPP 12–17 Nov. 2018</a:t>
            </a:r>
            <a:r>
              <a:rPr lang="zh-CN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Kanazawa, Japan</a:t>
            </a:r>
            <a:endParaRPr lang="zh-CN" alt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标题 1">
            <a:extLst>
              <a:ext uri="{FF2B5EF4-FFF2-40B4-BE49-F238E27FC236}">
                <a16:creationId xmlns:a16="http://schemas.microsoft.com/office/drawing/2014/main" id="{BDF9F443-A7E7-481F-A78E-644CF964E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JT-60SA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927E8BA5-F7D6-48FA-874F-80884D3F1F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" y="1403350"/>
            <a:ext cx="5114925" cy="3462338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4E8E533B-0F5E-4798-9AC9-AF8C4C51F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390650"/>
            <a:ext cx="2357438" cy="239553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矩形 6">
            <a:extLst>
              <a:ext uri="{FF2B5EF4-FFF2-40B4-BE49-F238E27FC236}">
                <a16:creationId xmlns:a16="http://schemas.microsoft.com/office/drawing/2014/main" id="{7E5C2BB9-5AC1-4F42-9963-C8516ED53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14938"/>
            <a:ext cx="4143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JA and EU fusion community members join “JT-60SA Research Unit” to study key physics and engineering issues of ITER and DEMO.</a:t>
            </a:r>
            <a:endParaRPr lang="zh-CN" altLang="en-US"/>
          </a:p>
        </p:txBody>
      </p:sp>
      <p:pic>
        <p:nvPicPr>
          <p:cNvPr id="14342" name="Picture 5">
            <a:extLst>
              <a:ext uri="{FF2B5EF4-FFF2-40B4-BE49-F238E27FC236}">
                <a16:creationId xmlns:a16="http://schemas.microsoft.com/office/drawing/2014/main" id="{FB2F5470-33BB-4DDC-A35B-3798441C1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488" y="4000500"/>
            <a:ext cx="1814512" cy="268605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>
            <a:extLst>
              <a:ext uri="{FF2B5EF4-FFF2-40B4-BE49-F238E27FC236}">
                <a16:creationId xmlns:a16="http://schemas.microsoft.com/office/drawing/2014/main" id="{777E8DF3-332F-45B7-BA15-8F97152F7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588" y="4913313"/>
            <a:ext cx="3008312" cy="17303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矩形 9">
            <a:extLst>
              <a:ext uri="{FF2B5EF4-FFF2-40B4-BE49-F238E27FC236}">
                <a16:creationId xmlns:a16="http://schemas.microsoft.com/office/drawing/2014/main" id="{82CD82CC-791F-4919-8578-617E7A7D8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262438"/>
            <a:ext cx="2786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sz="1400"/>
              <a:t>http://www.jt60sa.org/pdfs/JT-60SA_Res_Plan.pdf</a:t>
            </a:r>
            <a:endParaRPr lang="zh-CN" altLang="en-US" sz="140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2A98CC-6677-4950-BEEB-43A5ABBAB780}"/>
              </a:ext>
            </a:extLst>
          </p:cNvPr>
          <p:cNvSpPr/>
          <p:nvPr/>
        </p:nvSpPr>
        <p:spPr>
          <a:xfrm>
            <a:off x="1857375" y="6286500"/>
            <a:ext cx="228758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[P29,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Naoyuki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Oyama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6">
            <a:extLst>
              <a:ext uri="{FF2B5EF4-FFF2-40B4-BE49-F238E27FC236}">
                <a16:creationId xmlns:a16="http://schemas.microsoft.com/office/drawing/2014/main" id="{F2E08B5A-B36F-4E01-AF4D-A2F978958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963" y="1133475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endParaRPr lang="zh-CN" altLang="zh-CN" sz="3200">
              <a:solidFill>
                <a:schemeClr val="bg1"/>
              </a:solidFill>
              <a:latin typeface="Impact" panose="020B0806030902050204" pitchFamily="34" charset="0"/>
              <a:ea typeface="黑体" panose="02010609060101010101" pitchFamily="49" charset="-122"/>
            </a:endParaRPr>
          </a:p>
        </p:txBody>
      </p:sp>
      <p:sp>
        <p:nvSpPr>
          <p:cNvPr id="15363" name="Rectangle 13">
            <a:extLst>
              <a:ext uri="{FF2B5EF4-FFF2-40B4-BE49-F238E27FC236}">
                <a16:creationId xmlns:a16="http://schemas.microsoft.com/office/drawing/2014/main" id="{1A0DECBF-5737-411E-8538-31077D22C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338388"/>
            <a:ext cx="3317875" cy="297338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Plasma current     </a:t>
            </a:r>
            <a:r>
              <a:rPr lang="en-US" altLang="zh-CN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I</a:t>
            </a:r>
            <a:r>
              <a:rPr lang="zh-CN" altLang="en-US" sz="1600" b="1" baseline="-25000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p</a:t>
            </a: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= 2.5 (3) MA</a:t>
            </a: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Major radius          </a:t>
            </a:r>
            <a:r>
              <a:rPr lang="en-US" altLang="zh-CN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 = 1.78 m</a:t>
            </a: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Min</a:t>
            </a:r>
            <a:r>
              <a:rPr lang="en-US" altLang="zh-CN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o</a:t>
            </a: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 radius          </a:t>
            </a:r>
            <a:r>
              <a:rPr lang="en-US" altLang="zh-CN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 = 0.65 m</a:t>
            </a: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Aspect ratio           </a:t>
            </a:r>
            <a:r>
              <a:rPr lang="en-US" altLang="zh-CN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R/a = 2.8</a:t>
            </a: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Elongation             </a:t>
            </a:r>
            <a:r>
              <a:rPr lang="en-US" altLang="zh-CN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κ  = 1.8-2</a:t>
            </a: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Triangularity          </a:t>
            </a:r>
            <a:r>
              <a:rPr lang="en-US" altLang="zh-CN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δ &gt; 0.5</a:t>
            </a: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Toroidal field          </a:t>
            </a:r>
            <a:r>
              <a:rPr lang="en-US" altLang="zh-CN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</a:t>
            </a:r>
            <a:r>
              <a:rPr lang="zh-CN" altLang="en-US" sz="1600" b="1" baseline="-25000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T</a:t>
            </a: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= 2.2 (3) T</a:t>
            </a: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Flux  swing             </a:t>
            </a:r>
            <a:r>
              <a:rPr lang="en-US" altLang="zh-CN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	</a:t>
            </a:r>
            <a:r>
              <a:rPr lang="zh-CN" altLang="en-US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ΔΦ= 14Vs</a:t>
            </a:r>
            <a:endParaRPr lang="en-US" altLang="zh-CN" sz="1600" b="1">
              <a:solidFill>
                <a:srgbClr val="0000FF"/>
              </a:solidFill>
              <a:latin typeface="Arial Narrow" panose="020B060602020203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600" b="1">
                <a:solidFill>
                  <a:srgbClr val="0000FF"/>
                </a:solidFill>
                <a:latin typeface="Arial Narrow" panose="020B060602020203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 Heating power	25 MW</a:t>
            </a:r>
            <a:endParaRPr lang="zh-CN" altLang="en-US" sz="1600" b="1">
              <a:solidFill>
                <a:srgbClr val="0000FF"/>
              </a:solidFill>
              <a:latin typeface="Arial Narrow" panose="020B060602020203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5364" name="TextBox 7">
            <a:extLst>
              <a:ext uri="{FF2B5EF4-FFF2-40B4-BE49-F238E27FC236}">
                <a16:creationId xmlns:a16="http://schemas.microsoft.com/office/drawing/2014/main" id="{0C80EB5E-67DD-4761-B962-95DE116E3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947863"/>
            <a:ext cx="3495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000" b="1">
                <a:latin typeface="Arial Narrow" panose="020B0606020202030204" pitchFamily="34" charset="0"/>
                <a:ea typeface="黑体" panose="02010609060101010101" pitchFamily="49" charset="-122"/>
              </a:rPr>
              <a:t>Main parameters</a:t>
            </a:r>
            <a:endParaRPr lang="zh-CN" altLang="en-US" sz="2000" b="1"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15365" name="Text Box 5">
            <a:extLst>
              <a:ext uri="{FF2B5EF4-FFF2-40B4-BE49-F238E27FC236}">
                <a16:creationId xmlns:a16="http://schemas.microsoft.com/office/drawing/2014/main" id="{BE3B8B7A-9656-4C83-BA51-4D77FBE55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1000125"/>
            <a:ext cx="83581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SzPct val="90000"/>
            </a:pPr>
            <a:r>
              <a:rPr lang="en-US" altLang="zh-CN" sz="2000" b="1">
                <a:latin typeface="Arial Narrow" panose="020B0606020202030204" pitchFamily="34" charset="0"/>
                <a:ea typeface="Arial Unicode MS" pitchFamily="34" charset="-122"/>
                <a:sym typeface="Symbol" panose="05050102010706020507" pitchFamily="18" charset="2"/>
              </a:rPr>
              <a:t>Mission:   to support ITER, CFETR and next step devices, addressing critical physics and technology issues: burning plasma physics, divertor physics, high heat flux components</a:t>
            </a:r>
          </a:p>
        </p:txBody>
      </p:sp>
      <p:pic>
        <p:nvPicPr>
          <p:cNvPr id="15366" name="图片 5">
            <a:extLst>
              <a:ext uri="{FF2B5EF4-FFF2-40B4-BE49-F238E27FC236}">
                <a16:creationId xmlns:a16="http://schemas.microsoft.com/office/drawing/2014/main" id="{18AF33D6-FB2C-4552-9681-3536490C6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2143125"/>
            <a:ext cx="4849813" cy="38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82F6505C-AE99-4A5D-9AFF-E0347605F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7313" y="428625"/>
            <a:ext cx="66960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HL-2M under Construction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95DC81F-2A19-4BA9-9C93-691AC1427B7D}"/>
              </a:ext>
            </a:extLst>
          </p:cNvPr>
          <p:cNvSpPr/>
          <p:nvPr/>
        </p:nvSpPr>
        <p:spPr>
          <a:xfrm>
            <a:off x="428625" y="5367338"/>
            <a:ext cx="4572000" cy="1276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33241" indent="-233241" eaLnBrk="1" hangingPunct="1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Features:</a:t>
            </a:r>
          </a:p>
          <a:p>
            <a:pPr marL="590550" lvl="1" indent="-285750" eaLnBrk="1" hangingPunct="1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Demountable magnetic coils;</a:t>
            </a:r>
          </a:p>
          <a:p>
            <a:pPr marL="590550" lvl="1" indent="-285750" eaLnBrk="1" hangingPunct="1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Small aspect radio;</a:t>
            </a:r>
          </a:p>
          <a:p>
            <a:pPr marL="590550" lvl="1" indent="-285750" eaLnBrk="1" hangingPunct="1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Flexible configuration;</a:t>
            </a:r>
          </a:p>
          <a:p>
            <a:pPr marL="590550" lvl="1" indent="-285750" eaLnBrk="1" hangingPunct="1"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黑体" panose="02010609060101010101" pitchFamily="49" charset="-122"/>
                <a:cs typeface="Arial" panose="020B0604020202020204" pitchFamily="34" charset="0"/>
              </a:rPr>
              <a:t>Advanced divertor.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8B1E8D8-2087-4D8E-8040-9E2347ACFC6E}"/>
              </a:ext>
            </a:extLst>
          </p:cNvPr>
          <p:cNvSpPr/>
          <p:nvPr/>
        </p:nvSpPr>
        <p:spPr>
          <a:xfrm>
            <a:off x="5214938" y="6286500"/>
            <a:ext cx="24336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[MF-I18 </a:t>
            </a:r>
            <a:r>
              <a:rPr lang="en-US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Qingwei</a:t>
            </a: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Yang]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80EFBDA2-3E80-476B-B478-8D26A20A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1500"/>
            <a:ext cx="9144000" cy="449263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Divertor Tokamak Test facility: 5.5 MA, 6 T</a:t>
            </a:r>
          </a:p>
        </p:txBody>
      </p:sp>
      <p:sp>
        <p:nvSpPr>
          <p:cNvPr id="16387" name="矩形 5">
            <a:extLst>
              <a:ext uri="{FF2B5EF4-FFF2-40B4-BE49-F238E27FC236}">
                <a16:creationId xmlns:a16="http://schemas.microsoft.com/office/drawing/2014/main" id="{3EDD9CD8-379E-45C8-9CA6-C33ED600B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0500" y="1357313"/>
            <a:ext cx="4937125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7013" indent="-227013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zh-CN" sz="2000">
                <a:cs typeface="Arial" panose="020B0604020202020204" pitchFamily="34" charset="0"/>
              </a:rPr>
              <a:t>Its main scientific goal: investigate </a:t>
            </a:r>
            <a:r>
              <a:rPr lang="en-US" altLang="zh-CN" sz="2000" b="1">
                <a:cs typeface="Arial" panose="020B0604020202020204" pitchFamily="34" charset="0"/>
              </a:rPr>
              <a:t>energy and particle exhaust systems</a:t>
            </a:r>
            <a:r>
              <a:rPr lang="en-US" altLang="zh-CN" sz="2000">
                <a:cs typeface="Arial" panose="020B0604020202020204" pitchFamily="34" charset="0"/>
              </a:rPr>
              <a:t> to withstand the loads expected in fusion power plant</a:t>
            </a:r>
            <a:endParaRPr lang="en-US" altLang="zh-CN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zh-CN" sz="2000" b="1">
                <a:solidFill>
                  <a:srgbClr val="000000"/>
                </a:solidFill>
                <a:cs typeface="Arial" panose="020B0604020202020204" pitchFamily="34" charset="0"/>
              </a:rPr>
              <a:t>Budget approved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zh-CN" sz="2000" b="1">
                <a:solidFill>
                  <a:srgbClr val="000000"/>
                </a:solidFill>
                <a:cs typeface="Arial" panose="020B0604020202020204" pitchFamily="34" charset="0"/>
              </a:rPr>
              <a:t>Final design </a:t>
            </a:r>
            <a:r>
              <a:rPr lang="en-US" altLang="zh-CN" sz="2000">
                <a:solidFill>
                  <a:srgbClr val="000000"/>
                </a:solidFill>
                <a:cs typeface="Arial" panose="020B0604020202020204" pitchFamily="34" charset="0"/>
              </a:rPr>
              <a:t>started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zh-CN" sz="2000">
                <a:solidFill>
                  <a:srgbClr val="000000"/>
                </a:solidFill>
                <a:cs typeface="Arial" panose="020B0604020202020204" pitchFamily="34" charset="0"/>
              </a:rPr>
              <a:t>First call for tender: january 2019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zh-CN" sz="2000">
                <a:solidFill>
                  <a:srgbClr val="000000"/>
                </a:solidFill>
                <a:cs typeface="Arial" panose="020B0604020202020204" pitchFamily="34" charset="0"/>
              </a:rPr>
              <a:t>Construction time: </a:t>
            </a:r>
            <a:r>
              <a:rPr lang="en-US" altLang="zh-CN" sz="2000" b="1">
                <a:solidFill>
                  <a:srgbClr val="000000"/>
                </a:solidFill>
                <a:cs typeface="Arial" panose="020B0604020202020204" pitchFamily="34" charset="0"/>
              </a:rPr>
              <a:t>7 years</a:t>
            </a:r>
          </a:p>
          <a:p>
            <a:pPr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altLang="zh-CN" sz="2000">
                <a:solidFill>
                  <a:srgbClr val="000000"/>
                </a:solidFill>
                <a:cs typeface="Arial" panose="020B0604020202020204" pitchFamily="34" charset="0"/>
              </a:rPr>
              <a:t>Operation time: </a:t>
            </a:r>
            <a:r>
              <a:rPr lang="en-US" altLang="zh-CN" sz="2000" b="1">
                <a:solidFill>
                  <a:srgbClr val="000000"/>
                </a:solidFill>
                <a:cs typeface="Arial" panose="020B0604020202020204" pitchFamily="34" charset="0"/>
              </a:rPr>
              <a:t>25 years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9994B2B-4B5D-4F97-BE84-26CFED458220}"/>
              </a:ext>
            </a:extLst>
          </p:cNvPr>
          <p:cNvSpPr/>
          <p:nvPr/>
        </p:nvSpPr>
        <p:spPr>
          <a:xfrm>
            <a:off x="4214813" y="5572125"/>
            <a:ext cx="222408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[MF-I4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Piero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Martin]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6" name="Tabella 9">
            <a:extLst>
              <a:ext uri="{FF2B5EF4-FFF2-40B4-BE49-F238E27FC236}">
                <a16:creationId xmlns:a16="http://schemas.microsoft.com/office/drawing/2014/main" id="{AE21E6CB-C0DE-4125-A252-DDDC80895726}"/>
              </a:ext>
            </a:extLst>
          </p:cNvPr>
          <p:cNvGraphicFramePr>
            <a:graphicFrameLocks noGrp="1"/>
          </p:cNvGraphicFramePr>
          <p:nvPr/>
        </p:nvGraphicFramePr>
        <p:xfrm>
          <a:off x="714375" y="3973513"/>
          <a:ext cx="2730500" cy="2809875"/>
        </p:xfrm>
        <a:graphic>
          <a:graphicData uri="http://schemas.openxmlformats.org/drawingml/2006/table">
            <a:tbl>
              <a:tblPr/>
              <a:tblGrid>
                <a:gridCol w="1343025">
                  <a:extLst>
                    <a:ext uri="{9D8B030D-6E8A-4147-A177-3AD203B41FA5}">
                      <a16:colId xmlns:a16="http://schemas.microsoft.com/office/drawing/2014/main" val="2466019561"/>
                    </a:ext>
                  </a:extLst>
                </a:gridCol>
                <a:gridCol w="1387475">
                  <a:extLst>
                    <a:ext uri="{9D8B030D-6E8A-4147-A177-3AD203B41FA5}">
                      <a16:colId xmlns:a16="http://schemas.microsoft.com/office/drawing/2014/main" val="3516946099"/>
                    </a:ext>
                  </a:extLst>
                </a:gridCol>
              </a:tblGrid>
              <a:tr h="381000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 </a:t>
                      </a:r>
                      <a:endParaRPr kumimoji="0" lang="it-IT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0505354"/>
                  </a:ext>
                </a:extLst>
              </a:tr>
              <a:tr h="242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R (m)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2.10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112157"/>
                  </a:ext>
                </a:extLst>
              </a:tr>
              <a:tr h="242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a (m)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0.65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296745"/>
                  </a:ext>
                </a:extLst>
              </a:tr>
              <a:tr h="242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A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3.2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584123"/>
                  </a:ext>
                </a:extLst>
              </a:tr>
              <a:tr h="242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Vol (m</a:t>
                      </a:r>
                      <a:r>
                        <a:rPr kumimoji="0" lang="it-IT" altLang="zh-CN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3</a:t>
                      </a: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28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65480"/>
                  </a:ext>
                </a:extLst>
              </a:tr>
              <a:tr h="242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q</a:t>
                      </a:r>
                      <a:r>
                        <a:rPr kumimoji="0" lang="it-IT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95</a:t>
                      </a:r>
                      <a:endParaRPr kumimoji="0" lang="it-IT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6103943"/>
                  </a:ext>
                </a:extLst>
              </a:tr>
              <a:tr h="242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I</a:t>
                      </a:r>
                      <a:r>
                        <a:rPr kumimoji="0" lang="it-IT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p</a:t>
                      </a: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 (MA)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5.5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53935"/>
                  </a:ext>
                </a:extLst>
              </a:tr>
              <a:tr h="242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B</a:t>
                      </a:r>
                      <a:r>
                        <a:rPr kumimoji="0" lang="it-IT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T</a:t>
                      </a: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 (T)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963124"/>
                  </a:ext>
                </a:extLst>
              </a:tr>
              <a:tr h="242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H</a:t>
                      </a:r>
                      <a:r>
                        <a:rPr kumimoji="0" lang="it-IT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98</a:t>
                      </a:r>
                      <a:endParaRPr kumimoji="0" lang="it-IT" altLang="zh-CN" sz="14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990862"/>
                  </a:ext>
                </a:extLst>
              </a:tr>
              <a:tr h="242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P</a:t>
                      </a:r>
                      <a:r>
                        <a:rPr kumimoji="0" lang="it-IT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aux</a:t>
                      </a: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 (MW)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45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439666"/>
                  </a:ext>
                </a:extLst>
              </a:tr>
              <a:tr h="242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P</a:t>
                      </a:r>
                      <a:r>
                        <a:rPr kumimoji="0" lang="it-IT" altLang="zh-CN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sep</a:t>
                      </a:r>
                      <a:r>
                        <a:rPr kumimoji="0" lang="it-IT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/R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15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278773"/>
                  </a:ext>
                </a:extLst>
              </a:tr>
            </a:tbl>
          </a:graphicData>
        </a:graphic>
      </p:graphicFrame>
      <p:pic>
        <p:nvPicPr>
          <p:cNvPr id="16426" name="Immagine 2">
            <a:extLst>
              <a:ext uri="{FF2B5EF4-FFF2-40B4-BE49-F238E27FC236}">
                <a16:creationId xmlns:a16="http://schemas.microsoft.com/office/drawing/2014/main" id="{E9AD9551-3A89-4945-96A1-08ECF36EF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t="12628" r="30502" b="9663"/>
          <a:stretch>
            <a:fillRect/>
          </a:stretch>
        </p:blipFill>
        <p:spPr bwMode="auto">
          <a:xfrm>
            <a:off x="241300" y="1143000"/>
            <a:ext cx="3544888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>
            <a:extLst>
              <a:ext uri="{FF2B5EF4-FFF2-40B4-BE49-F238E27FC236}">
                <a16:creationId xmlns:a16="http://schemas.microsoft.com/office/drawing/2014/main" id="{560D5E47-8F9C-4F61-80D0-56546CE60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15888"/>
            <a:ext cx="8085138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74E5C5C-4323-48B4-B2F4-88CEAC18D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188" y="1412875"/>
            <a:ext cx="5859462" cy="50244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to MF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Progresses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Major progresses for machines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ELM control and RMP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MHD and EP physics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Fueling and current drive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Transport and confinement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PMI</a:t>
            </a:r>
            <a:endParaRPr lang="en-US" altLang="zh-CN" sz="2400" i="1" dirty="0">
              <a:latin typeface="Times New Roman" pitchFamily="18" charset="0"/>
              <a:cs typeface="Times New Roman" pitchFamily="18" charset="0"/>
            </a:endParaRP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ITER and DEMO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Challenges and Summary</a:t>
            </a: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4CD28E3E-D2E3-4AA2-B4AD-79FDA240D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8DB17AC0-3BD2-41C8-8DAD-FBBE76257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363" y="322263"/>
            <a:ext cx="8424862" cy="11271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ELM mitigation and Suppression</a:t>
            </a:r>
            <a:b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5" name="Text Placeholder 4">
            <a:extLst>
              <a:ext uri="{FF2B5EF4-FFF2-40B4-BE49-F238E27FC236}">
                <a16:creationId xmlns:a16="http://schemas.microsoft.com/office/drawing/2014/main" id="{646E6296-E7C4-4839-994F-B12A243F342F}"/>
              </a:ext>
            </a:extLst>
          </p:cNvPr>
          <p:cNvSpPr txBox="1">
            <a:spLocks/>
          </p:cNvSpPr>
          <p:nvPr/>
        </p:nvSpPr>
        <p:spPr bwMode="auto">
          <a:xfrm>
            <a:off x="358775" y="938213"/>
            <a:ext cx="84248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1200">
                <a:solidFill>
                  <a:srgbClr val="898989"/>
                </a:solidFill>
                <a:latin typeface="Calibri" panose="020F0502020204030204" pitchFamily="34" charset="0"/>
              </a:rPr>
              <a:t>Summary of existing methods</a:t>
            </a:r>
          </a:p>
        </p:txBody>
      </p:sp>
      <p:grpSp>
        <p:nvGrpSpPr>
          <p:cNvPr id="18436" name="Group 31">
            <a:extLst>
              <a:ext uri="{FF2B5EF4-FFF2-40B4-BE49-F238E27FC236}">
                <a16:creationId xmlns:a16="http://schemas.microsoft.com/office/drawing/2014/main" id="{94DDC7DD-ECDA-453F-8A0C-3400EC93BE3A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265238"/>
            <a:ext cx="7694613" cy="2316162"/>
            <a:chOff x="457200" y="785740"/>
            <a:chExt cx="6781800" cy="2775872"/>
          </a:xfrm>
        </p:grpSpPr>
        <p:sp>
          <p:nvSpPr>
            <p:cNvPr id="7" name="Right Arrow 32">
              <a:extLst>
                <a:ext uri="{FF2B5EF4-FFF2-40B4-BE49-F238E27FC236}">
                  <a16:creationId xmlns:a16="http://schemas.microsoft.com/office/drawing/2014/main" id="{34D6D636-CCD4-4D9C-8D4B-44D3BC1DBD4C}"/>
                </a:ext>
              </a:extLst>
            </p:cNvPr>
            <p:cNvSpPr/>
            <p:nvPr/>
          </p:nvSpPr>
          <p:spPr bwMode="auto">
            <a:xfrm>
              <a:off x="457200" y="2109940"/>
              <a:ext cx="3809953" cy="684931"/>
            </a:xfrm>
            <a:prstGeom prst="rightArrow">
              <a:avLst/>
            </a:prstGeom>
            <a:solidFill>
              <a:srgbClr val="0000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  <p:txBody>
            <a:bodyPr lIns="91428" tIns="45715" rIns="91428" bIns="45715"/>
            <a:lstStyle/>
            <a:p>
              <a:pPr defTabSz="449207" eaLnBrk="1" hangingPunct="1">
                <a:buClr>
                  <a:srgbClr val="000000"/>
                </a:buClr>
                <a:buSzPct val="100000"/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Arial" charset="0"/>
                </a:rPr>
                <a:t>Pellet ELM Pacing</a:t>
              </a:r>
            </a:p>
          </p:txBody>
        </p:sp>
        <p:sp>
          <p:nvSpPr>
            <p:cNvPr id="8" name="Right Arrow 33">
              <a:extLst>
                <a:ext uri="{FF2B5EF4-FFF2-40B4-BE49-F238E27FC236}">
                  <a16:creationId xmlns:a16="http://schemas.microsoft.com/office/drawing/2014/main" id="{22FD6B2F-39A9-47D0-B332-56EF16B22222}"/>
                </a:ext>
              </a:extLst>
            </p:cNvPr>
            <p:cNvSpPr/>
            <p:nvPr/>
          </p:nvSpPr>
          <p:spPr bwMode="auto">
            <a:xfrm>
              <a:off x="457200" y="2794871"/>
              <a:ext cx="3809953" cy="684931"/>
            </a:xfrm>
            <a:prstGeom prst="rightArrow">
              <a:avLst/>
            </a:prstGeom>
            <a:solidFill>
              <a:srgbClr val="0000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  <p:txBody>
            <a:bodyPr lIns="91428" tIns="45715" rIns="91428" bIns="45715"/>
            <a:lstStyle/>
            <a:p>
              <a:pPr defTabSz="449207" eaLnBrk="1" hangingPunct="1">
                <a:buClr>
                  <a:srgbClr val="000000"/>
                </a:buClr>
                <a:buSzPct val="100000"/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Arial" charset="0"/>
                </a:rPr>
                <a:t>Vertical Kicks </a:t>
              </a:r>
            </a:p>
          </p:txBody>
        </p:sp>
        <p:sp>
          <p:nvSpPr>
            <p:cNvPr id="9" name="Right Arrow 34">
              <a:extLst>
                <a:ext uri="{FF2B5EF4-FFF2-40B4-BE49-F238E27FC236}">
                  <a16:creationId xmlns:a16="http://schemas.microsoft.com/office/drawing/2014/main" id="{5D5F484A-04CF-4EFB-A9F6-54A885C13D97}"/>
                </a:ext>
              </a:extLst>
            </p:cNvPr>
            <p:cNvSpPr/>
            <p:nvPr/>
          </p:nvSpPr>
          <p:spPr bwMode="auto">
            <a:xfrm>
              <a:off x="457200" y="785740"/>
              <a:ext cx="2438762" cy="762936"/>
            </a:xfrm>
            <a:prstGeom prst="rightArrow">
              <a:avLst/>
            </a:prstGeom>
            <a:solidFill>
              <a:srgbClr val="0000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  <p:txBody>
            <a:bodyPr lIns="91428" tIns="45715" rIns="91428" bIns="45715"/>
            <a:lstStyle/>
            <a:p>
              <a:pPr defTabSz="449207" eaLnBrk="1" hangingPunct="1">
                <a:buClr>
                  <a:srgbClr val="000000"/>
                </a:buClr>
                <a:buSzPct val="100000"/>
                <a:defRPr/>
              </a:pPr>
              <a:r>
                <a:rPr lang="en-US" sz="1600" b="1" kern="0" dirty="0" err="1">
                  <a:solidFill>
                    <a:srgbClr val="FFFFFF"/>
                  </a:solidFill>
                  <a:latin typeface="Arial" charset="0"/>
                </a:rPr>
                <a:t>Radiative</a:t>
              </a:r>
              <a:r>
                <a:rPr lang="en-US" sz="1600" b="1" kern="0" dirty="0">
                  <a:solidFill>
                    <a:srgbClr val="FFFFFF"/>
                  </a:solidFill>
                  <a:latin typeface="Arial" charset="0"/>
                </a:rPr>
                <a:t> Dissipation</a:t>
              </a:r>
            </a:p>
          </p:txBody>
        </p:sp>
        <p:sp>
          <p:nvSpPr>
            <p:cNvPr id="10" name="Right Arrow 35">
              <a:extLst>
                <a:ext uri="{FF2B5EF4-FFF2-40B4-BE49-F238E27FC236}">
                  <a16:creationId xmlns:a16="http://schemas.microsoft.com/office/drawing/2014/main" id="{60DA751F-639F-4371-B6C9-67EAA7EEE403}"/>
                </a:ext>
              </a:extLst>
            </p:cNvPr>
            <p:cNvSpPr/>
            <p:nvPr/>
          </p:nvSpPr>
          <p:spPr bwMode="auto">
            <a:xfrm>
              <a:off x="457200" y="1411690"/>
              <a:ext cx="3809953" cy="686834"/>
            </a:xfrm>
            <a:prstGeom prst="rightArrow">
              <a:avLst/>
            </a:prstGeom>
            <a:solidFill>
              <a:srgbClr val="0000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  <p:txBody>
            <a:bodyPr lIns="91428" tIns="45715" rIns="91428" bIns="45715"/>
            <a:lstStyle/>
            <a:p>
              <a:pPr defTabSz="449207" eaLnBrk="1" hangingPunct="1">
                <a:buClr>
                  <a:srgbClr val="000000"/>
                </a:buClr>
                <a:buSzPct val="100000"/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Arial" charset="0"/>
                </a:rPr>
                <a:t>3D Magnetic Perturbations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9CC7FE0-096C-480A-AD39-2F35F0477B58}"/>
                </a:ext>
              </a:extLst>
            </p:cNvPr>
            <p:cNvSpPr txBox="1"/>
            <p:nvPr/>
          </p:nvSpPr>
          <p:spPr>
            <a:xfrm>
              <a:off x="2971517" y="861843"/>
              <a:ext cx="2782958" cy="331050"/>
            </a:xfrm>
            <a:prstGeom prst="rect">
              <a:avLst/>
            </a:prstGeom>
            <a:noFill/>
          </p:spPr>
          <p:txBody>
            <a:bodyPr wrap="none" lIns="91428" tIns="45715" rIns="91428" bIns="45715">
              <a:spAutoFit/>
            </a:bodyPr>
            <a:lstStyle/>
            <a:p>
              <a:pPr>
                <a:defRPr/>
              </a:pPr>
              <a:r>
                <a:rPr lang="pt-BR" sz="1200" i="1" kern="0" dirty="0">
                  <a:solidFill>
                    <a:srgbClr val="0000FF"/>
                  </a:solidFill>
                </a:rPr>
                <a:t>MONIER-GARBET P. , 2005, NF, 45, 1404</a:t>
              </a:r>
              <a:endParaRPr lang="en-US" sz="1200" i="1" kern="0" dirty="0">
                <a:solidFill>
                  <a:srgbClr val="0000FF"/>
                </a:solidFill>
              </a:endParaRPr>
            </a:p>
          </p:txBody>
        </p:sp>
        <p:sp>
          <p:nvSpPr>
            <p:cNvPr id="12" name="Rectangle 37">
              <a:extLst>
                <a:ext uri="{FF2B5EF4-FFF2-40B4-BE49-F238E27FC236}">
                  <a16:creationId xmlns:a16="http://schemas.microsoft.com/office/drawing/2014/main" id="{AEC6931A-08B9-494E-9624-288580F31572}"/>
                </a:ext>
              </a:extLst>
            </p:cNvPr>
            <p:cNvSpPr/>
            <p:nvPr/>
          </p:nvSpPr>
          <p:spPr>
            <a:xfrm>
              <a:off x="4342708" y="2971810"/>
              <a:ext cx="2896292" cy="331050"/>
            </a:xfrm>
            <a:prstGeom prst="rect">
              <a:avLst/>
            </a:prstGeom>
          </p:spPr>
          <p:txBody>
            <a:bodyPr lIns="91428" tIns="45715" rIns="91428" bIns="457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 kern="0" dirty="0" err="1">
                  <a:solidFill>
                    <a:srgbClr val="0000FF"/>
                  </a:solidFill>
                </a:rPr>
                <a:t>Degeling</a:t>
              </a:r>
              <a:r>
                <a:rPr lang="en-US" sz="1200" i="1" kern="0" dirty="0">
                  <a:solidFill>
                    <a:srgbClr val="0000FF"/>
                  </a:solidFill>
                </a:rPr>
                <a:t> A.W., 2003 PPCF 45 , 1637</a:t>
              </a:r>
            </a:p>
          </p:txBody>
        </p:sp>
        <p:sp>
          <p:nvSpPr>
            <p:cNvPr id="13" name="Rectangle 38">
              <a:extLst>
                <a:ext uri="{FF2B5EF4-FFF2-40B4-BE49-F238E27FC236}">
                  <a16:creationId xmlns:a16="http://schemas.microsoft.com/office/drawing/2014/main" id="{2C6D9DCC-5756-4E4C-9BDD-39EA01174076}"/>
                </a:ext>
              </a:extLst>
            </p:cNvPr>
            <p:cNvSpPr/>
            <p:nvPr/>
          </p:nvSpPr>
          <p:spPr>
            <a:xfrm>
              <a:off x="4342708" y="3241978"/>
              <a:ext cx="2896292" cy="319634"/>
            </a:xfrm>
            <a:prstGeom prst="rect">
              <a:avLst/>
            </a:prstGeom>
            <a:solidFill>
              <a:srgbClr val="00CC99"/>
            </a:solidFill>
          </p:spPr>
          <p:txBody>
            <a:bodyPr lIns="91428" tIns="45715" rIns="91428" bIns="457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0000FF"/>
                  </a:solidFill>
                </a:rPr>
                <a:t>TCV, AUG, JET </a:t>
              </a:r>
              <a:r>
                <a:rPr lang="en-US" sz="1400" kern="0" dirty="0">
                  <a:solidFill>
                    <a:srgbClr val="000000"/>
                  </a:solidFill>
                </a:rPr>
                <a:t>and</a:t>
              </a:r>
              <a:r>
                <a:rPr lang="en-US" sz="1400" kern="0" dirty="0">
                  <a:solidFill>
                    <a:srgbClr val="0000FF"/>
                  </a:solidFill>
                </a:rPr>
                <a:t> NSTX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342A2B-7405-4B6E-B2B5-BED04B25A92B}"/>
                </a:ext>
              </a:extLst>
            </p:cNvPr>
            <p:cNvSpPr txBox="1"/>
            <p:nvPr/>
          </p:nvSpPr>
          <p:spPr>
            <a:xfrm>
              <a:off x="4342708" y="2313516"/>
              <a:ext cx="2896292" cy="332953"/>
            </a:xfrm>
            <a:prstGeom prst="rect">
              <a:avLst/>
            </a:prstGeom>
          </p:spPr>
          <p:txBody>
            <a:bodyPr lIns="91428" tIns="45715" rIns="91428" bIns="45715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kern="0" dirty="0">
                  <a:solidFill>
                    <a:srgbClr val="0000FF"/>
                  </a:solidFill>
                </a:rPr>
                <a:t>Lang P.T., </a:t>
              </a:r>
              <a:r>
                <a:rPr lang="is-IS" i="1" kern="0" dirty="0">
                  <a:solidFill>
                    <a:srgbClr val="0000FF"/>
                  </a:solidFill>
                </a:rPr>
                <a:t>2004 </a:t>
              </a:r>
              <a:r>
                <a:rPr lang="en-US" i="1" kern="0" dirty="0">
                  <a:solidFill>
                    <a:srgbClr val="0000FF"/>
                  </a:solidFill>
                </a:rPr>
                <a:t>PPCF </a:t>
              </a:r>
              <a:r>
                <a:rPr lang="is-IS" i="1" kern="0" dirty="0">
                  <a:solidFill>
                    <a:srgbClr val="0000FF"/>
                  </a:solidFill>
                </a:rPr>
                <a:t>46 L31–</a:t>
              </a:r>
              <a:r>
                <a:rPr lang="uk-UA" i="1" kern="0" dirty="0">
                  <a:solidFill>
                    <a:srgbClr val="0000FF"/>
                  </a:solidFill>
                </a:rPr>
                <a:t>L39</a:t>
              </a:r>
              <a:endParaRPr lang="en-US" i="1" kern="0" dirty="0">
                <a:solidFill>
                  <a:srgbClr val="0000FF"/>
                </a:solidFill>
              </a:endParaRPr>
            </a:p>
          </p:txBody>
        </p:sp>
        <p:sp>
          <p:nvSpPr>
            <p:cNvPr id="15" name="Rectangle 40">
              <a:extLst>
                <a:ext uri="{FF2B5EF4-FFF2-40B4-BE49-F238E27FC236}">
                  <a16:creationId xmlns:a16="http://schemas.microsoft.com/office/drawing/2014/main" id="{264364B8-25F7-4960-9AB6-C17930C3E6B8}"/>
                </a:ext>
              </a:extLst>
            </p:cNvPr>
            <p:cNvSpPr/>
            <p:nvPr/>
          </p:nvSpPr>
          <p:spPr>
            <a:xfrm>
              <a:off x="4342708" y="2587488"/>
              <a:ext cx="2896292" cy="319634"/>
            </a:xfrm>
            <a:prstGeom prst="rect">
              <a:avLst/>
            </a:prstGeom>
            <a:solidFill>
              <a:srgbClr val="00CC99"/>
            </a:solidFill>
          </p:spPr>
          <p:txBody>
            <a:bodyPr lIns="91428" tIns="45715" rIns="91428" bIns="457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0000FF"/>
                  </a:solidFill>
                </a:rPr>
                <a:t>AUG, JET, DIII-D </a:t>
              </a:r>
              <a:r>
                <a:rPr lang="en-US" sz="1400" kern="0" dirty="0">
                  <a:solidFill>
                    <a:sysClr val="windowText" lastClr="000000"/>
                  </a:solidFill>
                </a:rPr>
                <a:t>and</a:t>
              </a:r>
              <a:r>
                <a:rPr lang="en-US" sz="1400" kern="0" dirty="0">
                  <a:solidFill>
                    <a:srgbClr val="0000FF"/>
                  </a:solidFill>
                </a:rPr>
                <a:t> EAST</a:t>
              </a:r>
            </a:p>
          </p:txBody>
        </p:sp>
        <p:sp>
          <p:nvSpPr>
            <p:cNvPr id="16" name="Rectangle 41">
              <a:extLst>
                <a:ext uri="{FF2B5EF4-FFF2-40B4-BE49-F238E27FC236}">
                  <a16:creationId xmlns:a16="http://schemas.microsoft.com/office/drawing/2014/main" id="{EB943E1D-577C-4CF0-835B-AF88214D2714}"/>
                </a:ext>
              </a:extLst>
            </p:cNvPr>
            <p:cNvSpPr/>
            <p:nvPr/>
          </p:nvSpPr>
          <p:spPr>
            <a:xfrm>
              <a:off x="4342708" y="1786500"/>
              <a:ext cx="2896292" cy="542236"/>
            </a:xfrm>
            <a:prstGeom prst="rect">
              <a:avLst/>
            </a:prstGeom>
            <a:solidFill>
              <a:srgbClr val="00CC99"/>
            </a:solidFill>
          </p:spPr>
          <p:txBody>
            <a:bodyPr lIns="91428" tIns="45715" rIns="91428" bIns="457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FF0000"/>
                  </a:solidFill>
                </a:rPr>
                <a:t>DIII-D, JET,</a:t>
              </a:r>
              <a:r>
                <a:rPr lang="en-US" sz="1400" kern="0" dirty="0">
                  <a:solidFill>
                    <a:sysClr val="windowText" lastClr="000000"/>
                  </a:solidFill>
                </a:rPr>
                <a:t> </a:t>
              </a:r>
              <a:r>
                <a:rPr lang="en-US" sz="1400" kern="0" dirty="0">
                  <a:solidFill>
                    <a:srgbClr val="0000FF"/>
                  </a:solidFill>
                </a:rPr>
                <a:t>MAST</a:t>
              </a:r>
              <a:r>
                <a:rPr lang="en-US" sz="1400" kern="0" dirty="0">
                  <a:solidFill>
                    <a:sysClr val="windowText" lastClr="000000"/>
                  </a:solidFill>
                </a:rPr>
                <a:t>, </a:t>
              </a:r>
              <a:r>
                <a:rPr lang="en-US" sz="1400" kern="0" dirty="0">
                  <a:solidFill>
                    <a:srgbClr val="FF0000"/>
                  </a:solidFill>
                </a:rPr>
                <a:t>KSTAR, AUG,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0000FF"/>
                  </a:solidFill>
                </a:rPr>
                <a:t>NSTX</a:t>
              </a:r>
              <a:r>
                <a:rPr lang="en-US" sz="1400" kern="0" dirty="0">
                  <a:solidFill>
                    <a:sysClr val="windowText" lastClr="000000"/>
                  </a:solidFill>
                </a:rPr>
                <a:t>, </a:t>
              </a:r>
              <a:r>
                <a:rPr lang="en-US" sz="1400" kern="0" dirty="0">
                  <a:solidFill>
                    <a:srgbClr val="FF0000"/>
                  </a:solidFill>
                </a:rPr>
                <a:t>EAST</a:t>
              </a:r>
              <a:r>
                <a:rPr lang="en-US" sz="1400" kern="0" dirty="0">
                  <a:solidFill>
                    <a:sysClr val="windowText" lastClr="000000"/>
                  </a:solidFill>
                </a:rPr>
                <a:t> and </a:t>
              </a:r>
              <a:r>
                <a:rPr lang="en-US" sz="1400" kern="0" dirty="0">
                  <a:solidFill>
                    <a:srgbClr val="0000FF"/>
                  </a:solidFill>
                </a:rPr>
                <a:t>HL-2A</a:t>
              </a:r>
            </a:p>
          </p:txBody>
        </p:sp>
        <p:sp>
          <p:nvSpPr>
            <p:cNvPr id="17" name="Rectangle 42">
              <a:extLst>
                <a:ext uri="{FF2B5EF4-FFF2-40B4-BE49-F238E27FC236}">
                  <a16:creationId xmlns:a16="http://schemas.microsoft.com/office/drawing/2014/main" id="{8F30BC93-5313-4373-8C5E-4C0A57A28327}"/>
                </a:ext>
              </a:extLst>
            </p:cNvPr>
            <p:cNvSpPr/>
            <p:nvPr/>
          </p:nvSpPr>
          <p:spPr>
            <a:xfrm>
              <a:off x="4342708" y="1318464"/>
              <a:ext cx="2896292" cy="553652"/>
            </a:xfrm>
            <a:prstGeom prst="rect">
              <a:avLst/>
            </a:prstGeom>
          </p:spPr>
          <p:txBody>
            <a:bodyPr lIns="91428" tIns="45715" rIns="91428" bIns="457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o-RO" sz="1200" i="1" kern="0" dirty="0">
                  <a:solidFill>
                    <a:srgbClr val="FF0000"/>
                  </a:solidFill>
                </a:rPr>
                <a:t>Evans T.E., 2004, PRL 92  235003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o-RO" sz="1200" i="1" kern="0" dirty="0">
                  <a:solidFill>
                    <a:srgbClr val="0000FF"/>
                  </a:solidFill>
                </a:rPr>
                <a:t>Liang Y., 2007, PRL 98  265004</a:t>
              </a:r>
              <a:endParaRPr lang="en-US" sz="1200" i="1" kern="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8437" name="Group 43">
            <a:extLst>
              <a:ext uri="{FF2B5EF4-FFF2-40B4-BE49-F238E27FC236}">
                <a16:creationId xmlns:a16="http://schemas.microsoft.com/office/drawing/2014/main" id="{86B5E511-C5E3-44CA-9529-B304A5033E18}"/>
              </a:ext>
            </a:extLst>
          </p:cNvPr>
          <p:cNvGrpSpPr>
            <a:grpSpLocks/>
          </p:cNvGrpSpPr>
          <p:nvPr/>
        </p:nvGrpSpPr>
        <p:grpSpPr bwMode="auto">
          <a:xfrm>
            <a:off x="2286000" y="3581400"/>
            <a:ext cx="6281738" cy="2593975"/>
            <a:chOff x="2286000" y="3657600"/>
            <a:chExt cx="4953000" cy="2819400"/>
          </a:xfrm>
        </p:grpSpPr>
        <p:sp>
          <p:nvSpPr>
            <p:cNvPr id="19" name="Right Arrow 44">
              <a:extLst>
                <a:ext uri="{FF2B5EF4-FFF2-40B4-BE49-F238E27FC236}">
                  <a16:creationId xmlns:a16="http://schemas.microsoft.com/office/drawing/2014/main" id="{9A6B9998-29DE-4622-B544-B1746B616BF5}"/>
                </a:ext>
              </a:extLst>
            </p:cNvPr>
            <p:cNvSpPr/>
            <p:nvPr/>
          </p:nvSpPr>
          <p:spPr bwMode="auto">
            <a:xfrm>
              <a:off x="2286000" y="3719717"/>
              <a:ext cx="1981451" cy="685008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1428" tIns="45715" rIns="91428" bIns="45715"/>
            <a:lstStyle/>
            <a:p>
              <a:pPr defTabSz="449207" eaLnBrk="1" hangingPunct="1">
                <a:buClr>
                  <a:srgbClr val="000000"/>
                </a:buClr>
                <a:buSzPct val="100000"/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Arial" charset="0"/>
                </a:rPr>
                <a:t>SMBI</a:t>
              </a:r>
            </a:p>
          </p:txBody>
        </p:sp>
        <p:sp>
          <p:nvSpPr>
            <p:cNvPr id="20" name="Right Arrow 45">
              <a:extLst>
                <a:ext uri="{FF2B5EF4-FFF2-40B4-BE49-F238E27FC236}">
                  <a16:creationId xmlns:a16="http://schemas.microsoft.com/office/drawing/2014/main" id="{C5F73F9E-F8D7-4808-81EE-D92D6CC153A8}"/>
                </a:ext>
              </a:extLst>
            </p:cNvPr>
            <p:cNvSpPr/>
            <p:nvPr/>
          </p:nvSpPr>
          <p:spPr bwMode="auto">
            <a:xfrm>
              <a:off x="2286000" y="5105261"/>
              <a:ext cx="1981451" cy="686733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1428" tIns="45715" rIns="91428" bIns="45715"/>
            <a:lstStyle/>
            <a:p>
              <a:pPr defTabSz="449207" eaLnBrk="1" hangingPunct="1">
                <a:buClr>
                  <a:srgbClr val="000000"/>
                </a:buClr>
                <a:buSzPct val="100000"/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Arial" charset="0"/>
                </a:rPr>
                <a:t>LHW</a:t>
              </a:r>
            </a:p>
          </p:txBody>
        </p:sp>
        <p:sp>
          <p:nvSpPr>
            <p:cNvPr id="21" name="Right Arrow 46">
              <a:extLst>
                <a:ext uri="{FF2B5EF4-FFF2-40B4-BE49-F238E27FC236}">
                  <a16:creationId xmlns:a16="http://schemas.microsoft.com/office/drawing/2014/main" id="{1ADBAABB-6D01-4466-AC20-C870C05BA8A4}"/>
                </a:ext>
              </a:extLst>
            </p:cNvPr>
            <p:cNvSpPr/>
            <p:nvPr/>
          </p:nvSpPr>
          <p:spPr bwMode="auto">
            <a:xfrm>
              <a:off x="2286000" y="4420253"/>
              <a:ext cx="1981451" cy="685008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1428" tIns="45715" rIns="91428" bIns="45715"/>
            <a:lstStyle/>
            <a:p>
              <a:pPr defTabSz="449207" eaLnBrk="1" hangingPunct="1">
                <a:buClr>
                  <a:srgbClr val="000000"/>
                </a:buClr>
                <a:buSzPct val="100000"/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Arial" charset="0"/>
                </a:rPr>
                <a:t>ECRH / ECCD</a:t>
              </a:r>
            </a:p>
          </p:txBody>
        </p:sp>
        <p:sp>
          <p:nvSpPr>
            <p:cNvPr id="22" name="Rectangle 47">
              <a:extLst>
                <a:ext uri="{FF2B5EF4-FFF2-40B4-BE49-F238E27FC236}">
                  <a16:creationId xmlns:a16="http://schemas.microsoft.com/office/drawing/2014/main" id="{EC0A88E8-DE66-4B1F-9065-374CC282BF76}"/>
                </a:ext>
              </a:extLst>
            </p:cNvPr>
            <p:cNvSpPr/>
            <p:nvPr/>
          </p:nvSpPr>
          <p:spPr>
            <a:xfrm>
              <a:off x="4343804" y="3657600"/>
              <a:ext cx="2895196" cy="301956"/>
            </a:xfrm>
            <a:prstGeom prst="rect">
              <a:avLst/>
            </a:prstGeom>
          </p:spPr>
          <p:txBody>
            <a:bodyPr lIns="91428" tIns="45715" rIns="91428" bIns="457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o-RO" sz="1200" i="1" kern="0" dirty="0">
                  <a:solidFill>
                    <a:srgbClr val="0000FF"/>
                  </a:solidFill>
                </a:rPr>
                <a:t> Xiao W.W. 2012, NF 52 114027</a:t>
              </a:r>
              <a:endParaRPr lang="en-US" sz="1200" i="1" kern="0" dirty="0">
                <a:solidFill>
                  <a:srgbClr val="0000FF"/>
                </a:solidFill>
              </a:endParaRPr>
            </a:p>
          </p:txBody>
        </p:sp>
        <p:sp>
          <p:nvSpPr>
            <p:cNvPr id="23" name="Rectangle 48">
              <a:extLst>
                <a:ext uri="{FF2B5EF4-FFF2-40B4-BE49-F238E27FC236}">
                  <a16:creationId xmlns:a16="http://schemas.microsoft.com/office/drawing/2014/main" id="{AEF616AD-DA19-4A70-9DEB-766BF8FD98FF}"/>
                </a:ext>
              </a:extLst>
            </p:cNvPr>
            <p:cNvSpPr/>
            <p:nvPr/>
          </p:nvSpPr>
          <p:spPr>
            <a:xfrm>
              <a:off x="4343804" y="3928498"/>
              <a:ext cx="2567249" cy="334739"/>
            </a:xfrm>
            <a:prstGeom prst="rect">
              <a:avLst/>
            </a:prstGeom>
            <a:solidFill>
              <a:srgbClr val="00CC99"/>
            </a:solidFill>
          </p:spPr>
          <p:txBody>
            <a:bodyPr lIns="91428" tIns="45715" rIns="91428" bIns="457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0000FF"/>
                  </a:solidFill>
                </a:rPr>
                <a:t>HL-2A, KSTAR </a:t>
              </a:r>
              <a:r>
                <a:rPr lang="en-US" sz="1400" kern="0" dirty="0">
                  <a:solidFill>
                    <a:sysClr val="windowText" lastClr="000000"/>
                  </a:solidFill>
                </a:rPr>
                <a:t>and </a:t>
              </a:r>
              <a:r>
                <a:rPr lang="en-US" sz="1400" kern="0" dirty="0">
                  <a:solidFill>
                    <a:srgbClr val="0000FF"/>
                  </a:solidFill>
                </a:rPr>
                <a:t>EAST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797EEA-59CB-48FB-9AC8-67CD8FF035A6}"/>
                </a:ext>
              </a:extLst>
            </p:cNvPr>
            <p:cNvSpPr txBox="1"/>
            <p:nvPr/>
          </p:nvSpPr>
          <p:spPr>
            <a:xfrm>
              <a:off x="4343804" y="4342608"/>
              <a:ext cx="2818841" cy="301955"/>
            </a:xfrm>
            <a:prstGeom prst="rect">
              <a:avLst/>
            </a:prstGeom>
          </p:spPr>
          <p:txBody>
            <a:bodyPr lIns="91428" tIns="45715" rIns="91428" bIns="45715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rgbClr val="0000FF"/>
                  </a:solidFill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kern="0" dirty="0" err="1"/>
                <a:t>Rossel</a:t>
              </a:r>
              <a:r>
                <a:rPr lang="en-US" i="1" kern="0" dirty="0"/>
                <a:t> J.X., </a:t>
              </a:r>
              <a:r>
                <a:rPr lang="is-IS" i="1" kern="0" dirty="0"/>
                <a:t>2012 NF 52 032004</a:t>
              </a:r>
              <a:endParaRPr lang="en-US" i="1" kern="0" dirty="0"/>
            </a:p>
          </p:txBody>
        </p:sp>
        <p:sp>
          <p:nvSpPr>
            <p:cNvPr id="25" name="Rectangle 50">
              <a:extLst>
                <a:ext uri="{FF2B5EF4-FFF2-40B4-BE49-F238E27FC236}">
                  <a16:creationId xmlns:a16="http://schemas.microsoft.com/office/drawing/2014/main" id="{F750494D-451A-4456-970D-1A0F53D75380}"/>
                </a:ext>
              </a:extLst>
            </p:cNvPr>
            <p:cNvSpPr/>
            <p:nvPr/>
          </p:nvSpPr>
          <p:spPr>
            <a:xfrm>
              <a:off x="4343804" y="4572093"/>
              <a:ext cx="2567249" cy="334739"/>
            </a:xfrm>
            <a:prstGeom prst="rect">
              <a:avLst/>
            </a:prstGeom>
            <a:solidFill>
              <a:srgbClr val="00CC99"/>
            </a:solidFill>
          </p:spPr>
          <p:txBody>
            <a:bodyPr lIns="91428" tIns="45715" rIns="91428" bIns="457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0000FF"/>
                  </a:solidFill>
                </a:rPr>
                <a:t>TCV,</a:t>
              </a:r>
              <a:r>
                <a:rPr lang="en-US" sz="1400" kern="0" dirty="0">
                  <a:solidFill>
                    <a:sysClr val="windowText" lastClr="000000"/>
                  </a:solidFill>
                </a:rPr>
                <a:t> and </a:t>
              </a:r>
              <a:r>
                <a:rPr lang="en-US" sz="1400" kern="0" dirty="0">
                  <a:solidFill>
                    <a:srgbClr val="0000FF"/>
                  </a:solidFill>
                </a:rPr>
                <a:t>AUG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CEF87B-EACD-4D42-9EDE-FC0DDA122F2C}"/>
                </a:ext>
              </a:extLst>
            </p:cNvPr>
            <p:cNvSpPr txBox="1"/>
            <p:nvPr/>
          </p:nvSpPr>
          <p:spPr>
            <a:xfrm>
              <a:off x="4343804" y="4960322"/>
              <a:ext cx="2895196" cy="300230"/>
            </a:xfrm>
            <a:prstGeom prst="rect">
              <a:avLst/>
            </a:prstGeom>
          </p:spPr>
          <p:txBody>
            <a:bodyPr lIns="91428" tIns="45715" rIns="91428" bIns="45715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rgbClr val="0000FF"/>
                  </a:solidFill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i="1" kern="0" dirty="0" err="1"/>
                <a:t>Liang</a:t>
              </a:r>
              <a:r>
                <a:rPr lang="it-IT" i="1" kern="0" dirty="0"/>
                <a:t> Y., 2013 PRL 110 235002</a:t>
              </a:r>
              <a:endParaRPr lang="en-US" i="1" kern="0" dirty="0"/>
            </a:p>
          </p:txBody>
        </p:sp>
        <p:sp>
          <p:nvSpPr>
            <p:cNvPr id="27" name="Rectangle 52">
              <a:extLst>
                <a:ext uri="{FF2B5EF4-FFF2-40B4-BE49-F238E27FC236}">
                  <a16:creationId xmlns:a16="http://schemas.microsoft.com/office/drawing/2014/main" id="{604A07E2-7914-4DAF-8875-375C5BC61C79}"/>
                </a:ext>
              </a:extLst>
            </p:cNvPr>
            <p:cNvSpPr/>
            <p:nvPr/>
          </p:nvSpPr>
          <p:spPr>
            <a:xfrm>
              <a:off x="4343804" y="5264003"/>
              <a:ext cx="2567249" cy="333013"/>
            </a:xfrm>
            <a:prstGeom prst="rect">
              <a:avLst/>
            </a:prstGeom>
            <a:solidFill>
              <a:srgbClr val="00CC99"/>
            </a:solidFill>
          </p:spPr>
          <p:txBody>
            <a:bodyPr lIns="91428" tIns="45715" rIns="91428" bIns="457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0000FF"/>
                  </a:solidFill>
                </a:rPr>
                <a:t>EAST,</a:t>
              </a:r>
              <a:r>
                <a:rPr lang="en-US" sz="1400" kern="0" dirty="0">
                  <a:solidFill>
                    <a:sysClr val="windowText" lastClr="000000"/>
                  </a:solidFill>
                </a:rPr>
                <a:t> and </a:t>
              </a:r>
              <a:r>
                <a:rPr lang="en-US" sz="1400" kern="0" dirty="0">
                  <a:solidFill>
                    <a:srgbClr val="0000FF"/>
                  </a:solidFill>
                </a:rPr>
                <a:t>HL-2A</a:t>
              </a:r>
            </a:p>
          </p:txBody>
        </p:sp>
        <p:sp>
          <p:nvSpPr>
            <p:cNvPr id="28" name="Right Arrow 53">
              <a:extLst>
                <a:ext uri="{FF2B5EF4-FFF2-40B4-BE49-F238E27FC236}">
                  <a16:creationId xmlns:a16="http://schemas.microsoft.com/office/drawing/2014/main" id="{E772E646-38BB-47AB-934B-4425E3F5EF9E}"/>
                </a:ext>
              </a:extLst>
            </p:cNvPr>
            <p:cNvSpPr/>
            <p:nvPr/>
          </p:nvSpPr>
          <p:spPr bwMode="auto">
            <a:xfrm>
              <a:off x="2286000" y="5791993"/>
              <a:ext cx="1981451" cy="685007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lIns="91428" tIns="45715" rIns="91428" bIns="45715"/>
            <a:lstStyle/>
            <a:p>
              <a:pPr defTabSz="449207" eaLnBrk="1" hangingPunct="1">
                <a:buClr>
                  <a:srgbClr val="000000"/>
                </a:buClr>
                <a:buSzPct val="100000"/>
                <a:defRPr/>
              </a:pPr>
              <a:r>
                <a:rPr lang="en-US" sz="1400" b="1" kern="0" dirty="0">
                  <a:solidFill>
                    <a:srgbClr val="FFFFFF"/>
                  </a:solidFill>
                  <a:latin typeface="Arial" charset="0"/>
                </a:rPr>
                <a:t>Impurity injection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255FAA-8B28-46C1-A42B-82D71289075D}"/>
                </a:ext>
              </a:extLst>
            </p:cNvPr>
            <p:cNvSpPr txBox="1"/>
            <p:nvPr/>
          </p:nvSpPr>
          <p:spPr>
            <a:xfrm>
              <a:off x="4343804" y="5645329"/>
              <a:ext cx="2895196" cy="301956"/>
            </a:xfrm>
            <a:prstGeom prst="rect">
              <a:avLst/>
            </a:prstGeom>
          </p:spPr>
          <p:txBody>
            <a:bodyPr lIns="91428" tIns="45715" rIns="91428" bIns="45715">
              <a:spAutoFit/>
            </a:bodyPr>
            <a:lstStyle>
              <a:defPPr>
                <a:defRPr lang="en-US"/>
              </a:defPPr>
              <a:lvl1pPr>
                <a:defRPr sz="1200">
                  <a:solidFill>
                    <a:srgbClr val="0000FF"/>
                  </a:solidFill>
                </a:defRPr>
              </a:lvl1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i="1" kern="0" dirty="0" err="1"/>
                <a:t>Hu</a:t>
              </a:r>
              <a:r>
                <a:rPr lang="it-IT" i="1" kern="0" dirty="0"/>
                <a:t> J.S., 2015 PRL 110 235002</a:t>
              </a:r>
              <a:endParaRPr lang="en-US" i="1" kern="0" dirty="0"/>
            </a:p>
          </p:txBody>
        </p:sp>
        <p:sp>
          <p:nvSpPr>
            <p:cNvPr id="30" name="Rectangle 55">
              <a:extLst>
                <a:ext uri="{FF2B5EF4-FFF2-40B4-BE49-F238E27FC236}">
                  <a16:creationId xmlns:a16="http://schemas.microsoft.com/office/drawing/2014/main" id="{BA337926-30CA-49CC-BF8A-DA27489F19A0}"/>
                </a:ext>
              </a:extLst>
            </p:cNvPr>
            <p:cNvSpPr/>
            <p:nvPr/>
          </p:nvSpPr>
          <p:spPr>
            <a:xfrm>
              <a:off x="4343804" y="5949010"/>
              <a:ext cx="2567249" cy="334739"/>
            </a:xfrm>
            <a:prstGeom prst="rect">
              <a:avLst/>
            </a:prstGeom>
            <a:solidFill>
              <a:srgbClr val="00CC99"/>
            </a:solidFill>
          </p:spPr>
          <p:txBody>
            <a:bodyPr lIns="91428" tIns="45715" rIns="91428" bIns="45715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kern="0" dirty="0">
                  <a:solidFill>
                    <a:srgbClr val="0000FF"/>
                  </a:solidFill>
                </a:rPr>
                <a:t>EAST,</a:t>
              </a:r>
              <a:r>
                <a:rPr lang="en-US" sz="1400" kern="0" dirty="0">
                  <a:solidFill>
                    <a:sysClr val="windowText" lastClr="000000"/>
                  </a:solidFill>
                </a:rPr>
                <a:t> </a:t>
              </a:r>
              <a:r>
                <a:rPr lang="en-US" sz="1400" kern="0" dirty="0">
                  <a:solidFill>
                    <a:srgbClr val="0000FF"/>
                  </a:solidFill>
                </a:rPr>
                <a:t>HL-2A </a:t>
              </a:r>
              <a:r>
                <a:rPr lang="en-US" sz="1400" kern="0" dirty="0">
                  <a:solidFill>
                    <a:sysClr val="windowText" lastClr="000000"/>
                  </a:solidFill>
                </a:rPr>
                <a:t>and </a:t>
              </a:r>
              <a:r>
                <a:rPr lang="en-US" sz="1400" kern="0" dirty="0">
                  <a:solidFill>
                    <a:srgbClr val="0000FF"/>
                  </a:solidFill>
                </a:rPr>
                <a:t>NSTX</a:t>
              </a:r>
            </a:p>
          </p:txBody>
        </p:sp>
      </p:grpSp>
      <p:sp>
        <p:nvSpPr>
          <p:cNvPr id="18438" name="矩形 30">
            <a:extLst>
              <a:ext uri="{FF2B5EF4-FFF2-40B4-BE49-F238E27FC236}">
                <a16:creationId xmlns:a16="http://schemas.microsoft.com/office/drawing/2014/main" id="{50A3AD67-DD00-47B6-B766-5C5662E2D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6215063"/>
            <a:ext cx="219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[P5, Yunfeng Liang]</a:t>
            </a:r>
            <a:endParaRPr lang="zh-CN" altLang="en-US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>
            <a:extLst>
              <a:ext uri="{FF2B5EF4-FFF2-40B4-BE49-F238E27FC236}">
                <a16:creationId xmlns:a16="http://schemas.microsoft.com/office/drawing/2014/main" id="{B7D2924C-E251-4438-976B-88911E6B0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15888"/>
            <a:ext cx="8085138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ELM Physics and Control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FAA771B4-CE54-4B96-A7DB-92D3E9B7A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3" name="TextShape 6">
            <a:extLst>
              <a:ext uri="{FF2B5EF4-FFF2-40B4-BE49-F238E27FC236}">
                <a16:creationId xmlns:a16="http://schemas.microsoft.com/office/drawing/2014/main" id="{A55E45E6-3349-4845-AF5D-55F8F6829EC6}"/>
              </a:ext>
            </a:extLst>
          </p:cNvPr>
          <p:cNvSpPr txBox="1"/>
          <p:nvPr/>
        </p:nvSpPr>
        <p:spPr>
          <a:xfrm>
            <a:off x="200025" y="1089025"/>
            <a:ext cx="3740150" cy="99218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defRPr/>
            </a:pPr>
            <a:r>
              <a:rPr lang="en-GB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Safety factor in window</a:t>
            </a:r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
    q95 = 3.57 .. 3.95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461" name="Picture 25">
            <a:extLst>
              <a:ext uri="{FF2B5EF4-FFF2-40B4-BE49-F238E27FC236}">
                <a16:creationId xmlns:a16="http://schemas.microsoft.com/office/drawing/2014/main" id="{D2CD201C-EFF5-4D26-8824-03D87D679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3976688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4">
            <a:extLst>
              <a:ext uri="{FF2B5EF4-FFF2-40B4-BE49-F238E27FC236}">
                <a16:creationId xmlns:a16="http://schemas.microsoft.com/office/drawing/2014/main" id="{4C639FB3-B37E-446E-ABCF-6091C8B75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214438"/>
            <a:ext cx="2519363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Shape 12">
            <a:extLst>
              <a:ext uri="{FF2B5EF4-FFF2-40B4-BE49-F238E27FC236}">
                <a16:creationId xmlns:a16="http://schemas.microsoft.com/office/drawing/2014/main" id="{1590B38A-4ADF-4C8C-AA86-C7FEB0B94795}"/>
              </a:ext>
            </a:extLst>
          </p:cNvPr>
          <p:cNvSpPr txBox="1"/>
          <p:nvPr/>
        </p:nvSpPr>
        <p:spPr>
          <a:xfrm>
            <a:off x="4214813" y="3536950"/>
            <a:ext cx="4786312" cy="167005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defRPr/>
            </a:pPr>
            <a:r>
              <a:rPr lang="en-GB" sz="16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Mitigated ELMs decorate a pedestal pressure limit</a:t>
            </a:r>
            <a:endParaRPr lang="en-GB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defRPr/>
            </a:pPr>
            <a:r>
              <a:rPr lang="en-GB" sz="16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ELM suppression occurs at lower pedestal pressure
→ Confinement improvement requires increased pedestal stability</a:t>
            </a:r>
            <a:endParaRPr lang="en-GB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TextShape 15">
            <a:extLst>
              <a:ext uri="{FF2B5EF4-FFF2-40B4-BE49-F238E27FC236}">
                <a16:creationId xmlns:a16="http://schemas.microsoft.com/office/drawing/2014/main" id="{65F52E3D-709D-4F05-9366-3E3CC24BBD5C}"/>
              </a:ext>
            </a:extLst>
          </p:cNvPr>
          <p:cNvSpPr txBox="1"/>
          <p:nvPr/>
        </p:nvSpPr>
        <p:spPr>
          <a:xfrm>
            <a:off x="4214813" y="5108575"/>
            <a:ext cx="5000625" cy="153511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defRPr/>
            </a:pPr>
            <a:r>
              <a:rPr lang="en-GB" sz="1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</a:rPr>
              <a:t>w</a:t>
            </a:r>
            <a:r>
              <a:rPr lang="en-GB" sz="1600" spc="-1" baseline="-101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ExB</a:t>
            </a:r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= 0 at the pedestal top
→ </a:t>
            </a:r>
            <a:r>
              <a:rPr lang="en-GB" sz="16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ELM suppression may be due to a resistive response,</a:t>
            </a:r>
            <a:r>
              <a:rPr lang="en-GB" sz="1600" u="sng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if </a:t>
            </a:r>
            <a:r>
              <a:rPr lang="en-GB" sz="16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kinetic effects destroy shielding</a:t>
            </a:r>
            <a:r>
              <a:rPr lang="en-GB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GB" sz="1600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 magnetic perturbation</a:t>
            </a:r>
            <a:endParaRPr lang="en-GB" spc="-1" dirty="0">
              <a:solidFill>
                <a:srgbClr val="0000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TextShape 8">
            <a:extLst>
              <a:ext uri="{FF2B5EF4-FFF2-40B4-BE49-F238E27FC236}">
                <a16:creationId xmlns:a16="http://schemas.microsoft.com/office/drawing/2014/main" id="{720D710D-DB75-44F8-B644-F21B0B438F1E}"/>
              </a:ext>
            </a:extLst>
          </p:cNvPr>
          <p:cNvSpPr txBox="1"/>
          <p:nvPr/>
        </p:nvSpPr>
        <p:spPr>
          <a:xfrm>
            <a:off x="571500" y="4857750"/>
            <a:ext cx="2901950" cy="8667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defRPr/>
            </a:pPr>
            <a:r>
              <a:rPr lang="en-GB" sz="16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 No rotation threshold</a:t>
            </a:r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defRPr/>
            </a:pPr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ELM suppression found also if
</a:t>
            </a:r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</a:rPr>
              <a:t>w</a:t>
            </a:r>
            <a:r>
              <a:rPr lang="en-GB" sz="1600" spc="-1" baseline="-101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e,</a:t>
            </a:r>
            <a:r>
              <a:rPr lang="en-GB" sz="1600" spc="-1" baseline="-101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</a:rPr>
              <a:t>^</a:t>
            </a:r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Symbol"/>
              </a:rPr>
              <a:t> ¹</a:t>
            </a:r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0 at pedestal top</a:t>
            </a:r>
            <a:endParaRPr lang="en-GB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66" name="矩形 28">
            <a:extLst>
              <a:ext uri="{FF2B5EF4-FFF2-40B4-BE49-F238E27FC236}">
                <a16:creationId xmlns:a16="http://schemas.microsoft.com/office/drawing/2014/main" id="{7B136D61-3266-4548-8765-D43B6CCB7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75" y="6072188"/>
            <a:ext cx="22145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[MF-I9 Andrew Kirk]</a:t>
            </a:r>
            <a:endParaRPr lang="zh-CN" altLang="en-US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E34A24C1-E0ED-4552-A3ED-02FC05E131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143000"/>
            <a:ext cx="8940800" cy="685800"/>
          </a:xfrm>
        </p:spPr>
        <p:txBody>
          <a:bodyPr/>
          <a:lstStyle/>
          <a:p>
            <a:pPr eaLnBrk="1" hangingPunct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Staircase pedestal forms enhanced confinement and weak grassy-ELMs in DIII-D high beta poloidal plasmas</a:t>
            </a:r>
            <a:endParaRPr lang="en-US" altLang="zh-CN" sz="2000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3" name="Picture 3" descr="ITPA_SEP_1.pdf">
            <a:extLst>
              <a:ext uri="{FF2B5EF4-FFF2-40B4-BE49-F238E27FC236}">
                <a16:creationId xmlns:a16="http://schemas.microsoft.com/office/drawing/2014/main" id="{B02547C5-B22B-4761-8EBA-AD3678ABF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5" y="1928813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Screen Shot 2018-10-29 at 10.17.14 AM.png">
            <a:extLst>
              <a:ext uri="{FF2B5EF4-FFF2-40B4-BE49-F238E27FC236}">
                <a16:creationId xmlns:a16="http://schemas.microsoft.com/office/drawing/2014/main" id="{4ECFE428-47B4-4A98-B9D2-28E4D5E09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2027238"/>
            <a:ext cx="4081462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Oval 4">
            <a:extLst>
              <a:ext uri="{FF2B5EF4-FFF2-40B4-BE49-F238E27FC236}">
                <a16:creationId xmlns:a16="http://schemas.microsoft.com/office/drawing/2014/main" id="{C337F7EC-8752-4A4E-843E-F9993A8D1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3027363"/>
            <a:ext cx="1112838" cy="1473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CN" altLang="zh-CN">
              <a:solidFill>
                <a:srgbClr val="FFFFFF"/>
              </a:solidFill>
            </a:endParaRPr>
          </a:p>
        </p:txBody>
      </p:sp>
      <p:cxnSp>
        <p:nvCxnSpPr>
          <p:cNvPr id="30726" name="Straight Arrow Connector 2">
            <a:extLst>
              <a:ext uri="{FF2B5EF4-FFF2-40B4-BE49-F238E27FC236}">
                <a16:creationId xmlns:a16="http://schemas.microsoft.com/office/drawing/2014/main" id="{B2AE42DB-31DC-4C52-815E-4FC2A0F1E52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24188" y="3670300"/>
            <a:ext cx="1290637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330B719D-7246-4843-979F-AF193E1C2DB6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RMP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0488" name="Rectangle 4">
            <a:extLst>
              <a:ext uri="{FF2B5EF4-FFF2-40B4-BE49-F238E27FC236}">
                <a16:creationId xmlns:a16="http://schemas.microsoft.com/office/drawing/2014/main" id="{953C6E7A-23B5-4381-B384-A15CB5609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3295628-6B49-4873-A6CD-9DCA783626A1}"/>
              </a:ext>
            </a:extLst>
          </p:cNvPr>
          <p:cNvSpPr/>
          <p:nvPr/>
        </p:nvSpPr>
        <p:spPr>
          <a:xfrm>
            <a:off x="1214438" y="5072063"/>
            <a:ext cx="246697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MF-I37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Raffi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Nazikian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490" name="矩形 10">
            <a:extLst>
              <a:ext uri="{FF2B5EF4-FFF2-40B4-BE49-F238E27FC236}">
                <a16:creationId xmlns:a16="http://schemas.microsoft.com/office/drawing/2014/main" id="{310F18A7-099F-45AF-B681-33202137E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500688"/>
            <a:ext cx="864393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39725" indent="-3397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0000FF"/>
                </a:solidFill>
                <a:sym typeface="Wingdings" panose="05000000000000000000" pitchFamily="2" charset="2"/>
              </a:rPr>
              <a:t>Natural weak ELMs, compatible with wide operating window </a:t>
            </a:r>
          </a:p>
          <a:p>
            <a:pPr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0000FF"/>
                </a:solidFill>
                <a:sym typeface="Wingdings" panose="05000000000000000000" pitchFamily="2" charset="2"/>
              </a:rPr>
              <a:t>Grassy ELM associated with low-n kink peeling boundary </a:t>
            </a:r>
          </a:p>
          <a:p>
            <a:pPr>
              <a:spcBef>
                <a:spcPts val="3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rgbClr val="0000FF"/>
                </a:solidFill>
                <a:sym typeface="Wingdings" panose="05000000000000000000" pitchFamily="2" charset="2"/>
              </a:rPr>
              <a:t>Scaling of grassy ELM needed for ITER and future reactor physics design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590EDBBC-A48F-4870-BC5F-97ADB6892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4CCF0820-BB4F-4580-8A09-4D4A3E314FD4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ELM Physics and Control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1508" name="Picture 2">
            <a:extLst>
              <a:ext uri="{FF2B5EF4-FFF2-40B4-BE49-F238E27FC236}">
                <a16:creationId xmlns:a16="http://schemas.microsoft.com/office/drawing/2014/main" id="{499F5529-73B3-4037-92D7-7BBBA6CCC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087438"/>
            <a:ext cx="6769100" cy="478313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矩形 7">
            <a:extLst>
              <a:ext uri="{FF2B5EF4-FFF2-40B4-BE49-F238E27FC236}">
                <a16:creationId xmlns:a16="http://schemas.microsoft.com/office/drawing/2014/main" id="{5DF58483-94CE-45FB-AEC1-525C5878E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6215063"/>
            <a:ext cx="2620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[MF-I10 Francois Orain]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21510" name="矩形 8">
            <a:extLst>
              <a:ext uri="{FF2B5EF4-FFF2-40B4-BE49-F238E27FC236}">
                <a16:creationId xmlns:a16="http://schemas.microsoft.com/office/drawing/2014/main" id="{49BB0A75-B97B-4570-ACE6-CA533FA40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5862638"/>
            <a:ext cx="59293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/>
              <a:t>ELM mitigation/suppression:</a:t>
            </a:r>
          </a:p>
          <a:p>
            <a:r>
              <a:rPr lang="en-US" altLang="zh-CN"/>
              <a:t>→ NOT only due reduction of pressure gradient</a:t>
            </a:r>
          </a:p>
          <a:p>
            <a:r>
              <a:rPr lang="en-US" altLang="zh-CN"/>
              <a:t>→ due to toroidal mode coupling ELM-RMP.</a:t>
            </a:r>
            <a:endParaRPr lang="zh-CN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07797154-6EF7-49B1-A770-EDA08EBD3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2531" name="标题 1">
            <a:extLst>
              <a:ext uri="{FF2B5EF4-FFF2-40B4-BE49-F238E27FC236}">
                <a16:creationId xmlns:a16="http://schemas.microsoft.com/office/drawing/2014/main" id="{C51C1E21-E86F-4F30-A799-B28FCAAE5D7E}"/>
              </a:ext>
            </a:extLst>
          </p:cNvPr>
          <p:cNvSpPr txBox="1">
            <a:spLocks/>
          </p:cNvSpPr>
          <p:nvPr/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ELM Physics and Control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3148AC-CBC0-4B9B-93D6-8E536802C23E}"/>
              </a:ext>
            </a:extLst>
          </p:cNvPr>
          <p:cNvSpPr txBox="1"/>
          <p:nvPr/>
        </p:nvSpPr>
        <p:spPr>
          <a:xfrm>
            <a:off x="928688" y="1143000"/>
            <a:ext cx="7780337" cy="7080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174625">
              <a:defRPr/>
            </a:pPr>
            <a:r>
              <a:rPr lang="en-US" altLang="ko-KR" sz="2000" b="1" dirty="0"/>
              <a:t>Krypton-induced ELM Suppression and Internal Transport Barrier in KSTAR Plasmas</a:t>
            </a:r>
            <a:endParaRPr lang="ko-KR" alt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1B0244-5CCC-453F-94EA-151040376787}"/>
              </a:ext>
            </a:extLst>
          </p:cNvPr>
          <p:cNvSpPr txBox="1"/>
          <p:nvPr/>
        </p:nvSpPr>
        <p:spPr>
          <a:xfrm>
            <a:off x="150813" y="1955800"/>
            <a:ext cx="3962400" cy="307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ELM Mitigation and Suppression by Kr Seeding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4" name="그림 2">
            <a:extLst>
              <a:ext uri="{FF2B5EF4-FFF2-40B4-BE49-F238E27FC236}">
                <a16:creationId xmlns:a16="http://schemas.microsoft.com/office/drawing/2014/main" id="{5CB1496D-5441-40B8-9D35-0E04CE9CA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357438"/>
            <a:ext cx="3817938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Box 25">
            <a:extLst>
              <a:ext uri="{FF2B5EF4-FFF2-40B4-BE49-F238E27FC236}">
                <a16:creationId xmlns:a16="http://schemas.microsoft.com/office/drawing/2014/main" id="{97CFAA0C-7A6A-4964-8BA3-6670FC7E9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2371725"/>
            <a:ext cx="143192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ko-KR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(a) Medium Kr level</a:t>
            </a:r>
            <a:endParaRPr lang="ko-KR" altLang="en-US" sz="1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6" name="TextBox 26">
            <a:extLst>
              <a:ext uri="{FF2B5EF4-FFF2-40B4-BE49-F238E27FC236}">
                <a16:creationId xmlns:a16="http://schemas.microsoft.com/office/drawing/2014/main" id="{EAA230CA-CE4E-4539-9215-562BC2913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2365375"/>
            <a:ext cx="13731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ko-KR" sz="1100" b="1">
                <a:latin typeface="Times New Roman" panose="02020603050405020304" pitchFamily="18" charset="0"/>
                <a:cs typeface="Times New Roman" panose="02020603050405020304" pitchFamily="18" charset="0"/>
              </a:rPr>
              <a:t>(b) High Kr level</a:t>
            </a:r>
            <a:endParaRPr lang="ko-KR" altLang="en-US" sz="11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7" name="그림 3">
            <a:extLst>
              <a:ext uri="{FF2B5EF4-FFF2-40B4-BE49-F238E27FC236}">
                <a16:creationId xmlns:a16="http://schemas.microsoft.com/office/drawing/2014/main" id="{83A04FB7-AD71-48D2-94D5-080C37E54F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286000"/>
            <a:ext cx="45053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직사각형 4">
            <a:extLst>
              <a:ext uri="{FF2B5EF4-FFF2-40B4-BE49-F238E27FC236}">
                <a16:creationId xmlns:a16="http://schemas.microsoft.com/office/drawing/2014/main" id="{FA447C49-7799-495A-8FDF-6B35A2B9B1FB}"/>
              </a:ext>
            </a:extLst>
          </p:cNvPr>
          <p:cNvSpPr/>
          <p:nvPr/>
        </p:nvSpPr>
        <p:spPr>
          <a:xfrm>
            <a:off x="8091488" y="3538538"/>
            <a:ext cx="266700" cy="73025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B539A7-66F2-4A22-BB79-46A89F1B9F15}"/>
              </a:ext>
            </a:extLst>
          </p:cNvPr>
          <p:cNvSpPr txBox="1"/>
          <p:nvPr/>
        </p:nvSpPr>
        <p:spPr>
          <a:xfrm>
            <a:off x="4611688" y="1924050"/>
            <a:ext cx="4394200" cy="3079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Internal Transport Barrier Formation by Kr Seeding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0" name="TextBox 30">
            <a:extLst>
              <a:ext uri="{FF2B5EF4-FFF2-40B4-BE49-F238E27FC236}">
                <a16:creationId xmlns:a16="http://schemas.microsoft.com/office/drawing/2014/main" id="{5490FAD7-4BE9-49D6-8F14-4434F874C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275" y="4037013"/>
            <a:ext cx="357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ko-KR" sz="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ITB</a:t>
            </a:r>
            <a:endParaRPr lang="ko-KR" altLang="en-US" sz="7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직사각형 32">
            <a:extLst>
              <a:ext uri="{FF2B5EF4-FFF2-40B4-BE49-F238E27FC236}">
                <a16:creationId xmlns:a16="http://schemas.microsoft.com/office/drawing/2014/main" id="{A2C2AF80-FDE0-4152-A7A3-8EB8F62DE5B8}"/>
              </a:ext>
            </a:extLst>
          </p:cNvPr>
          <p:cNvSpPr/>
          <p:nvPr/>
        </p:nvSpPr>
        <p:spPr>
          <a:xfrm>
            <a:off x="6872288" y="3538538"/>
            <a:ext cx="266700" cy="73025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2542" name="TextBox 32">
            <a:extLst>
              <a:ext uri="{FF2B5EF4-FFF2-40B4-BE49-F238E27FC236}">
                <a16:creationId xmlns:a16="http://schemas.microsoft.com/office/drawing/2014/main" id="{A2E30991-0981-4566-8412-C3D3D11C4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663" y="4037013"/>
            <a:ext cx="35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ko-KR" sz="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ITB</a:t>
            </a:r>
            <a:endParaRPr lang="ko-KR" altLang="en-US" sz="7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직사각형 34">
            <a:extLst>
              <a:ext uri="{FF2B5EF4-FFF2-40B4-BE49-F238E27FC236}">
                <a16:creationId xmlns:a16="http://schemas.microsoft.com/office/drawing/2014/main" id="{0856E479-1BFA-4366-A3B7-F4749081E830}"/>
              </a:ext>
            </a:extLst>
          </p:cNvPr>
          <p:cNvSpPr/>
          <p:nvPr/>
        </p:nvSpPr>
        <p:spPr>
          <a:xfrm>
            <a:off x="8091488" y="2552700"/>
            <a:ext cx="266700" cy="73025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2544" name="TextBox 34">
            <a:extLst>
              <a:ext uri="{FF2B5EF4-FFF2-40B4-BE49-F238E27FC236}">
                <a16:creationId xmlns:a16="http://schemas.microsoft.com/office/drawing/2014/main" id="{CAFCCDB6-EBDC-4CA5-A205-EFF8A7CC0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275" y="3051175"/>
            <a:ext cx="3571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ko-KR" sz="7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ITB</a:t>
            </a:r>
            <a:endParaRPr lang="ko-KR" altLang="en-US" sz="7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0FB386-DF4B-45A3-B525-770DDDF3DA1E}"/>
              </a:ext>
            </a:extLst>
          </p:cNvPr>
          <p:cNvSpPr txBox="1"/>
          <p:nvPr/>
        </p:nvSpPr>
        <p:spPr>
          <a:xfrm>
            <a:off x="4214813" y="4786313"/>
            <a:ext cx="4929187" cy="1865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ko-KR" sz="1600" b="1" dirty="0"/>
              <a:t>&lt;Summary&gt;</a:t>
            </a:r>
          </a:p>
          <a:p>
            <a:pPr>
              <a:lnSpc>
                <a:spcPct val="120000"/>
              </a:lnSpc>
              <a:defRPr/>
            </a:pPr>
            <a:r>
              <a:rPr lang="en-US" altLang="ko-KR" sz="1600" dirty="0"/>
              <a:t>By krypton (Kr) impurity seeding in KSTAR </a:t>
            </a:r>
            <a:r>
              <a:rPr lang="en-US" altLang="ko-KR" sz="1600" dirty="0" err="1"/>
              <a:t>divertor</a:t>
            </a:r>
            <a:r>
              <a:rPr lang="en-US" altLang="ko-KR" sz="1600" dirty="0"/>
              <a:t>,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arenR"/>
              <a:defRPr/>
            </a:pPr>
            <a:r>
              <a:rPr lang="en-US" altLang="ko-KR" sz="1600" dirty="0"/>
              <a:t>ELM mitigated and ELM suppressed H-modes were achieved. 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arenR"/>
              <a:defRPr/>
            </a:pPr>
            <a:r>
              <a:rPr lang="en-US" altLang="ko-KR" sz="1600" dirty="0"/>
              <a:t>Internal transport barrier formation was observed in both ion and electron energy channels.</a:t>
            </a:r>
          </a:p>
        </p:txBody>
      </p:sp>
      <p:sp>
        <p:nvSpPr>
          <p:cNvPr id="22546" name="矩形 36">
            <a:extLst>
              <a:ext uri="{FF2B5EF4-FFF2-40B4-BE49-F238E27FC236}">
                <a16:creationId xmlns:a16="http://schemas.microsoft.com/office/drawing/2014/main" id="{6C833092-92AA-4D73-B3B8-B8AF9C739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6072188"/>
            <a:ext cx="2578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[MF-I11 Juhyeok Jang]</a:t>
            </a:r>
            <a:endParaRPr lang="zh-CN" altLang="en-US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B8FF908-EC5E-4930-B22C-72B158291A8F}"/>
              </a:ext>
            </a:extLst>
          </p:cNvPr>
          <p:cNvSpPr txBox="1">
            <a:spLocks/>
          </p:cNvSpPr>
          <p:nvPr/>
        </p:nvSpPr>
        <p:spPr>
          <a:xfrm>
            <a:off x="358775" y="1428750"/>
            <a:ext cx="8424863" cy="4500563"/>
          </a:xfrm>
          <a:prstGeom prst="rect">
            <a:avLst/>
          </a:prstGeom>
        </p:spPr>
        <p:txBody>
          <a:bodyPr lIns="0" tIns="0" rIns="0" bIns="0"/>
          <a:lstStyle/>
          <a:p>
            <a:pPr marL="285750" indent="-28575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Arial"/>
                <a:ea typeface="+mn-ea"/>
              </a:rPr>
              <a:t>Several attractive ELM control methods have been developed for next-generation </a:t>
            </a:r>
            <a:r>
              <a:rPr lang="en-US" sz="2400" dirty="0" err="1">
                <a:latin typeface="Arial"/>
                <a:ea typeface="+mn-ea"/>
              </a:rPr>
              <a:t>tokamaks</a:t>
            </a:r>
            <a:r>
              <a:rPr lang="en-US" sz="2400" dirty="0">
                <a:latin typeface="Arial"/>
                <a:ea typeface="+mn-ea"/>
              </a:rPr>
              <a:t>, e.g. ITER. 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Arial"/>
                <a:ea typeface="+mn-ea"/>
              </a:rPr>
              <a:t>Further investigations of ELM suppression/mitigation in more ITER relevant regimes (high </a:t>
            </a:r>
            <a:r>
              <a:rPr lang="en-US" sz="2400" dirty="0">
                <a:latin typeface="Symbol" charset="2"/>
                <a:ea typeface="+mn-ea"/>
                <a:cs typeface="Symbol" charset="2"/>
              </a:rPr>
              <a:t>d</a:t>
            </a:r>
            <a:r>
              <a:rPr lang="en-US" sz="2400" dirty="0">
                <a:latin typeface="Arial"/>
                <a:ea typeface="+mn-ea"/>
              </a:rPr>
              <a:t>, low</a:t>
            </a:r>
            <a:r>
              <a:rPr lang="en-US" sz="2400" dirty="0">
                <a:latin typeface="Symbol" charset="2"/>
                <a:ea typeface="+mn-ea"/>
                <a:cs typeface="Symbol" charset="2"/>
              </a:rPr>
              <a:t> n</a:t>
            </a:r>
            <a:r>
              <a:rPr lang="en-US" sz="2400" dirty="0">
                <a:latin typeface="Arial"/>
                <a:ea typeface="+mn-ea"/>
              </a:rPr>
              <a:t>*, …) are needed.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Arial"/>
                <a:ea typeface="+mn-ea"/>
              </a:rPr>
              <a:t>Further optimization of ELM control to avoid degradation of plasma performance (</a:t>
            </a:r>
            <a:r>
              <a:rPr lang="en-US" sz="2400" dirty="0" err="1">
                <a:latin typeface="Arial"/>
                <a:ea typeface="+mn-ea"/>
              </a:rPr>
              <a:t>W</a:t>
            </a:r>
            <a:r>
              <a:rPr lang="en-US" sz="2400" baseline="-25000" dirty="0" err="1">
                <a:latin typeface="Arial"/>
                <a:ea typeface="+mn-ea"/>
              </a:rPr>
              <a:t>p</a:t>
            </a:r>
            <a:r>
              <a:rPr lang="en-US" sz="2400" dirty="0">
                <a:latin typeface="Arial"/>
                <a:ea typeface="+mn-ea"/>
              </a:rPr>
              <a:t>, fast particle, rotation</a:t>
            </a:r>
            <a:r>
              <a:rPr lang="mr-IN" sz="2400" dirty="0">
                <a:latin typeface="Arial"/>
                <a:ea typeface="+mn-ea"/>
              </a:rPr>
              <a:t>……</a:t>
            </a:r>
            <a:r>
              <a:rPr lang="en-US" sz="2400" dirty="0">
                <a:latin typeface="Arial"/>
                <a:ea typeface="+mn-ea"/>
              </a:rPr>
              <a:t>) is still a great challenge!</a:t>
            </a:r>
          </a:p>
          <a:p>
            <a:pPr marL="285750" indent="-285750"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Arial"/>
                <a:ea typeface="+mn-ea"/>
              </a:rPr>
              <a:t>Integration of various ELM control methods into the ITER relevant plasma scenario development is important for future fusion reactor.</a:t>
            </a:r>
          </a:p>
          <a:p>
            <a:pPr eaLnBrk="1" fontAlgn="auto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Calibri" panose="020F0502020204030204" pitchFamily="34" charset="0"/>
              <a:buNone/>
              <a:defRPr/>
            </a:pPr>
            <a:endParaRPr lang="en-US" sz="2400" dirty="0">
              <a:latin typeface="Arial"/>
              <a:ea typeface="+mn-ea"/>
            </a:endParaRP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18B0A636-1421-477A-B0C7-385425FE2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3556" name="标题 1">
            <a:extLst>
              <a:ext uri="{FF2B5EF4-FFF2-40B4-BE49-F238E27FC236}">
                <a16:creationId xmlns:a16="http://schemas.microsoft.com/office/drawing/2014/main" id="{B126E695-BC52-4678-B41E-A88B18501E61}"/>
              </a:ext>
            </a:extLst>
          </p:cNvPr>
          <p:cNvSpPr txBox="1">
            <a:spLocks/>
          </p:cNvSpPr>
          <p:nvPr/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ELM Physics and Control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矩形 23">
            <a:extLst>
              <a:ext uri="{FF2B5EF4-FFF2-40B4-BE49-F238E27FC236}">
                <a16:creationId xmlns:a16="http://schemas.microsoft.com/office/drawing/2014/main" id="{A10EDBB4-C1CD-42AA-A9CC-7E939C291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00" y="5357813"/>
            <a:ext cx="2198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[P5, Yunfeng Liang]</a:t>
            </a:r>
            <a:endParaRPr lang="zh-CN" altLang="en-US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1">
            <a:extLst>
              <a:ext uri="{FF2B5EF4-FFF2-40B4-BE49-F238E27FC236}">
                <a16:creationId xmlns:a16="http://schemas.microsoft.com/office/drawing/2014/main" id="{CCA988B2-3771-4FAD-89B8-2B62B87D3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15888"/>
            <a:ext cx="8085138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E3DFFE-FD82-4870-AE7E-A30947C90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188" y="1412875"/>
            <a:ext cx="5859462" cy="50244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to MF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Progresses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Major progresses of machines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ELM control and RMP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MHD and EP physics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Fueling and current drive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Transport and confinement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PMI</a:t>
            </a:r>
            <a:endParaRPr lang="en-US" altLang="zh-CN" sz="2400" i="1" dirty="0">
              <a:latin typeface="Times New Roman" pitchFamily="18" charset="0"/>
              <a:cs typeface="Times New Roman" pitchFamily="18" charset="0"/>
            </a:endParaRP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ITER and DEMO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Challenges and Summary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08B26A17-2384-4727-B63C-E2F368F7F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ABC5ABC2-04A2-4418-8F7C-2C34DD3785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9538" y="1285875"/>
            <a:ext cx="8963025" cy="4714875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24579" name="Rectangle 4">
            <a:extLst>
              <a:ext uri="{FF2B5EF4-FFF2-40B4-BE49-F238E27FC236}">
                <a16:creationId xmlns:a16="http://schemas.microsoft.com/office/drawing/2014/main" id="{A712C9EF-1C02-420B-ACF2-1A46CB3BB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753BCC31-1D4E-4F48-8B49-2943C36A451D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RMP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41F8ADA-855A-4303-A569-A53EC51147CE}"/>
              </a:ext>
            </a:extLst>
          </p:cNvPr>
          <p:cNvSpPr/>
          <p:nvPr/>
        </p:nvSpPr>
        <p:spPr>
          <a:xfrm>
            <a:off x="1428750" y="6202363"/>
            <a:ext cx="20288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[P13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Yongkyoon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In]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7A756D01-E762-46F9-A77A-25C13C0A75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285875"/>
            <a:ext cx="8545512" cy="4429125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25603" name="Rectangle 4">
            <a:extLst>
              <a:ext uri="{FF2B5EF4-FFF2-40B4-BE49-F238E27FC236}">
                <a16:creationId xmlns:a16="http://schemas.microsoft.com/office/drawing/2014/main" id="{77DC7486-FE1E-45EA-84A1-C94D2C001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175CF78D-4741-4618-AB31-22908F75C54B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RMP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AA33196-21F8-493E-954D-FC7F3E014A02}"/>
              </a:ext>
            </a:extLst>
          </p:cNvPr>
          <p:cNvSpPr/>
          <p:nvPr/>
        </p:nvSpPr>
        <p:spPr>
          <a:xfrm>
            <a:off x="857250" y="5929313"/>
            <a:ext cx="23320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MF-I38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Jaehyun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Lee]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5499B3BB-F117-48D0-8BDD-F61AD69F28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00" y="1428750"/>
            <a:ext cx="8912225" cy="4429125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26627" name="Rectangle 4">
            <a:extLst>
              <a:ext uri="{FF2B5EF4-FFF2-40B4-BE49-F238E27FC236}">
                <a16:creationId xmlns:a16="http://schemas.microsoft.com/office/drawing/2014/main" id="{BB3F6884-B70B-48DE-ACA6-6777252BD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3869580-B882-4CB8-A556-3C802C9FC406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RMP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9B5B456-3DA3-4DF9-B8A5-305320D78187}"/>
              </a:ext>
            </a:extLst>
          </p:cNvPr>
          <p:cNvSpPr/>
          <p:nvPr/>
        </p:nvSpPr>
        <p:spPr>
          <a:xfrm>
            <a:off x="5567363" y="5715000"/>
            <a:ext cx="25050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[MF-I40 Jae-Min Kwon]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组合 3">
            <a:extLst>
              <a:ext uri="{FF2B5EF4-FFF2-40B4-BE49-F238E27FC236}">
                <a16:creationId xmlns:a16="http://schemas.microsoft.com/office/drawing/2014/main" id="{17FD4C62-3318-4A36-8B78-9B1017663D86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1857375"/>
            <a:ext cx="4176713" cy="4514850"/>
            <a:chOff x="7104112" y="980728"/>
            <a:chExt cx="4813025" cy="5053510"/>
          </a:xfrm>
        </p:grpSpPr>
        <p:pic>
          <p:nvPicPr>
            <p:cNvPr id="27658" name="图片 4">
              <a:extLst>
                <a:ext uri="{FF2B5EF4-FFF2-40B4-BE49-F238E27FC236}">
                  <a16:creationId xmlns:a16="http://schemas.microsoft.com/office/drawing/2014/main" id="{EE0D4508-8E56-452B-A908-F3B1108F0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112" y="980728"/>
              <a:ext cx="4813025" cy="4030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9" name="图片 5">
              <a:extLst>
                <a:ext uri="{FF2B5EF4-FFF2-40B4-BE49-F238E27FC236}">
                  <a16:creationId xmlns:a16="http://schemas.microsoft.com/office/drawing/2014/main" id="{93B918CE-8EDB-4ED2-BC89-B48F59478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0" t="9450" r="6438" b="48550"/>
            <a:stretch>
              <a:fillRect/>
            </a:stretch>
          </p:blipFill>
          <p:spPr bwMode="auto">
            <a:xfrm>
              <a:off x="7216492" y="4607998"/>
              <a:ext cx="4136093" cy="1426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本框 10">
              <a:extLst>
                <a:ext uri="{FF2B5EF4-FFF2-40B4-BE49-F238E27FC236}">
                  <a16:creationId xmlns:a16="http://schemas.microsoft.com/office/drawing/2014/main" id="{816708A3-0B4C-4F75-8A04-CD0B08962D35}"/>
                </a:ext>
              </a:extLst>
            </p:cNvPr>
            <p:cNvSpPr txBox="1"/>
            <p:nvPr/>
          </p:nvSpPr>
          <p:spPr>
            <a:xfrm>
              <a:off x="8349901" y="4873921"/>
              <a:ext cx="2599508" cy="378480"/>
            </a:xfrm>
            <a:prstGeom prst="rect">
              <a:avLst/>
            </a:prstGeom>
            <a:noFill/>
            <a:ln w="0"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sz="1600" dirty="0">
                  <a:solidFill>
                    <a:srgbClr val="FF00FF"/>
                  </a:solidFill>
                </a:rPr>
                <a:t>W source at </a:t>
              </a:r>
              <a:r>
                <a:rPr lang="en-US" altLang="zh-CN" sz="1600" dirty="0" err="1">
                  <a:solidFill>
                    <a:srgbClr val="FF00FF"/>
                  </a:solidFill>
                </a:rPr>
                <a:t>divertor</a:t>
              </a:r>
              <a:endParaRPr lang="zh-CN" altLang="en-US" sz="1600" dirty="0">
                <a:solidFill>
                  <a:srgbClr val="FF00FF"/>
                </a:solidFill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4B46EC52-340B-41F7-96AC-7E464BA072D8}"/>
              </a:ext>
            </a:extLst>
          </p:cNvPr>
          <p:cNvSpPr/>
          <p:nvPr/>
        </p:nvSpPr>
        <p:spPr>
          <a:xfrm>
            <a:off x="663575" y="1143000"/>
            <a:ext cx="3336925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p"/>
              <a:defRPr/>
            </a:pPr>
            <a:r>
              <a:rPr lang="en-US" altLang="zh-CN" kern="0" dirty="0">
                <a:ea typeface="+mj-ea"/>
                <a:cs typeface="Arial" pitchFamily="34" charset="0"/>
              </a:rPr>
              <a:t> ELM suppression using RMP in long pulse plasma</a:t>
            </a:r>
            <a:endParaRPr lang="zh-CN" altLang="en-US" kern="0" dirty="0">
              <a:ea typeface="+mj-ea"/>
              <a:cs typeface="Arial" pitchFamily="34" charset="0"/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471CD8CD-66C5-4430-BC08-F566BBAD6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736DF478-878F-4D8B-83DA-9E94FB1FCC3D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RMP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2200E77-F311-4790-ABA3-3376AF419134}"/>
              </a:ext>
            </a:extLst>
          </p:cNvPr>
          <p:cNvSpPr/>
          <p:nvPr/>
        </p:nvSpPr>
        <p:spPr>
          <a:xfrm>
            <a:off x="1500188" y="6357938"/>
            <a:ext cx="21463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[MF-I42 Fang Ding]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7655" name="图片 13">
            <a:extLst>
              <a:ext uri="{FF2B5EF4-FFF2-40B4-BE49-F238E27FC236}">
                <a16:creationId xmlns:a16="http://schemas.microsoft.com/office/drawing/2014/main" id="{89348C80-AD48-4FCE-B69E-4FE0D7C68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285875"/>
            <a:ext cx="3475038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矩形 12">
            <a:extLst>
              <a:ext uri="{FF2B5EF4-FFF2-40B4-BE49-F238E27FC236}">
                <a16:creationId xmlns:a16="http://schemas.microsoft.com/office/drawing/2014/main" id="{2C7A3465-0C25-4938-A97E-C732D8FAF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1188" y="6357938"/>
            <a:ext cx="2381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[MF-O5 HuiHui Wang]</a:t>
            </a:r>
            <a:endParaRPr lang="zh-CN" altLang="en-US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7" name="矩形 13">
            <a:extLst>
              <a:ext uri="{FF2B5EF4-FFF2-40B4-BE49-F238E27FC236}">
                <a16:creationId xmlns:a16="http://schemas.microsoft.com/office/drawing/2014/main" id="{8BA3583D-5ACD-4F24-8B10-27C3712F7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4394200"/>
            <a:ext cx="45720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Aft>
                <a:spcPts val="600"/>
              </a:spcAft>
              <a:buSzPts val="1100"/>
              <a:buFont typeface="Wingdings" panose="05000000000000000000" pitchFamily="2" charset="2"/>
              <a:buChar char=""/>
            </a:pPr>
            <a:r>
              <a:rPr lang="en-US" altLang="zh-CN" sz="1600" b="1">
                <a:solidFill>
                  <a:srgbClr val="FF0000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Contradicted to the observations</a:t>
            </a:r>
            <a:r>
              <a:rPr lang="en-US" altLang="zh-CN" sz="1600" b="1">
                <a:ea typeface="Century Gothic" panose="020B0502020202020204" pitchFamily="34" charset="0"/>
                <a:cs typeface="Times New Roman" panose="02020603050405020304" pitchFamily="18" charset="0"/>
              </a:rPr>
              <a:t>, previous theory predicted a </a:t>
            </a:r>
            <a:r>
              <a:rPr lang="en-US" altLang="zh-CN" sz="1600" b="1">
                <a:solidFill>
                  <a:srgbClr val="FF0000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weak</a:t>
            </a:r>
            <a:r>
              <a:rPr lang="en-US" altLang="zh-CN" sz="1600" b="1">
                <a:ea typeface="Century Gothic" panose="020B0502020202020204" pitchFamily="34" charset="0"/>
                <a:cs typeface="Times New Roman" panose="02020603050405020304" pitchFamily="18" charset="0"/>
              </a:rPr>
              <a:t> density dependence, with the assumption that the energy confinement is in the </a:t>
            </a:r>
            <a:r>
              <a:rPr lang="en-US" altLang="zh-CN" sz="1600" b="1">
                <a:solidFill>
                  <a:srgbClr val="FF0000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Neo-Alcator regime</a:t>
            </a:r>
            <a:r>
              <a:rPr lang="en-US" altLang="zh-CN" sz="1600" b="1">
                <a:ea typeface="Century Gothic" panose="020B0502020202020204" pitchFamily="34" charset="0"/>
                <a:cs typeface="Times New Roman" panose="02020603050405020304" pitchFamily="18" charset="0"/>
              </a:rPr>
              <a:t>.</a:t>
            </a:r>
            <a:endParaRPr lang="en-US" altLang="zh-CN" sz="1600" b="1">
              <a:latin typeface="Century Gothic" panose="020B0502020202020204" pitchFamily="34" charset="0"/>
              <a:ea typeface="Century Gothic" panose="020B0502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SzPts val="1100"/>
              <a:buFont typeface="Wingdings" panose="05000000000000000000" pitchFamily="2" charset="2"/>
              <a:buChar char=""/>
            </a:pPr>
            <a:r>
              <a:rPr lang="en-US" altLang="zh-CN" sz="1600" b="1">
                <a:ea typeface="Century Gothic" panose="020B0502020202020204" pitchFamily="34" charset="0"/>
                <a:cs typeface="Times New Roman" panose="02020603050405020304" pitchFamily="18" charset="0"/>
              </a:rPr>
              <a:t>The confinement  lies in </a:t>
            </a:r>
            <a:r>
              <a:rPr lang="en-US" altLang="zh-CN" sz="1600" b="1">
                <a:solidFill>
                  <a:srgbClr val="FF0000"/>
                </a:solidFill>
                <a:ea typeface="Century Gothic" panose="020B0502020202020204" pitchFamily="34" charset="0"/>
                <a:cs typeface="Times New Roman" panose="02020603050405020304" pitchFamily="18" charset="0"/>
              </a:rPr>
              <a:t>Ohmic SOC regime</a:t>
            </a:r>
            <a:r>
              <a:rPr lang="en-US" altLang="zh-CN" sz="1600" b="1">
                <a:ea typeface="Century Gothic" panose="020B0502020202020204" pitchFamily="34" charset="0"/>
                <a:cs typeface="Times New Roman" panose="02020603050405020304" pitchFamily="18" charset="0"/>
              </a:rPr>
              <a:t> in EAST, </a:t>
            </a:r>
            <a:endParaRPr lang="zh-CN" altLang="en-US" sz="1600">
              <a:ea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72A21F2-5B8D-4188-AD1E-8BB84B3E7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"/>
          <a:stretch>
            <a:fillRect/>
          </a:stretch>
        </p:blipFill>
        <p:spPr bwMode="auto">
          <a:xfrm>
            <a:off x="71438" y="1285875"/>
            <a:ext cx="8929687" cy="50958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>
            <a:extLst>
              <a:ext uri="{FF2B5EF4-FFF2-40B4-BE49-F238E27FC236}">
                <a16:creationId xmlns:a16="http://schemas.microsoft.com/office/drawing/2014/main" id="{5FEB197E-0CD3-44AE-9AC7-A2F1542C9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5F1BEE79-3E76-4A5E-AE4E-AA7F30694D72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RMP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1ADA03-FBD5-42A2-9C75-E54946F064F5}"/>
              </a:ext>
            </a:extLst>
          </p:cNvPr>
          <p:cNvSpPr/>
          <p:nvPr/>
        </p:nvSpPr>
        <p:spPr>
          <a:xfrm>
            <a:off x="785813" y="5694363"/>
            <a:ext cx="19399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[Eric Fredrickson]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>
            <a:extLst>
              <a:ext uri="{FF2B5EF4-FFF2-40B4-BE49-F238E27FC236}">
                <a16:creationId xmlns:a16="http://schemas.microsoft.com/office/drawing/2014/main" id="{44FADD88-9DA0-405F-835E-533E48258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15888"/>
            <a:ext cx="8085138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5B8EAA-2FAA-476B-8BB8-0C55287FB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188" y="1412875"/>
            <a:ext cx="5859462" cy="50244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to MF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Progresses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Major progresses for machines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ELM control and RMP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MHD and EP physics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Fueling and current drive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Transport and confinement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PMI</a:t>
            </a:r>
            <a:endParaRPr lang="en-US" altLang="zh-CN" sz="2400" i="1" dirty="0">
              <a:latin typeface="Times New Roman" pitchFamily="18" charset="0"/>
              <a:cs typeface="Times New Roman" pitchFamily="18" charset="0"/>
            </a:endParaRP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ITER and DEMO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Challenges and Summary</a:t>
            </a:r>
          </a:p>
        </p:txBody>
      </p:sp>
      <p:sp>
        <p:nvSpPr>
          <p:cNvPr id="29700" name="Rectangle 4">
            <a:extLst>
              <a:ext uri="{FF2B5EF4-FFF2-40B4-BE49-F238E27FC236}">
                <a16:creationId xmlns:a16="http://schemas.microsoft.com/office/drawing/2014/main" id="{A422FCAD-C806-40F4-B79B-2B964B4E3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组合 3">
            <a:extLst>
              <a:ext uri="{FF2B5EF4-FFF2-40B4-BE49-F238E27FC236}">
                <a16:creationId xmlns:a16="http://schemas.microsoft.com/office/drawing/2014/main" id="{56209FF7-609E-4278-9AE1-3B32FA7ACB02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357313"/>
            <a:ext cx="6858000" cy="4000500"/>
            <a:chOff x="6350" y="692696"/>
            <a:chExt cx="8798545" cy="5458260"/>
          </a:xfrm>
        </p:grpSpPr>
        <p:pic>
          <p:nvPicPr>
            <p:cNvPr id="30728" name="Picture 1" descr="C:\Users\chenw\AppData\Roaming\Tencent\Users\39961983\QQ\WinTemp\RichOle\8_@I($M35OFUM)T0O@{Z2S3.png">
              <a:extLst>
                <a:ext uri="{FF2B5EF4-FFF2-40B4-BE49-F238E27FC236}">
                  <a16:creationId xmlns:a16="http://schemas.microsoft.com/office/drawing/2014/main" id="{3056583C-7472-4259-8AE0-8C0B3A421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55" r="1855"/>
            <a:stretch>
              <a:fillRect/>
            </a:stretch>
          </p:blipFill>
          <p:spPr bwMode="auto">
            <a:xfrm>
              <a:off x="6350" y="692696"/>
              <a:ext cx="4357118" cy="5458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6" descr="C:\Users\chenw\AppData\Roaming\Tencent\Users\39961983\QQ\WinTemp\RichOle\$JYWIRVA8T29KETRSLP)V]1.png">
              <a:extLst>
                <a:ext uri="{FF2B5EF4-FFF2-40B4-BE49-F238E27FC236}">
                  <a16:creationId xmlns:a16="http://schemas.microsoft.com/office/drawing/2014/main" id="{CDA26E77-0064-42B2-944A-C8DF1D6DE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699870"/>
              <a:ext cx="4448919" cy="540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3" name="文本框 5">
            <a:extLst>
              <a:ext uri="{FF2B5EF4-FFF2-40B4-BE49-F238E27FC236}">
                <a16:creationId xmlns:a16="http://schemas.microsoft.com/office/drawing/2014/main" id="{04F1684F-6509-40A5-B49A-A1EA02C03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572125"/>
            <a:ext cx="8604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The mode stability depends </a:t>
            </a:r>
            <a:r>
              <a:rPr lang="en-US" altLang="zh-CN" b="1"/>
              <a:t>not only on the injected power </a:t>
            </a:r>
            <a:r>
              <a:rPr lang="en-US" altLang="zh-CN" b="1">
                <a:solidFill>
                  <a:srgbClr val="FF0000"/>
                </a:solidFill>
              </a:rPr>
              <a:t>but also on the radial deposition location of ECRH</a:t>
            </a:r>
            <a:r>
              <a:rPr lang="en-US" altLang="zh-CN"/>
              <a:t>, and the instability can be </a:t>
            </a:r>
            <a:r>
              <a:rPr lang="en-US" altLang="zh-CN" b="1">
                <a:solidFill>
                  <a:srgbClr val="FF00FF"/>
                </a:solidFill>
              </a:rPr>
              <a:t>completely suppressed when the injected ECRH power exceeds certain threshold. </a:t>
            </a:r>
          </a:p>
        </p:txBody>
      </p:sp>
      <p:sp>
        <p:nvSpPr>
          <p:cNvPr id="30724" name="Rectangle 4">
            <a:extLst>
              <a:ext uri="{FF2B5EF4-FFF2-40B4-BE49-F238E27FC236}">
                <a16:creationId xmlns:a16="http://schemas.microsoft.com/office/drawing/2014/main" id="{BF867A66-0F64-492C-935E-B96498794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715A492E-0C0C-4EF6-AAB1-D9ADDC54C1E5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and EP Physics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0726" name="矩形 9">
            <a:extLst>
              <a:ext uri="{FF2B5EF4-FFF2-40B4-BE49-F238E27FC236}">
                <a16:creationId xmlns:a16="http://schemas.microsoft.com/office/drawing/2014/main" id="{32BF1686-069D-4E24-810D-E9F6BCDF9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5214938"/>
            <a:ext cx="2116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[MF-I15 Wei Chen]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30727" name="TextBox 9">
            <a:extLst>
              <a:ext uri="{FF2B5EF4-FFF2-40B4-BE49-F238E27FC236}">
                <a16:creationId xmlns:a16="http://schemas.microsoft.com/office/drawing/2014/main" id="{FA4D1ECF-6EAB-4A47-A457-57054B47C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71563"/>
            <a:ext cx="4714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>
                <a:solidFill>
                  <a:srgbClr val="0000FF"/>
                </a:solidFill>
              </a:rPr>
              <a:t>Ion fishbone suppressed by ECRH</a:t>
            </a:r>
            <a:endParaRPr lang="zh-CN" altLang="en-US" sz="20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灯片编号占位符 9">
            <a:extLst>
              <a:ext uri="{FF2B5EF4-FFF2-40B4-BE49-F238E27FC236}">
                <a16:creationId xmlns:a16="http://schemas.microsoft.com/office/drawing/2014/main" id="{B6464E4F-EDFE-4175-93C4-195A9583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5500688" y="670718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3A01806-86D3-4556-8628-B6AE86068323}" type="slidenum">
              <a:rPr lang="zh-CN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27</a:t>
            </a:fld>
            <a:endParaRPr lang="zh-CN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31747" name="Picture 1" descr="C:\Users\chenw\AppData\Roaming\Tencent\Users\39961983\QQ\WinTemp\RichOle\1)05NWW(C8)S5V3_2A~GNNI.png">
            <a:extLst>
              <a:ext uri="{FF2B5EF4-FFF2-40B4-BE49-F238E27FC236}">
                <a16:creationId xmlns:a16="http://schemas.microsoft.com/office/drawing/2014/main" id="{90A95A75-3D2F-462F-A012-C98E70919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689100"/>
            <a:ext cx="4191000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5">
            <a:extLst>
              <a:ext uri="{FF2B5EF4-FFF2-40B4-BE49-F238E27FC236}">
                <a16:creationId xmlns:a16="http://schemas.microsoft.com/office/drawing/2014/main" id="{84BF8A9C-01FE-480C-9990-8525DBC12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26138"/>
            <a:ext cx="8416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Typical discharge parameters with TMs and fishbone-like activities during NBI heating on HL-2A. </a:t>
            </a:r>
            <a:endParaRPr lang="zh-CN" altLang="en-US"/>
          </a:p>
        </p:txBody>
      </p:sp>
      <p:pic>
        <p:nvPicPr>
          <p:cNvPr id="31749" name="Picture 1" descr="C:\Users\chenw\AppData\Roaming\Tencent\Users\39961983\QQ\WinTemp\RichOle\{4`VJ@B}JD_T@LW1SYROG@U.png">
            <a:extLst>
              <a:ext uri="{FF2B5EF4-FFF2-40B4-BE49-F238E27FC236}">
                <a16:creationId xmlns:a16="http://schemas.microsoft.com/office/drawing/2014/main" id="{55115B4A-E155-4F35-A751-99B210506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1749"/>
          <a:stretch>
            <a:fillRect/>
          </a:stretch>
        </p:blipFill>
        <p:spPr bwMode="auto">
          <a:xfrm>
            <a:off x="4471988" y="1636713"/>
            <a:ext cx="4191000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矩形 8">
            <a:extLst>
              <a:ext uri="{FF2B5EF4-FFF2-40B4-BE49-F238E27FC236}">
                <a16:creationId xmlns:a16="http://schemas.microsoft.com/office/drawing/2014/main" id="{110C2AD7-6034-43E5-929B-B7FC028F4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990600"/>
            <a:ext cx="877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Resonant interactions between energetic ions and the unstable m/n=2/1 TM are observed for the first time on HL-2A. </a:t>
            </a:r>
          </a:p>
        </p:txBody>
      </p:sp>
      <p:sp>
        <p:nvSpPr>
          <p:cNvPr id="31751" name="Rectangle 4">
            <a:extLst>
              <a:ext uri="{FF2B5EF4-FFF2-40B4-BE49-F238E27FC236}">
                <a16:creationId xmlns:a16="http://schemas.microsoft.com/office/drawing/2014/main" id="{135EFE94-A239-4769-8A50-1ADE1B01F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8EFBCA38-CFD8-4DEA-AA0B-2766E23B1E59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and EP Physics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1753" name="矩形 14">
            <a:extLst>
              <a:ext uri="{FF2B5EF4-FFF2-40B4-BE49-F238E27FC236}">
                <a16:creationId xmlns:a16="http://schemas.microsoft.com/office/drawing/2014/main" id="{85B4F954-AD58-413B-8379-BBF16C9DF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6286500"/>
            <a:ext cx="2117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[MF-I15 Wei Chen]</a:t>
            </a:r>
            <a:endParaRPr lang="zh-CN" altLang="en-US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>
            <a:extLst>
              <a:ext uri="{FF2B5EF4-FFF2-40B4-BE49-F238E27FC236}">
                <a16:creationId xmlns:a16="http://schemas.microsoft.com/office/drawing/2014/main" id="{1C80FD0A-0506-499B-9F3A-DBB0C3671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FEC7F564-9103-4F7F-AB51-F4099F184D7F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and EP Physics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F7C3BD8F-43A3-4D48-9348-01505C26D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71563"/>
            <a:ext cx="7040563" cy="4572000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矩形 14">
            <a:extLst>
              <a:ext uri="{FF2B5EF4-FFF2-40B4-BE49-F238E27FC236}">
                <a16:creationId xmlns:a16="http://schemas.microsoft.com/office/drawing/2014/main" id="{1027F0A3-2EA8-48B4-97D4-CDC7DE17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8063" y="4500563"/>
            <a:ext cx="1633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[MF-O6 Da Li]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32774" name="矩形 15">
            <a:extLst>
              <a:ext uri="{FF2B5EF4-FFF2-40B4-BE49-F238E27FC236}">
                <a16:creationId xmlns:a16="http://schemas.microsoft.com/office/drawing/2014/main" id="{BDDD058C-04C8-474E-A4F0-AC1156E80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2313" y="1857375"/>
            <a:ext cx="2143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solidFill>
                  <a:srgbClr val="0000FF"/>
                </a:solidFill>
              </a:rPr>
              <a:t>Active control of tearing mode by RMPs on J-TEXT</a:t>
            </a:r>
            <a:endParaRPr lang="zh-CN" altLang="en-US" b="1">
              <a:solidFill>
                <a:srgbClr val="0000FF"/>
              </a:solidFill>
            </a:endParaRPr>
          </a:p>
        </p:txBody>
      </p:sp>
      <p:sp>
        <p:nvSpPr>
          <p:cNvPr id="32775" name="矩形 9">
            <a:extLst>
              <a:ext uri="{FF2B5EF4-FFF2-40B4-BE49-F238E27FC236}">
                <a16:creationId xmlns:a16="http://schemas.microsoft.com/office/drawing/2014/main" id="{F82F26D7-5DC7-40EB-B157-4B6CB6C27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1438" y="5711825"/>
            <a:ext cx="735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Magnetic island structure effect on runaway electron </a:t>
            </a:r>
            <a:r>
              <a:rPr lang="en-GB" altLang="zh-CN"/>
              <a:t>confinement</a:t>
            </a:r>
            <a:endParaRPr lang="zh-CN" altLang="en-US"/>
          </a:p>
        </p:txBody>
      </p:sp>
      <p:sp>
        <p:nvSpPr>
          <p:cNvPr id="32776" name="矩形 10">
            <a:extLst>
              <a:ext uri="{FF2B5EF4-FFF2-40B4-BE49-F238E27FC236}">
                <a16:creationId xmlns:a16="http://schemas.microsoft.com/office/drawing/2014/main" id="{2ACBD141-304F-49FB-A58F-396E4CFF5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6375" y="5711825"/>
            <a:ext cx="265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[MFP-44 Dong-Ho Park]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32777" name="矩形 11">
            <a:extLst>
              <a:ext uri="{FF2B5EF4-FFF2-40B4-BE49-F238E27FC236}">
                <a16:creationId xmlns:a16="http://schemas.microsoft.com/office/drawing/2014/main" id="{3DDB86A8-CC57-43B0-B7B6-7AD72491F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5738" y="6211888"/>
            <a:ext cx="260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[MF-O19 Meireni Mutia]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32778" name="矩形 12">
            <a:extLst>
              <a:ext uri="{FF2B5EF4-FFF2-40B4-BE49-F238E27FC236}">
                <a16:creationId xmlns:a16="http://schemas.microsoft.com/office/drawing/2014/main" id="{CF444ACF-0860-45CE-8C80-F6C560E0C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6069013"/>
            <a:ext cx="5572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To characterize energetic particle beams using stark broadening analysis of hydrogen lines</a:t>
            </a:r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09473FAA-53BF-4695-BFAE-5168021FEFF0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and EP Physics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3795" name="矩形 5">
            <a:extLst>
              <a:ext uri="{FF2B5EF4-FFF2-40B4-BE49-F238E27FC236}">
                <a16:creationId xmlns:a16="http://schemas.microsoft.com/office/drawing/2014/main" id="{372D7F9A-E9FA-4949-8DEB-1AB3D8790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0313" y="6345238"/>
            <a:ext cx="257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[MF-O16 Dalong Chen]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33796" name="矩形 6">
            <a:extLst>
              <a:ext uri="{FF2B5EF4-FFF2-40B4-BE49-F238E27FC236}">
                <a16:creationId xmlns:a16="http://schemas.microsoft.com/office/drawing/2014/main" id="{100E3AA2-6E9C-4EBB-8A07-C45798917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5984875"/>
            <a:ext cx="66436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Disruption mitigation with high-pressure argon gas injection</a:t>
            </a:r>
            <a:br>
              <a:rPr lang="en-US" altLang="zh-CN"/>
            </a:br>
            <a:r>
              <a:rPr lang="en-US" altLang="zh-CN"/>
              <a:t> on EAST tokamak</a:t>
            </a:r>
            <a:endParaRPr lang="zh-CN" altLang="en-US"/>
          </a:p>
        </p:txBody>
      </p:sp>
      <p:pic>
        <p:nvPicPr>
          <p:cNvPr id="33797" name="Picture 2">
            <a:extLst>
              <a:ext uri="{FF2B5EF4-FFF2-40B4-BE49-F238E27FC236}">
                <a16:creationId xmlns:a16="http://schemas.microsoft.com/office/drawing/2014/main" id="{841DF874-FE38-40C8-AD1E-2B7488653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1071563"/>
            <a:ext cx="7610475" cy="42687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矩形 8">
            <a:extLst>
              <a:ext uri="{FF2B5EF4-FFF2-40B4-BE49-F238E27FC236}">
                <a16:creationId xmlns:a16="http://schemas.microsoft.com/office/drawing/2014/main" id="{3CB6F969-041B-4AB5-927B-1B7E30D5E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100" y="4857750"/>
            <a:ext cx="2954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[MF-O13 Gianluca Pucella]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33799" name="Rectangle 4">
            <a:extLst>
              <a:ext uri="{FF2B5EF4-FFF2-40B4-BE49-F238E27FC236}">
                <a16:creationId xmlns:a16="http://schemas.microsoft.com/office/drawing/2014/main" id="{017F2B64-7CB1-4183-9AD7-5286FAEC9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33800" name="矩形 7">
            <a:extLst>
              <a:ext uri="{FF2B5EF4-FFF2-40B4-BE49-F238E27FC236}">
                <a16:creationId xmlns:a16="http://schemas.microsoft.com/office/drawing/2014/main" id="{68330AE5-F61A-4409-925B-9C60A80B9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5283200"/>
            <a:ext cx="8429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IN" altLang="zh-CN">
                <a:cs typeface="Arial" panose="020B0604020202020204" pitchFamily="34" charset="0"/>
              </a:rPr>
              <a:t>Direct experimental evidence of interaction between Drift-Tearing modes and the periodic gas puffs in the edge ADITYA/ADITYA-U plasmas.</a:t>
            </a:r>
          </a:p>
        </p:txBody>
      </p:sp>
      <p:sp>
        <p:nvSpPr>
          <p:cNvPr id="33801" name="矩形 8">
            <a:extLst>
              <a:ext uri="{FF2B5EF4-FFF2-40B4-BE49-F238E27FC236}">
                <a16:creationId xmlns:a16="http://schemas.microsoft.com/office/drawing/2014/main" id="{879151F9-77F6-440E-9585-4040F8E7E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663" y="5643563"/>
            <a:ext cx="237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[MF-I45 Harshita Raj]</a:t>
            </a:r>
            <a:endParaRPr lang="zh-CN" altLang="en-US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>
            <a:extLst>
              <a:ext uri="{FF2B5EF4-FFF2-40B4-BE49-F238E27FC236}">
                <a16:creationId xmlns:a16="http://schemas.microsoft.com/office/drawing/2014/main" id="{83FDF6A8-2570-4971-AB20-9127D43256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938" y="188913"/>
            <a:ext cx="7993062" cy="98107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 Information for MF</a:t>
            </a: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9FD55A37-83DF-43D4-980C-BDAD3DD82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557338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BFA05E84-2926-4F14-B8E1-0D14237BF537}"/>
              </a:ext>
            </a:extLst>
          </p:cNvPr>
          <p:cNvSpPr txBox="1">
            <a:spLocks/>
          </p:cNvSpPr>
          <p:nvPr/>
        </p:nvSpPr>
        <p:spPr bwMode="auto">
          <a:xfrm>
            <a:off x="714375" y="1976438"/>
            <a:ext cx="792956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7713" indent="-747713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Plenary ( 5) </a:t>
            </a:r>
          </a:p>
          <a:p>
            <a:pPr marL="747713" indent="-747713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 (1- Chinese National Fusion program)</a:t>
            </a:r>
          </a:p>
          <a:p>
            <a:pPr marL="747713" indent="-747713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(46)</a:t>
            </a:r>
          </a:p>
          <a:p>
            <a:pPr marL="747713" indent="-747713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O(25)</a:t>
            </a:r>
          </a:p>
          <a:p>
            <a:pPr marL="747713" indent="-747713"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P(50) </a:t>
            </a:r>
          </a:p>
          <a:p>
            <a:pPr eaLnBrk="1" fontAlgn="auto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Total </a:t>
            </a:r>
            <a:r>
              <a:rPr lang="zh-CN" altLang="en-US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126</a:t>
            </a:r>
            <a:r>
              <a:rPr lang="zh-CN" altLang="en-US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Largest contribution in 2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DPP-AAPPS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0E5B52FD-28E4-476F-95F6-4D96BB866A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820EAA9-AE07-4196-92ED-58E06A1FFFA7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and EP Physics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4820" name="Picture 2">
            <a:extLst>
              <a:ext uri="{FF2B5EF4-FFF2-40B4-BE49-F238E27FC236}">
                <a16:creationId xmlns:a16="http://schemas.microsoft.com/office/drawing/2014/main" id="{1A82D6BA-4EB7-4484-9E27-B44FDE2B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071563"/>
            <a:ext cx="9032875" cy="55006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矩形 5">
            <a:extLst>
              <a:ext uri="{FF2B5EF4-FFF2-40B4-BE49-F238E27FC236}">
                <a16:creationId xmlns:a16="http://schemas.microsoft.com/office/drawing/2014/main" id="{E69A4534-2453-4141-AB44-96375CED8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75" y="5916613"/>
            <a:ext cx="253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[MF-I25 Hyeon K Park]</a:t>
            </a:r>
            <a:endParaRPr lang="zh-CN" altLang="en-US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>
            <a:extLst>
              <a:ext uri="{FF2B5EF4-FFF2-40B4-BE49-F238E27FC236}">
                <a16:creationId xmlns:a16="http://schemas.microsoft.com/office/drawing/2014/main" id="{36524DDF-BA47-411D-A041-8B5BF9CE1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21B1A617-80E1-4AB1-85E7-1CA8B289937E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and EP Physics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C09CB0C5-3543-4670-A3C1-BCFFFB3EB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071563"/>
            <a:ext cx="8624887" cy="539908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矩形 6">
            <a:extLst>
              <a:ext uri="{FF2B5EF4-FFF2-40B4-BE49-F238E27FC236}">
                <a16:creationId xmlns:a16="http://schemas.microsoft.com/office/drawing/2014/main" id="{D765A8A8-52A2-4D2F-ACAD-0889F001A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6215063"/>
            <a:ext cx="2532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[MF-I25 Hyeon K Park]</a:t>
            </a:r>
            <a:endParaRPr lang="zh-CN" altLang="en-US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3">
            <a:extLst>
              <a:ext uri="{FF2B5EF4-FFF2-40B4-BE49-F238E27FC236}">
                <a16:creationId xmlns:a16="http://schemas.microsoft.com/office/drawing/2014/main" id="{50C40F5B-3953-4A5A-BB8F-4F6D33594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4527550"/>
            <a:ext cx="4779962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GB" altLang="zh-CN">
                <a:ea typeface="黑体" panose="02010609060101010101" pitchFamily="49" charset="-122"/>
                <a:cs typeface="Arial" panose="020B0604020202020204" pitchFamily="34" charset="0"/>
              </a:rPr>
              <a:t> (1/1) fishbone plays an important role in the formation and sustainment of ITB at low central </a:t>
            </a:r>
            <a:r>
              <a:rPr lang="en-US" altLang="zh-CN">
                <a:ea typeface="黑体" panose="02010609060101010101" pitchFamily="49" charset="-122"/>
                <a:cs typeface="Arial" panose="020B0604020202020204" pitchFamily="34" charset="0"/>
              </a:rPr>
              <a:t>shear;</a:t>
            </a:r>
            <a:endParaRPr lang="en-GB" altLang="zh-CN">
              <a:ea typeface="黑体" panose="02010609060101010101" pitchFamily="49" charset="-122"/>
              <a:cs typeface="Arial" panose="020B0604020202020204" pitchFamily="34" charset="0"/>
            </a:endParaRP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GB" altLang="zh-CN">
                <a:ea typeface="黑体" panose="02010609060101010101" pitchFamily="49" charset="-122"/>
                <a:cs typeface="Arial" panose="020B0604020202020204" pitchFamily="34" charset="0"/>
              </a:rPr>
              <a:t>Formation of ITB in H mode plasma </a:t>
            </a:r>
          </a:p>
          <a:p>
            <a:pPr>
              <a:spcBef>
                <a:spcPct val="10000"/>
              </a:spcBef>
              <a:buFont typeface="Arial" panose="020B0604020202020204" pitchFamily="34" charset="0"/>
              <a:buChar char="•"/>
            </a:pPr>
            <a:r>
              <a:rPr lang="en-GB" altLang="zh-CN">
                <a:ea typeface="黑体" panose="02010609060101010101" pitchFamily="49" charset="-122"/>
                <a:cs typeface="Arial" panose="020B0604020202020204" pitchFamily="34" charset="0"/>
              </a:rPr>
              <a:t>Turbulence suppressed during ITB sustainment</a:t>
            </a:r>
          </a:p>
        </p:txBody>
      </p:sp>
      <p:sp>
        <p:nvSpPr>
          <p:cNvPr id="36867" name="TextBox 1">
            <a:extLst>
              <a:ext uri="{FF2B5EF4-FFF2-40B4-BE49-F238E27FC236}">
                <a16:creationId xmlns:a16="http://schemas.microsoft.com/office/drawing/2014/main" id="{8A7BA63B-9B16-4295-A201-657961EDE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1181100"/>
            <a:ext cx="8969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>
                <a:cs typeface="Arial" panose="020B0604020202020204" pitchFamily="34" charset="0"/>
              </a:rPr>
              <a:t>Internal transport barrier (ITB)  in H-mode plasma</a:t>
            </a:r>
          </a:p>
        </p:txBody>
      </p:sp>
      <p:sp>
        <p:nvSpPr>
          <p:cNvPr id="36868" name="Freeform 42">
            <a:extLst>
              <a:ext uri="{FF2B5EF4-FFF2-40B4-BE49-F238E27FC236}">
                <a16:creationId xmlns:a16="http://schemas.microsoft.com/office/drawing/2014/main" id="{393ACDBC-F6D4-4F97-A802-7F24C0A8E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0" y="2457450"/>
            <a:ext cx="725488" cy="0"/>
          </a:xfrm>
          <a:custGeom>
            <a:avLst/>
            <a:gdLst>
              <a:gd name="T0" fmla="*/ 0 w 1141"/>
              <a:gd name="T1" fmla="*/ 0 h 1"/>
              <a:gd name="T2" fmla="*/ 2147483647 w 1141"/>
              <a:gd name="T3" fmla="*/ 0 h 1"/>
              <a:gd name="T4" fmla="*/ 0 60000 65536"/>
              <a:gd name="T5" fmla="*/ 0 60000 65536"/>
              <a:gd name="T6" fmla="*/ 0 w 1141"/>
              <a:gd name="T7" fmla="*/ 0 h 1"/>
              <a:gd name="T8" fmla="*/ 1141 w 1141"/>
              <a:gd name="T9" fmla="*/ 0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41" h="1">
                <a:moveTo>
                  <a:pt x="0" y="0"/>
                </a:moveTo>
                <a:lnTo>
                  <a:pt x="1141" y="0"/>
                </a:lnTo>
              </a:path>
            </a:pathLst>
          </a:custGeom>
          <a:noFill/>
          <a:ln w="9525">
            <a:solidFill>
              <a:srgbClr val="FFFF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grpSp>
        <p:nvGrpSpPr>
          <p:cNvPr id="36869" name="组合 6">
            <a:extLst>
              <a:ext uri="{FF2B5EF4-FFF2-40B4-BE49-F238E27FC236}">
                <a16:creationId xmlns:a16="http://schemas.microsoft.com/office/drawing/2014/main" id="{60AF7EE1-BBAF-424E-9D55-CC8015ED7C6F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2049463"/>
            <a:ext cx="3416300" cy="2586037"/>
            <a:chOff x="5538788" y="3894138"/>
            <a:chExt cx="3241675" cy="2197100"/>
          </a:xfrm>
        </p:grpSpPr>
        <p:grpSp>
          <p:nvGrpSpPr>
            <p:cNvPr id="36882" name="组合 3">
              <a:extLst>
                <a:ext uri="{FF2B5EF4-FFF2-40B4-BE49-F238E27FC236}">
                  <a16:creationId xmlns:a16="http://schemas.microsoft.com/office/drawing/2014/main" id="{3ECDF04F-1E1D-46B2-B63F-8288F3DA8C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38788" y="3894138"/>
              <a:ext cx="3241675" cy="2197100"/>
              <a:chOff x="5538788" y="3894138"/>
              <a:chExt cx="3241675" cy="2197100"/>
            </a:xfrm>
          </p:grpSpPr>
          <p:grpSp>
            <p:nvGrpSpPr>
              <p:cNvPr id="36884" name="组合 2">
                <a:extLst>
                  <a:ext uri="{FF2B5EF4-FFF2-40B4-BE49-F238E27FC236}">
                    <a16:creationId xmlns:a16="http://schemas.microsoft.com/office/drawing/2014/main" id="{271A354B-F2ED-4230-A0EB-BD6DBDD04B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38788" y="3894138"/>
                <a:ext cx="3241675" cy="2197100"/>
                <a:chOff x="5538788" y="3894138"/>
                <a:chExt cx="3241675" cy="2197100"/>
              </a:xfrm>
            </p:grpSpPr>
            <p:pic>
              <p:nvPicPr>
                <p:cNvPr id="36886" name="图片 2">
                  <a:extLst>
                    <a:ext uri="{FF2B5EF4-FFF2-40B4-BE49-F238E27FC236}">
                      <a16:creationId xmlns:a16="http://schemas.microsoft.com/office/drawing/2014/main" id="{626817CF-8327-44AD-AA0F-F35FC638F03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7" r="8820" b="16005"/>
                <a:stretch>
                  <a:fillRect/>
                </a:stretch>
              </p:blipFill>
              <p:spPr bwMode="auto">
                <a:xfrm>
                  <a:off x="5538788" y="3894138"/>
                  <a:ext cx="3241675" cy="21971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887" name="Freeform 40">
                  <a:extLst>
                    <a:ext uri="{FF2B5EF4-FFF2-40B4-BE49-F238E27FC236}">
                      <a16:creationId xmlns:a16="http://schemas.microsoft.com/office/drawing/2014/main" id="{93989AA3-E1F9-4CDD-AA07-F19F9A35FF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977793" y="3972609"/>
                  <a:ext cx="3175" cy="1970087"/>
                </a:xfrm>
                <a:custGeom>
                  <a:avLst/>
                  <a:gdLst>
                    <a:gd name="T0" fmla="*/ 0 w 5"/>
                    <a:gd name="T1" fmla="*/ 0 h 3103"/>
                    <a:gd name="T2" fmla="*/ 2147483647 w 5"/>
                    <a:gd name="T3" fmla="*/ 2147483647 h 3103"/>
                    <a:gd name="T4" fmla="*/ 0 60000 65536"/>
                    <a:gd name="T5" fmla="*/ 0 60000 65536"/>
                    <a:gd name="T6" fmla="*/ 0 w 5"/>
                    <a:gd name="T7" fmla="*/ 0 h 3103"/>
                    <a:gd name="T8" fmla="*/ 5 w 5"/>
                    <a:gd name="T9" fmla="*/ 3103 h 310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" h="3103">
                      <a:moveTo>
                        <a:pt x="0" y="0"/>
                      </a:moveTo>
                      <a:lnTo>
                        <a:pt x="5" y="3103"/>
                      </a:lnTo>
                    </a:path>
                  </a:pathLst>
                </a:custGeom>
                <a:noFill/>
                <a:ln w="50800">
                  <a:solidFill>
                    <a:srgbClr val="FFFFF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/>
                </a:p>
              </p:txBody>
            </p:sp>
            <p:sp>
              <p:nvSpPr>
                <p:cNvPr id="36888" name="Freeform 41">
                  <a:extLst>
                    <a:ext uri="{FF2B5EF4-FFF2-40B4-BE49-F238E27FC236}">
                      <a16:creationId xmlns:a16="http://schemas.microsoft.com/office/drawing/2014/main" id="{E754FA1F-4784-4076-9854-207300388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092950" y="4007644"/>
                  <a:ext cx="3175" cy="1970088"/>
                </a:xfrm>
                <a:custGeom>
                  <a:avLst/>
                  <a:gdLst>
                    <a:gd name="T0" fmla="*/ 0 w 5"/>
                    <a:gd name="T1" fmla="*/ 0 h 3103"/>
                    <a:gd name="T2" fmla="*/ 2147483647 w 5"/>
                    <a:gd name="T3" fmla="*/ 2147483647 h 3103"/>
                    <a:gd name="T4" fmla="*/ 0 60000 65536"/>
                    <a:gd name="T5" fmla="*/ 0 60000 65536"/>
                    <a:gd name="T6" fmla="*/ 0 w 5"/>
                    <a:gd name="T7" fmla="*/ 0 h 3103"/>
                    <a:gd name="T8" fmla="*/ 5 w 5"/>
                    <a:gd name="T9" fmla="*/ 3103 h 310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5" h="3103">
                      <a:moveTo>
                        <a:pt x="0" y="0"/>
                      </a:moveTo>
                      <a:lnTo>
                        <a:pt x="5" y="3103"/>
                      </a:lnTo>
                    </a:path>
                  </a:pathLst>
                </a:custGeom>
                <a:noFill/>
                <a:ln w="50800">
                  <a:solidFill>
                    <a:srgbClr val="FFFFFF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endParaRPr lang="zh-CN" altLang="en-US"/>
                </a:p>
              </p:txBody>
            </p:sp>
          </p:grpSp>
          <p:sp>
            <p:nvSpPr>
              <p:cNvPr id="36885" name="Freeform 15">
                <a:extLst>
                  <a:ext uri="{FF2B5EF4-FFF2-40B4-BE49-F238E27FC236}">
                    <a16:creationId xmlns:a16="http://schemas.microsoft.com/office/drawing/2014/main" id="{A9251477-373B-4F92-AFFB-DCD4B5C99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4388" y="4221163"/>
                <a:ext cx="723900" cy="0"/>
              </a:xfrm>
              <a:custGeom>
                <a:avLst/>
                <a:gdLst>
                  <a:gd name="T0" fmla="*/ 0 w 1141"/>
                  <a:gd name="T1" fmla="*/ 0 h 1"/>
                  <a:gd name="T2" fmla="*/ 2147483647 w 1141"/>
                  <a:gd name="T3" fmla="*/ 0 h 1"/>
                  <a:gd name="T4" fmla="*/ 0 60000 65536"/>
                  <a:gd name="T5" fmla="*/ 0 60000 65536"/>
                  <a:gd name="T6" fmla="*/ 0 w 1141"/>
                  <a:gd name="T7" fmla="*/ 0 h 1"/>
                  <a:gd name="T8" fmla="*/ 1141 w 1141"/>
                  <a:gd name="T9" fmla="*/ 0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141" h="1">
                    <a:moveTo>
                      <a:pt x="0" y="0"/>
                    </a:moveTo>
                    <a:lnTo>
                      <a:pt x="1141" y="0"/>
                    </a:lnTo>
                  </a:path>
                </a:pathLst>
              </a:custGeom>
              <a:noFill/>
              <a:ln w="9525">
                <a:solidFill>
                  <a:srgbClr val="FFFFFF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36883" name="Text Box 16">
              <a:extLst>
                <a:ext uri="{FF2B5EF4-FFF2-40B4-BE49-F238E27FC236}">
                  <a16:creationId xmlns:a16="http://schemas.microsoft.com/office/drawing/2014/main" id="{B353E7B6-DD31-4248-A3A3-1A00E0AF3F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22294" y="3988296"/>
              <a:ext cx="533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/>
              <a:r>
                <a:rPr lang="en-US" altLang="zh-CN" sz="1600" b="1">
                  <a:cs typeface="Arial" panose="020B0604020202020204" pitchFamily="34" charset="0"/>
                </a:rPr>
                <a:t>ITB</a:t>
              </a:r>
            </a:p>
          </p:txBody>
        </p:sp>
      </p:grpSp>
      <p:sp>
        <p:nvSpPr>
          <p:cNvPr id="36870" name="矩形 5">
            <a:extLst>
              <a:ext uri="{FF2B5EF4-FFF2-40B4-BE49-F238E27FC236}">
                <a16:creationId xmlns:a16="http://schemas.microsoft.com/office/drawing/2014/main" id="{EE718012-0064-4B8E-83C9-3C30B095F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7475" y="5916613"/>
            <a:ext cx="1676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i="1">
                <a:solidFill>
                  <a:srgbClr val="0000FF"/>
                </a:solidFill>
              </a:rPr>
              <a:t>[</a:t>
            </a:r>
            <a:r>
              <a:rPr lang="en-GB" altLang="zh-CN" i="1">
                <a:solidFill>
                  <a:srgbClr val="0000FF"/>
                </a:solidFill>
              </a:rPr>
              <a:t>MF-I13 Yi Liu</a:t>
            </a:r>
            <a:r>
              <a:rPr lang="en-US" altLang="zh-CN" i="1">
                <a:solidFill>
                  <a:srgbClr val="0000FF"/>
                </a:solidFill>
              </a:rPr>
              <a:t>]</a:t>
            </a:r>
          </a:p>
        </p:txBody>
      </p:sp>
      <p:grpSp>
        <p:nvGrpSpPr>
          <p:cNvPr id="36871" name="组合 15">
            <a:extLst>
              <a:ext uri="{FF2B5EF4-FFF2-40B4-BE49-F238E27FC236}">
                <a16:creationId xmlns:a16="http://schemas.microsoft.com/office/drawing/2014/main" id="{B69ADA35-A2BC-4E2A-BA35-8839AC1BDDBF}"/>
              </a:ext>
            </a:extLst>
          </p:cNvPr>
          <p:cNvGrpSpPr>
            <a:grpSpLocks/>
          </p:cNvGrpSpPr>
          <p:nvPr/>
        </p:nvGrpSpPr>
        <p:grpSpPr bwMode="auto">
          <a:xfrm>
            <a:off x="5795963" y="2049463"/>
            <a:ext cx="2603500" cy="3543300"/>
            <a:chOff x="5822242" y="778408"/>
            <a:chExt cx="3130032" cy="3835538"/>
          </a:xfrm>
        </p:grpSpPr>
        <p:pic>
          <p:nvPicPr>
            <p:cNvPr id="36875" name="Picture 2" descr="G:\meeting\2018_IAEA\MIN_XU\PPT\辅助\YiLiu.jpg">
              <a:extLst>
                <a:ext uri="{FF2B5EF4-FFF2-40B4-BE49-F238E27FC236}">
                  <a16:creationId xmlns:a16="http://schemas.microsoft.com/office/drawing/2014/main" id="{00CE4EE6-03AE-42B2-A029-6A5A131996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2242" y="2847396"/>
              <a:ext cx="3130032" cy="176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6876" name="组合 1">
              <a:extLst>
                <a:ext uri="{FF2B5EF4-FFF2-40B4-BE49-F238E27FC236}">
                  <a16:creationId xmlns:a16="http://schemas.microsoft.com/office/drawing/2014/main" id="{5E16D363-7BB2-40E8-8E36-0628043DA2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2242" y="778408"/>
              <a:ext cx="2964114" cy="1913331"/>
              <a:chOff x="1043608" y="3348118"/>
              <a:chExt cx="3403328" cy="2925407"/>
            </a:xfrm>
          </p:grpSpPr>
          <p:pic>
            <p:nvPicPr>
              <p:cNvPr id="36879" name="Picture 34">
                <a:extLst>
                  <a:ext uri="{FF2B5EF4-FFF2-40B4-BE49-F238E27FC236}">
                    <a16:creationId xmlns:a16="http://schemas.microsoft.com/office/drawing/2014/main" id="{7EB49E8C-295D-47B4-9F93-2786011283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3348118"/>
                <a:ext cx="3403328" cy="2925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36880" name="直接连接符 7">
                <a:extLst>
                  <a:ext uri="{FF2B5EF4-FFF2-40B4-BE49-F238E27FC236}">
                    <a16:creationId xmlns:a16="http://schemas.microsoft.com/office/drawing/2014/main" id="{7FE80696-C5DE-4902-A8CB-3D5F7929A75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2745272" y="3503849"/>
                <a:ext cx="0" cy="2428791"/>
              </a:xfrm>
              <a:prstGeom prst="line">
                <a:avLst/>
              </a:prstGeom>
              <a:noFill/>
              <a:ln w="25400" algn="ctr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881" name="直接连接符 22">
                <a:extLst>
                  <a:ext uri="{FF2B5EF4-FFF2-40B4-BE49-F238E27FC236}">
                    <a16:creationId xmlns:a16="http://schemas.microsoft.com/office/drawing/2014/main" id="{C9EFBB52-9296-4D15-8115-3CAA1D57DCA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690362" y="3503849"/>
                <a:ext cx="0" cy="2428791"/>
              </a:xfrm>
              <a:prstGeom prst="line">
                <a:avLst/>
              </a:prstGeom>
              <a:noFill/>
              <a:ln w="25400" algn="ctr">
                <a:solidFill>
                  <a:srgbClr val="00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6A1AC0-6C1E-4B92-84AD-BA4489C14B54}"/>
                </a:ext>
              </a:extLst>
            </p:cNvPr>
            <p:cNvSpPr txBox="1"/>
            <p:nvPr/>
          </p:nvSpPr>
          <p:spPr>
            <a:xfrm>
              <a:off x="6181051" y="2763195"/>
              <a:ext cx="1313087" cy="2749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050" dirty="0">
                  <a:cs typeface="Arial" pitchFamily="34" charset="0"/>
                </a:rPr>
                <a:t>HL-2A # 29710</a:t>
              </a:r>
              <a:endParaRPr lang="zh-CN" altLang="en-US" sz="1050" dirty="0">
                <a:cs typeface="Arial" pitchFamily="34" charset="0"/>
              </a:endParaRPr>
            </a:p>
          </p:txBody>
        </p:sp>
        <p:sp>
          <p:nvSpPr>
            <p:cNvPr id="36878" name="TextBox 19">
              <a:extLst>
                <a:ext uri="{FF2B5EF4-FFF2-40B4-BE49-F238E27FC236}">
                  <a16:creationId xmlns:a16="http://schemas.microsoft.com/office/drawing/2014/main" id="{A641F96E-5C36-418D-BFF8-758D3661A3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82385" y="1060195"/>
              <a:ext cx="796238" cy="333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400" b="1">
                  <a:cs typeface="Arial" panose="020B0604020202020204" pitchFamily="34" charset="0"/>
                </a:rPr>
                <a:t>ELMy</a:t>
              </a:r>
              <a:endParaRPr lang="zh-CN" altLang="en-US" sz="1400" b="1">
                <a:cs typeface="Arial" panose="020B0604020202020204" pitchFamily="34" charset="0"/>
              </a:endParaRPr>
            </a:p>
          </p:txBody>
        </p:sp>
      </p:grpSp>
      <p:sp>
        <p:nvSpPr>
          <p:cNvPr id="36872" name="TextBox 23">
            <a:extLst>
              <a:ext uri="{FF2B5EF4-FFF2-40B4-BE49-F238E27FC236}">
                <a16:creationId xmlns:a16="http://schemas.microsoft.com/office/drawing/2014/main" id="{5CF3F0FB-E7DE-4873-B2A6-D12DA18C3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5250" y="1612900"/>
            <a:ext cx="9382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cs typeface="Arial" panose="020B0604020202020204" pitchFamily="34" charset="0"/>
              </a:rPr>
              <a:t>Fishbone </a:t>
            </a:r>
            <a:r>
              <a:rPr lang="en-US" altLang="zh-CN">
                <a:cs typeface="Arial" panose="020B0604020202020204" pitchFamily="34" charset="0"/>
                <a:sym typeface="Wingdings" panose="05000000000000000000" pitchFamily="2" charset="2"/>
              </a:rPr>
              <a:t> fast ion redistribution change of q shear  affect transport  ITB form</a:t>
            </a:r>
            <a:r>
              <a:rPr lang="en-US" altLang="zh-CN">
                <a:sym typeface="Wingdings" panose="05000000000000000000" pitchFamily="2" charset="2"/>
              </a:rPr>
              <a:t>ation</a:t>
            </a:r>
            <a:endParaRPr lang="zh-CN" altLang="en-US"/>
          </a:p>
        </p:txBody>
      </p:sp>
      <p:sp>
        <p:nvSpPr>
          <p:cNvPr id="36873" name="Rectangle 4">
            <a:extLst>
              <a:ext uri="{FF2B5EF4-FFF2-40B4-BE49-F238E27FC236}">
                <a16:creationId xmlns:a16="http://schemas.microsoft.com/office/drawing/2014/main" id="{B04DDA38-B3ED-4864-83A3-588209BF2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B5EF7899-5417-4321-8B9A-19B9222E7E31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and EP Physics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矩形 3">
            <a:extLst>
              <a:ext uri="{FF2B5EF4-FFF2-40B4-BE49-F238E27FC236}">
                <a16:creationId xmlns:a16="http://schemas.microsoft.com/office/drawing/2014/main" id="{A0FB8C22-588B-4802-9946-A45F4455C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6488113"/>
            <a:ext cx="272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[MF-I28 Matteo Baruzzo]</a:t>
            </a:r>
            <a:endParaRPr lang="zh-CN" altLang="en-US" i="1">
              <a:solidFill>
                <a:srgbClr val="0000FF"/>
              </a:solidFill>
            </a:endParaRPr>
          </a:p>
        </p:txBody>
      </p:sp>
      <p:pic>
        <p:nvPicPr>
          <p:cNvPr id="37891" name="Picture 5">
            <a:extLst>
              <a:ext uri="{FF2B5EF4-FFF2-40B4-BE49-F238E27FC236}">
                <a16:creationId xmlns:a16="http://schemas.microsoft.com/office/drawing/2014/main" id="{06345AF6-7631-44A5-9534-60261BC7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6"/>
          <a:stretch>
            <a:fillRect/>
          </a:stretch>
        </p:blipFill>
        <p:spPr bwMode="auto">
          <a:xfrm>
            <a:off x="5214938" y="1071563"/>
            <a:ext cx="288290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61FD19F7-68D9-466E-A41D-F3F5D4B7E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875" y="4308475"/>
            <a:ext cx="5572125" cy="23352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it-IT" dirty="0">
                <a:latin typeface="Arial" pitchFamily="34" charset="0"/>
                <a:ea typeface="+mn-ea"/>
                <a:cs typeface="Arial" pitchFamily="34" charset="0"/>
              </a:rPr>
              <a:t>SPI is located on top of machine in place of DMV1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altLang="it-IT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it-IT" dirty="0">
                <a:latin typeface="Arial" pitchFamily="34" charset="0"/>
                <a:ea typeface="+mn-ea"/>
                <a:cs typeface="Arial" pitchFamily="34" charset="0"/>
              </a:rPr>
              <a:t>SPI presently under commissioning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altLang="it-IT" dirty="0">
              <a:latin typeface="Arial" pitchFamily="34" charset="0"/>
              <a:ea typeface="+mn-ea"/>
              <a:cs typeface="Arial" pitchFamily="34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it-IT" dirty="0">
                <a:latin typeface="Arial" pitchFamily="34" charset="0"/>
                <a:ea typeface="+mn-ea"/>
                <a:cs typeface="Arial" pitchFamily="34" charset="0"/>
              </a:rPr>
              <a:t>A Shattered Pellet Injection model has been included in the 3D non linear MHD code JOREK in order to predict SPI effectiveness in heat load mitigation for ITER.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altLang="it-IT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893" name="Rectangle 4">
            <a:extLst>
              <a:ext uri="{FF2B5EF4-FFF2-40B4-BE49-F238E27FC236}">
                <a16:creationId xmlns:a16="http://schemas.microsoft.com/office/drawing/2014/main" id="{8219F846-7650-4B14-8EF7-2306A4C22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61B9634A-8AAE-44D7-8101-8B2B28884202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and EP Physics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7895" name="矩形 8">
            <a:extLst>
              <a:ext uri="{FF2B5EF4-FFF2-40B4-BE49-F238E27FC236}">
                <a16:creationId xmlns:a16="http://schemas.microsoft.com/office/drawing/2014/main" id="{A35046E4-7119-43A6-80F4-2A6BE661E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1054100"/>
            <a:ext cx="2671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it-IT" b="1">
                <a:solidFill>
                  <a:schemeClr val="bg1"/>
                </a:solidFill>
              </a:rPr>
              <a:t>SPI installation on JET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7896" name="内容占位符 4">
            <a:extLst>
              <a:ext uri="{FF2B5EF4-FFF2-40B4-BE49-F238E27FC236}">
                <a16:creationId xmlns:a16="http://schemas.microsoft.com/office/drawing/2014/main" id="{E5BC5FEF-205E-4303-8C03-CC1B50B9CAC7}"/>
              </a:ext>
            </a:extLst>
          </p:cNvPr>
          <p:cNvPicPr>
            <a:picLocks noGrp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643063"/>
            <a:ext cx="3286125" cy="4857750"/>
          </a:xfrm>
        </p:spPr>
      </p:pic>
      <p:sp>
        <p:nvSpPr>
          <p:cNvPr id="37897" name="标题 2">
            <a:extLst>
              <a:ext uri="{FF2B5EF4-FFF2-40B4-BE49-F238E27FC236}">
                <a16:creationId xmlns:a16="http://schemas.microsoft.com/office/drawing/2014/main" id="{69086990-9383-4B34-BC3D-83A3D5F71C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98550"/>
            <a:ext cx="5037138" cy="665163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altLang="zh-CN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first experimental result of shattered pellet injection system on J-TEXT tokamak </a:t>
            </a:r>
            <a:endParaRPr lang="zh-CN" altLang="en-US" sz="2000" b="1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8" name="矩形 13">
            <a:extLst>
              <a:ext uri="{FF2B5EF4-FFF2-40B4-BE49-F238E27FC236}">
                <a16:creationId xmlns:a16="http://schemas.microsoft.com/office/drawing/2014/main" id="{1E7FCEE3-0DC1-4EE9-90C1-2F4B21466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6488113"/>
            <a:ext cx="183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[MFP-14 You Li]</a:t>
            </a:r>
            <a:endParaRPr lang="zh-CN" altLang="en-US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>
            <a:extLst>
              <a:ext uri="{FF2B5EF4-FFF2-40B4-BE49-F238E27FC236}">
                <a16:creationId xmlns:a16="http://schemas.microsoft.com/office/drawing/2014/main" id="{E6EB0F7A-56D4-4187-AF36-C66DA0445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CC65B7B-0AB7-4276-8ECB-A3521F17FDC5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and EP Physics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38916" name="组合 8">
            <a:extLst>
              <a:ext uri="{FF2B5EF4-FFF2-40B4-BE49-F238E27FC236}">
                <a16:creationId xmlns:a16="http://schemas.microsoft.com/office/drawing/2014/main" id="{65F5B3E1-12F8-450E-9D59-CFCFDB13BE6F}"/>
              </a:ext>
            </a:extLst>
          </p:cNvPr>
          <p:cNvGrpSpPr>
            <a:grpSpLocks/>
          </p:cNvGrpSpPr>
          <p:nvPr/>
        </p:nvGrpSpPr>
        <p:grpSpPr bwMode="auto">
          <a:xfrm>
            <a:off x="4357688" y="2571750"/>
            <a:ext cx="4500562" cy="3500438"/>
            <a:chOff x="0" y="769693"/>
            <a:chExt cx="6691458" cy="5911833"/>
          </a:xfrm>
        </p:grpSpPr>
        <p:grpSp>
          <p:nvGrpSpPr>
            <p:cNvPr id="38924" name="Gruppo 19">
              <a:extLst>
                <a:ext uri="{FF2B5EF4-FFF2-40B4-BE49-F238E27FC236}">
                  <a16:creationId xmlns:a16="http://schemas.microsoft.com/office/drawing/2014/main" id="{BA8E0346-DE55-44B1-815D-F4D9A53927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769693"/>
              <a:ext cx="6691458" cy="4978013"/>
              <a:chOff x="206842" y="1086609"/>
              <a:chExt cx="6691458" cy="4978013"/>
            </a:xfrm>
          </p:grpSpPr>
          <p:pic>
            <p:nvPicPr>
              <p:cNvPr id="38929" name="Immagine 4">
                <a:extLst>
                  <a:ext uri="{FF2B5EF4-FFF2-40B4-BE49-F238E27FC236}">
                    <a16:creationId xmlns:a16="http://schemas.microsoft.com/office/drawing/2014/main" id="{9D335FC1-0802-49BA-855E-E954389D2B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842" y="1086609"/>
                <a:ext cx="6691458" cy="49780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CasellaDiTesto 17">
                <a:extLst>
                  <a:ext uri="{FF2B5EF4-FFF2-40B4-BE49-F238E27FC236}">
                    <a16:creationId xmlns:a16="http://schemas.microsoft.com/office/drawing/2014/main" id="{BB8B1B60-FF65-4C7E-A52E-25BE220A1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2718" y="3695919"/>
                <a:ext cx="1194571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8197" r="-24590" b="-4082"/>
                </a:stretch>
              </a:blipFill>
            </p:spPr>
            <p:txBody>
              <a:bodyPr/>
              <a:lstStyle/>
              <a:p>
                <a:pPr>
                  <a:defRPr/>
                </a:pPr>
                <a:r>
                  <a:rPr lang="it-IT" sz="1200">
                    <a:noFill/>
                  </a:rPr>
                  <a:t> </a:t>
                </a:r>
              </a:p>
            </p:txBody>
          </p:sp>
        </p:grpSp>
        <p:sp>
          <p:nvSpPr>
            <p:cNvPr id="38925" name="CasellaDiTesto 8">
              <a:extLst>
                <a:ext uri="{FF2B5EF4-FFF2-40B4-BE49-F238E27FC236}">
                  <a16:creationId xmlns:a16="http://schemas.microsoft.com/office/drawing/2014/main" id="{A4F8872E-769E-4850-A8F8-D96CCCB616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7469" y="6141947"/>
              <a:ext cx="3721921" cy="418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it-IT" altLang="zh-CN" sz="1200">
                  <a:solidFill>
                    <a:srgbClr val="FF0000"/>
                  </a:solidFill>
                  <a:latin typeface="Arial Black" panose="020B0A04020102020204" pitchFamily="34" charset="0"/>
                </a:rPr>
                <a:t>Magnetic reconnection events</a:t>
              </a:r>
            </a:p>
          </p:txBody>
        </p:sp>
        <p:cxnSp>
          <p:nvCxnSpPr>
            <p:cNvPr id="10" name="Connettore 2 10">
              <a:extLst>
                <a:ext uri="{FF2B5EF4-FFF2-40B4-BE49-F238E27FC236}">
                  <a16:creationId xmlns:a16="http://schemas.microsoft.com/office/drawing/2014/main" id="{ACDA7242-2DF8-41FD-B6FF-E65D606BA121}"/>
                </a:ext>
              </a:extLst>
            </p:cNvPr>
            <p:cNvCxnSpPr/>
            <p:nvPr/>
          </p:nvCxnSpPr>
          <p:spPr>
            <a:xfrm flipH="1" flipV="1">
              <a:off x="2537325" y="2858273"/>
              <a:ext cx="703370" cy="327094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2">
              <a:extLst>
                <a:ext uri="{FF2B5EF4-FFF2-40B4-BE49-F238E27FC236}">
                  <a16:creationId xmlns:a16="http://schemas.microsoft.com/office/drawing/2014/main" id="{323D5EEA-6B16-4533-B8ED-1C71A081A16F}"/>
                </a:ext>
              </a:extLst>
            </p:cNvPr>
            <p:cNvCxnSpPr/>
            <p:nvPr/>
          </p:nvCxnSpPr>
          <p:spPr>
            <a:xfrm flipV="1">
              <a:off x="3205291" y="3083486"/>
              <a:ext cx="981886" cy="304573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ttangolo arrotondato 14">
              <a:extLst>
                <a:ext uri="{FF2B5EF4-FFF2-40B4-BE49-F238E27FC236}">
                  <a16:creationId xmlns:a16="http://schemas.microsoft.com/office/drawing/2014/main" id="{2DCDFE26-C6C2-4165-909B-E24E9E3E7238}"/>
                </a:ext>
              </a:extLst>
            </p:cNvPr>
            <p:cNvSpPr/>
            <p:nvPr/>
          </p:nvSpPr>
          <p:spPr>
            <a:xfrm>
              <a:off x="1276923" y="6129219"/>
              <a:ext cx="4033758" cy="55230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sz="1200"/>
            </a:p>
          </p:txBody>
        </p:sp>
      </p:grpSp>
      <p:sp>
        <p:nvSpPr>
          <p:cNvPr id="38917" name="CasellaDiTesto 7">
            <a:extLst>
              <a:ext uri="{FF2B5EF4-FFF2-40B4-BE49-F238E27FC236}">
                <a16:creationId xmlns:a16="http://schemas.microsoft.com/office/drawing/2014/main" id="{837772EA-8C11-4B09-9DB5-98A9CEA6F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1071563"/>
            <a:ext cx="4143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it-IT" altLang="zh-CN" sz="2000">
                <a:cs typeface="Arial" panose="020B0604020202020204" pitchFamily="34" charset="0"/>
              </a:rPr>
              <a:t>Neutron-gamma detected during magnetic reconnection events with high temporal resolution</a:t>
            </a:r>
          </a:p>
        </p:txBody>
      </p:sp>
      <p:sp>
        <p:nvSpPr>
          <p:cNvPr id="43014" name="矩形 17">
            <a:extLst>
              <a:ext uri="{FF2B5EF4-FFF2-40B4-BE49-F238E27FC236}">
                <a16:creationId xmlns:a16="http://schemas.microsoft.com/office/drawing/2014/main" id="{E7C645D4-0483-4251-987E-9645D8026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25" y="6488113"/>
            <a:ext cx="258286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[MFP-24 Luigi Cordaro</a:t>
            </a: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8919" name="Picture 2">
            <a:extLst>
              <a:ext uri="{FF2B5EF4-FFF2-40B4-BE49-F238E27FC236}">
                <a16:creationId xmlns:a16="http://schemas.microsoft.com/office/drawing/2014/main" id="{6A04070E-BAFF-4D01-8E9F-B9F148FB62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357438"/>
            <a:ext cx="3265488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矩形 17">
            <a:extLst>
              <a:ext uri="{FF2B5EF4-FFF2-40B4-BE49-F238E27FC236}">
                <a16:creationId xmlns:a16="http://schemas.microsoft.com/office/drawing/2014/main" id="{EB03C656-91BE-433D-9421-5C1404B00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4643438"/>
            <a:ext cx="3214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>
                <a:solidFill>
                  <a:srgbClr val="7030A0"/>
                </a:solidFill>
                <a:cs typeface="Arial" panose="020B0604020202020204" pitchFamily="34" charset="0"/>
              </a:rPr>
              <a:t>Major Improvement from System on Chip Advancements</a:t>
            </a:r>
            <a:endParaRPr lang="zh-CN" altLang="en-US" sz="160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38921" name="TextBox 18">
            <a:extLst>
              <a:ext uri="{FF2B5EF4-FFF2-40B4-BE49-F238E27FC236}">
                <a16:creationId xmlns:a16="http://schemas.microsoft.com/office/drawing/2014/main" id="{23599BE5-F701-416C-B9BA-261AA6922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071563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2000"/>
              <a:t>Current technology (mini-lens) has been widely applied on a number of major tokamaks and has provided important contributions on instabilities. </a:t>
            </a:r>
          </a:p>
        </p:txBody>
      </p:sp>
      <p:sp>
        <p:nvSpPr>
          <p:cNvPr id="38922" name="文字方塊 15">
            <a:extLst>
              <a:ext uri="{FF2B5EF4-FFF2-40B4-BE49-F238E27FC236}">
                <a16:creationId xmlns:a16="http://schemas.microsoft.com/office/drawing/2014/main" id="{972338F3-A9C0-4C9A-97B4-2368172C3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5248275"/>
            <a:ext cx="41132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5613" indent="-4556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Tx/>
              <a:buBlip>
                <a:blip r:embed="rId5"/>
              </a:buBlip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Noise Temperature Reduction </a:t>
            </a:r>
          </a:p>
          <a:p>
            <a:pPr>
              <a:buFontTx/>
              <a:buBlip>
                <a:blip r:embed="rId5"/>
              </a:buBlip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Shrink the System Size</a:t>
            </a:r>
          </a:p>
          <a:p>
            <a:pPr>
              <a:buFontTx/>
              <a:buBlip>
                <a:blip r:embed="rId5"/>
              </a:buBlip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Individual Module</a:t>
            </a:r>
          </a:p>
          <a:p>
            <a:pPr>
              <a:buFontTx/>
              <a:buBlip>
                <a:blip r:embed="rId5"/>
              </a:buBlip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Well Shielded from Environment</a:t>
            </a:r>
          </a:p>
          <a:p>
            <a:pPr>
              <a:buFontTx/>
              <a:buBlip>
                <a:blip r:embed="rId5"/>
              </a:buBlip>
            </a:pP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Cost Reduction</a:t>
            </a:r>
          </a:p>
        </p:txBody>
      </p:sp>
      <p:sp>
        <p:nvSpPr>
          <p:cNvPr id="43019" name="矩形 20">
            <a:extLst>
              <a:ext uri="{FF2B5EF4-FFF2-40B4-BE49-F238E27FC236}">
                <a16:creationId xmlns:a16="http://schemas.microsoft.com/office/drawing/2014/main" id="{28309F7A-DD14-492B-98DF-1C7014175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7375" y="6488113"/>
            <a:ext cx="220186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[MF-O20 Jo-Han Yu]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3">
            <a:extLst>
              <a:ext uri="{FF2B5EF4-FFF2-40B4-BE49-F238E27FC236}">
                <a16:creationId xmlns:a16="http://schemas.microsoft.com/office/drawing/2014/main" id="{7909C3F6-7F5B-47D9-8339-AE0D93257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1177925"/>
            <a:ext cx="4349750" cy="532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0C0D3DF7-F6CD-4D7B-BF5B-759B44FBA4A1}"/>
              </a:ext>
            </a:extLst>
          </p:cNvPr>
          <p:cNvSpPr txBox="1"/>
          <p:nvPr/>
        </p:nvSpPr>
        <p:spPr>
          <a:xfrm>
            <a:off x="5287963" y="3022600"/>
            <a:ext cx="1511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rgbClr val="7030A0"/>
                </a:solidFill>
                <a:latin typeface="+mn-lt"/>
              </a:rPr>
              <a:t>CIII emission</a:t>
            </a:r>
            <a:endParaRPr lang="zh-CN" altLang="en-US" sz="1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97744396-998D-4ECD-BE37-0B54A317181D}"/>
              </a:ext>
            </a:extLst>
          </p:cNvPr>
          <p:cNvSpPr txBox="1"/>
          <p:nvPr/>
        </p:nvSpPr>
        <p:spPr>
          <a:xfrm>
            <a:off x="7596188" y="3862388"/>
            <a:ext cx="1303337" cy="476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altLang="zh-CN" sz="1600" b="1" dirty="0">
                <a:solidFill>
                  <a:srgbClr val="7030A0"/>
                </a:solidFill>
                <a:latin typeface="+mn-lt"/>
              </a:rPr>
              <a:t>Radiation</a:t>
            </a:r>
          </a:p>
          <a:p>
            <a:pPr>
              <a:lnSpc>
                <a:spcPts val="1500"/>
              </a:lnSpc>
              <a:defRPr/>
            </a:pPr>
            <a:r>
              <a:rPr lang="en-US" altLang="zh-CN" sz="1600" b="1" dirty="0">
                <a:solidFill>
                  <a:srgbClr val="7030A0"/>
                </a:solidFill>
                <a:latin typeface="+mn-lt"/>
              </a:rPr>
              <a:t>power</a:t>
            </a:r>
            <a:endParaRPr lang="zh-CN" altLang="en-US" sz="1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F187DCA9-D187-478A-AA08-F589D3F66A2E}"/>
              </a:ext>
            </a:extLst>
          </p:cNvPr>
          <p:cNvSpPr txBox="1"/>
          <p:nvPr/>
        </p:nvSpPr>
        <p:spPr>
          <a:xfrm>
            <a:off x="5478463" y="5543550"/>
            <a:ext cx="1287462" cy="4778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1500"/>
              </a:lnSpc>
              <a:defRPr/>
            </a:pPr>
            <a:r>
              <a:rPr lang="en-US" altLang="zh-CN" sz="1600" b="1" dirty="0">
                <a:solidFill>
                  <a:srgbClr val="7030A0"/>
                </a:solidFill>
                <a:latin typeface="+mn-lt"/>
              </a:rPr>
              <a:t>Line-aver.  </a:t>
            </a:r>
          </a:p>
          <a:p>
            <a:pPr>
              <a:lnSpc>
                <a:spcPts val="1500"/>
              </a:lnSpc>
              <a:defRPr/>
            </a:pPr>
            <a:r>
              <a:rPr lang="en-US" altLang="zh-CN" sz="1600" b="1" dirty="0">
                <a:solidFill>
                  <a:srgbClr val="7030A0"/>
                </a:solidFill>
                <a:latin typeface="+mn-lt"/>
              </a:rPr>
              <a:t>density</a:t>
            </a:r>
            <a:endParaRPr lang="zh-CN" altLang="en-US" sz="1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8" name="文本框 10">
            <a:extLst>
              <a:ext uri="{FF2B5EF4-FFF2-40B4-BE49-F238E27FC236}">
                <a16:creationId xmlns:a16="http://schemas.microsoft.com/office/drawing/2014/main" id="{02E81167-831B-4A66-B03D-0BFBC4A12C59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10896" y="5253769"/>
            <a:ext cx="1633104" cy="375231"/>
          </a:xfrm>
          <a:prstGeom prst="rect">
            <a:avLst/>
          </a:prstGeom>
          <a:blipFill>
            <a:blip r:embed="rId3"/>
            <a:stretch>
              <a:fillRect b="-13115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B695134-F539-414D-B867-1588CC8D6C07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661" y="1150707"/>
            <a:ext cx="4536125" cy="2785378"/>
          </a:xfrm>
          <a:prstGeom prst="rect">
            <a:avLst/>
          </a:prstGeom>
          <a:blipFill>
            <a:blip r:embed="rId4"/>
            <a:stretch>
              <a:fillRect l="-1074" t="-2845" r="-1074" b="-2626"/>
            </a:stretch>
          </a:blipFill>
        </p:spPr>
        <p:txBody>
          <a:bodyPr/>
          <a:lstStyle/>
          <a:p>
            <a:pPr>
              <a:defRPr/>
            </a:pPr>
            <a:r>
              <a:rPr lang="zh-CN" altLang="en-US">
                <a:noFill/>
              </a:rPr>
              <a:t> </a:t>
            </a:r>
          </a:p>
        </p:txBody>
      </p:sp>
      <p:sp>
        <p:nvSpPr>
          <p:cNvPr id="39944" name="文本框 12">
            <a:extLst>
              <a:ext uri="{FF2B5EF4-FFF2-40B4-BE49-F238E27FC236}">
                <a16:creationId xmlns:a16="http://schemas.microsoft.com/office/drawing/2014/main" id="{8A7CE51F-F7A6-460E-A95A-D3A77C3AB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4562475"/>
            <a:ext cx="3606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4163" indent="-28416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Strong CIII emission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Large radiation loss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Bright blob on CCD films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High plasma density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Low plasma current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FF1B51B-4469-41C0-87DB-DF372AC5E1A5}"/>
              </a:ext>
            </a:extLst>
          </p:cNvPr>
          <p:cNvSpPr/>
          <p:nvPr/>
        </p:nvSpPr>
        <p:spPr>
          <a:xfrm>
            <a:off x="-36513" y="4302125"/>
            <a:ext cx="4386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b="1" dirty="0">
                <a:latin typeface="+mn-lt"/>
                <a:cs typeface="Times New Roman" panose="02020603050405020304" pitchFamily="18" charset="0"/>
              </a:rPr>
              <a:t>Features of </a:t>
            </a:r>
            <a:r>
              <a:rPr lang="zh-CN" altLang="en-US" b="1" dirty="0">
                <a:latin typeface="+mn-lt"/>
                <a:cs typeface="Times New Roman" panose="02020603050405020304" pitchFamily="18" charset="0"/>
              </a:rPr>
              <a:t>MARFE </a:t>
            </a:r>
            <a:r>
              <a:rPr lang="en-US" altLang="zh-CN" b="1" dirty="0">
                <a:latin typeface="+mn-lt"/>
                <a:cs typeface="Times New Roman" panose="02020603050405020304" pitchFamily="18" charset="0"/>
              </a:rPr>
              <a:t>(locally at HFS edge):</a:t>
            </a:r>
            <a:endParaRPr lang="zh-CN" altLang="en-US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9946" name="Rectangle 4">
            <a:extLst>
              <a:ext uri="{FF2B5EF4-FFF2-40B4-BE49-F238E27FC236}">
                <a16:creationId xmlns:a16="http://schemas.microsoft.com/office/drawing/2014/main" id="{7F4A5623-BC66-4A1B-857A-F4CE21071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FA565583-125E-44D6-8A51-3051C5CAB237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and EP Physics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9948" name="矩形 14">
            <a:extLst>
              <a:ext uri="{FF2B5EF4-FFF2-40B4-BE49-F238E27FC236}">
                <a16:creationId xmlns:a16="http://schemas.microsoft.com/office/drawing/2014/main" id="{14395A35-A507-43AF-B780-21D155470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6063" y="6357938"/>
            <a:ext cx="213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[MFP-16 Peng Shi]</a:t>
            </a:r>
            <a:endParaRPr lang="zh-CN" altLang="en-US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4">
            <a:extLst>
              <a:ext uri="{FF2B5EF4-FFF2-40B4-BE49-F238E27FC236}">
                <a16:creationId xmlns:a16="http://schemas.microsoft.com/office/drawing/2014/main" id="{8EEFAB75-976C-4BCC-B0DA-1B208EEF3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BF5BB20E-7EDB-49CE-9069-38864997DE3A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and EP Physics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64" name="Picture 2">
            <a:extLst>
              <a:ext uri="{FF2B5EF4-FFF2-40B4-BE49-F238E27FC236}">
                <a16:creationId xmlns:a16="http://schemas.microsoft.com/office/drawing/2014/main" id="{DFFF90BF-7D97-4C36-AE03-03CCB83A7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9" t="24675" r="39853" b="11040"/>
          <a:stretch>
            <a:fillRect/>
          </a:stretch>
        </p:blipFill>
        <p:spPr bwMode="auto">
          <a:xfrm>
            <a:off x="0" y="2571750"/>
            <a:ext cx="4071938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矩形 5">
            <a:extLst>
              <a:ext uri="{FF2B5EF4-FFF2-40B4-BE49-F238E27FC236}">
                <a16:creationId xmlns:a16="http://schemas.microsoft.com/office/drawing/2014/main" id="{E49FAD7F-0491-4239-A55F-1C0E51E5B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6143625"/>
            <a:ext cx="250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[MF-O8 Mmatteo Zuin]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40966" name="TextBox 1">
            <a:extLst>
              <a:ext uri="{FF2B5EF4-FFF2-40B4-BE49-F238E27FC236}">
                <a16:creationId xmlns:a16="http://schemas.microsoft.com/office/drawing/2014/main" id="{51538054-622C-4833-9013-57E4C5ACA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1214438"/>
            <a:ext cx="37861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ts val="600"/>
              </a:spcBef>
            </a:pPr>
            <a:r>
              <a:rPr lang="it-IT" altLang="it-IT" sz="2000"/>
              <a:t>Alfvèn large-scale (n=0, </a:t>
            </a:r>
            <a:r>
              <a:rPr lang="it-IT" altLang="it-IT" sz="2000">
                <a:latin typeface="Symbol" panose="05050102010706020507" pitchFamily="18" charset="2"/>
              </a:rPr>
              <a:t>w</a:t>
            </a:r>
            <a:r>
              <a:rPr lang="it-IT" altLang="it-IT" sz="2000"/>
              <a:t>=k</a:t>
            </a:r>
            <a:r>
              <a:rPr lang="it-IT" altLang="it-IT" sz="2000" baseline="-25000"/>
              <a:t>//</a:t>
            </a:r>
            <a:r>
              <a:rPr lang="it-IT" altLang="it-IT" sz="2000"/>
              <a:t>v</a:t>
            </a:r>
            <a:r>
              <a:rPr lang="it-IT" altLang="it-IT" sz="2000" baseline="-25000"/>
              <a:t>A</a:t>
            </a:r>
            <a:r>
              <a:rPr lang="it-IT" altLang="it-IT" sz="2000"/>
              <a:t>)  eigenmodes are found to be almost ubiquitous in the ohmic RFX-mod plasmas. 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F450C31-BD84-463C-ACD3-ECE1D304F1EB}"/>
              </a:ext>
            </a:extLst>
          </p:cNvPr>
          <p:cNvSpPr/>
          <p:nvPr/>
        </p:nvSpPr>
        <p:spPr>
          <a:xfrm>
            <a:off x="4929188" y="1143000"/>
            <a:ext cx="3929062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kern="0" dirty="0">
                <a:solidFill>
                  <a:srgbClr val="0000FF"/>
                </a:solidFill>
              </a:rPr>
              <a:t>Influence of </a:t>
            </a:r>
            <a:r>
              <a:rPr lang="en-US" altLang="zh-CN" b="1" kern="0" dirty="0" err="1">
                <a:solidFill>
                  <a:srgbClr val="0000FF"/>
                </a:solidFill>
              </a:rPr>
              <a:t>toroidal</a:t>
            </a:r>
            <a:r>
              <a:rPr lang="en-US" altLang="zh-CN" b="1" kern="0" dirty="0">
                <a:solidFill>
                  <a:srgbClr val="0000FF"/>
                </a:solidFill>
              </a:rPr>
              <a:t> rotation on magnetic islands</a:t>
            </a:r>
            <a:endParaRPr lang="zh-CN" altLang="en-US" b="1" kern="0" dirty="0">
              <a:solidFill>
                <a:srgbClr val="0000FF"/>
              </a:solidFill>
            </a:endParaRPr>
          </a:p>
        </p:txBody>
      </p:sp>
      <p:pic>
        <p:nvPicPr>
          <p:cNvPr id="40968" name="图片 1">
            <a:extLst>
              <a:ext uri="{FF2B5EF4-FFF2-40B4-BE49-F238E27FC236}">
                <a16:creationId xmlns:a16="http://schemas.microsoft.com/office/drawing/2014/main" id="{ED1F94A3-2D8E-4E82-8C0B-FE532489A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85938"/>
            <a:ext cx="37877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51C5963-3691-4698-B793-61D5E9AF4803}"/>
              </a:ext>
            </a:extLst>
          </p:cNvPr>
          <p:cNvSpPr/>
          <p:nvPr/>
        </p:nvSpPr>
        <p:spPr>
          <a:xfrm>
            <a:off x="4429125" y="4643438"/>
            <a:ext cx="4572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b="1" kern="0" dirty="0"/>
              <a:t>The </a:t>
            </a:r>
            <a:r>
              <a:rPr lang="en-US" altLang="zh-CN" b="1" kern="0" dirty="0" err="1"/>
              <a:t>toroidal</a:t>
            </a:r>
            <a:r>
              <a:rPr lang="en-US" altLang="zh-CN" b="1" kern="0" dirty="0"/>
              <a:t> rotation is dominant, and overcomes the destabilizing effect of polarization current, namely the onset threshold of NTMs increases. </a:t>
            </a:r>
            <a:endParaRPr lang="zh-CN" altLang="en-US" dirty="0"/>
          </a:p>
        </p:txBody>
      </p:sp>
      <p:sp>
        <p:nvSpPr>
          <p:cNvPr id="40970" name="矩形 5">
            <a:extLst>
              <a:ext uri="{FF2B5EF4-FFF2-40B4-BE49-F238E27FC236}">
                <a16:creationId xmlns:a16="http://schemas.microsoft.com/office/drawing/2014/main" id="{871C104B-2581-4B30-8E31-AB614F2EC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6375" y="614362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[MF-I27 HuiShan Cai]</a:t>
            </a:r>
            <a:endParaRPr lang="zh-CN" altLang="en-US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矩形 3">
            <a:extLst>
              <a:ext uri="{FF2B5EF4-FFF2-40B4-BE49-F238E27FC236}">
                <a16:creationId xmlns:a16="http://schemas.microsoft.com/office/drawing/2014/main" id="{3942E1BD-3EA7-4A94-9555-15E6D4D4C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725" y="6429375"/>
            <a:ext cx="26146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[MF-O7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ByungJun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Kang]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5E796FA9-293F-4FC4-B5B6-B14CBC0174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8688" y="1143000"/>
            <a:ext cx="7329487" cy="5214938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41988" name="Rectangle 4">
            <a:extLst>
              <a:ext uri="{FF2B5EF4-FFF2-40B4-BE49-F238E27FC236}">
                <a16:creationId xmlns:a16="http://schemas.microsoft.com/office/drawing/2014/main" id="{ED55DBF5-2C75-41AB-85BE-D41EE6892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7E4BD43-C4B3-46BB-94D7-84680D0DE2CF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and EP Physics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标题 1">
            <a:extLst>
              <a:ext uri="{FF2B5EF4-FFF2-40B4-BE49-F238E27FC236}">
                <a16:creationId xmlns:a16="http://schemas.microsoft.com/office/drawing/2014/main" id="{0D833A5B-7228-4A78-88FA-5745E4C7C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15888"/>
            <a:ext cx="8085138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8C37FF-9F6B-4198-BBBB-39F7D3C358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188" y="1412875"/>
            <a:ext cx="5859462" cy="50244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to MF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Progresses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Major progresses for machines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ELM control and RMP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MHD and EP physics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Fueling and current drive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Transport and confinement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PMI</a:t>
            </a:r>
            <a:endParaRPr lang="en-US" altLang="zh-CN" sz="2400" i="1" dirty="0">
              <a:latin typeface="Times New Roman" pitchFamily="18" charset="0"/>
              <a:cs typeface="Times New Roman" pitchFamily="18" charset="0"/>
            </a:endParaRP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ITER and DEMO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Challenges and Summary</a:t>
            </a:r>
          </a:p>
        </p:txBody>
      </p:sp>
      <p:sp>
        <p:nvSpPr>
          <p:cNvPr id="43012" name="Rectangle 4">
            <a:extLst>
              <a:ext uri="{FF2B5EF4-FFF2-40B4-BE49-F238E27FC236}">
                <a16:creationId xmlns:a16="http://schemas.microsoft.com/office/drawing/2014/main" id="{A9CDB020-4BEB-41C2-8595-846D4A943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C:\Users\mhli\Desktop\图片1.png">
            <a:extLst>
              <a:ext uri="{FF2B5EF4-FFF2-40B4-BE49-F238E27FC236}">
                <a16:creationId xmlns:a16="http://schemas.microsoft.com/office/drawing/2014/main" id="{73B5A542-2287-4B19-8A39-B5088B6B5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285875"/>
            <a:ext cx="3519488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4">
            <a:extLst>
              <a:ext uri="{FF2B5EF4-FFF2-40B4-BE49-F238E27FC236}">
                <a16:creationId xmlns:a16="http://schemas.microsoft.com/office/drawing/2014/main" id="{C003FE93-297C-4670-B84E-919C6403B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767A8866-940E-430B-845A-2A5CA161C090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Fueling and current drive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4037" name="矩形 17">
            <a:extLst>
              <a:ext uri="{FF2B5EF4-FFF2-40B4-BE49-F238E27FC236}">
                <a16:creationId xmlns:a16="http://schemas.microsoft.com/office/drawing/2014/main" id="{CE85201B-4AFC-4A41-A875-9272BF710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1143000"/>
            <a:ext cx="52863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>
                <a:cs typeface="Times New Roman" panose="02020603050405020304" pitchFamily="18" charset="0"/>
              </a:rPr>
              <a:t>□ </a:t>
            </a:r>
            <a:r>
              <a:rPr lang="en-US" altLang="zh-CN" sz="2000">
                <a:solidFill>
                  <a:srgbClr val="0000FF"/>
                </a:solidFill>
              </a:rPr>
              <a:t>Lower recycling and higher LH frequency are preferred to improve LHCD capability at high density</a:t>
            </a:r>
            <a:r>
              <a:rPr lang="en-US" altLang="zh-CN" sz="2000">
                <a:solidFill>
                  <a:srgbClr val="0000FF"/>
                </a:solidFill>
                <a:cs typeface="Times New Roman" panose="02020603050405020304" pitchFamily="18" charset="0"/>
              </a:rPr>
              <a:t>.</a:t>
            </a:r>
            <a:r>
              <a:rPr lang="en-US" altLang="zh-CN" sz="2000">
                <a:solidFill>
                  <a:srgbClr val="0000FF"/>
                </a:solidFill>
              </a:rPr>
              <a:t> </a:t>
            </a:r>
          </a:p>
          <a:p>
            <a:endParaRPr lang="en-US" altLang="zh-CN" sz="2000">
              <a:solidFill>
                <a:srgbClr val="0000FF"/>
              </a:solidFill>
            </a:endParaRPr>
          </a:p>
          <a:p>
            <a:r>
              <a:rPr lang="en-US" altLang="zh-CN" sz="2000">
                <a:cs typeface="Times New Roman" panose="02020603050405020304" pitchFamily="18" charset="0"/>
              </a:rPr>
              <a:t>□ </a:t>
            </a:r>
            <a:r>
              <a:rPr lang="en-US" altLang="zh-CN" sz="2000">
                <a:solidFill>
                  <a:srgbClr val="FF0000"/>
                </a:solidFill>
                <a:cs typeface="Times New Roman" panose="02020603050405020304" pitchFamily="18" charset="0"/>
              </a:rPr>
              <a:t>The </a:t>
            </a:r>
            <a:r>
              <a:rPr lang="en-US" altLang="zh-CN" sz="2000">
                <a:solidFill>
                  <a:srgbClr val="FF0000"/>
                </a:solidFill>
                <a:cs typeface="Arial" panose="020B0604020202020204" pitchFamily="34" charset="0"/>
              </a:rPr>
              <a:t>correlation between the onset of parametric instability of LH waves and modification in edge plasma </a:t>
            </a:r>
            <a:r>
              <a:rPr lang="en-US" altLang="zh-CN" sz="2000">
                <a:solidFill>
                  <a:srgbClr val="FF0000"/>
                </a:solidFill>
              </a:rPr>
              <a:t>current profile is observed, offering one possible method to </a:t>
            </a:r>
            <a:r>
              <a:rPr lang="en-US" altLang="zh-CN" sz="2000">
                <a:solidFill>
                  <a:srgbClr val="FF0000"/>
                </a:solidFill>
                <a:cs typeface="Times New Roman" panose="02020603050405020304" pitchFamily="18" charset="0"/>
              </a:rPr>
              <a:t>control plasma current profile in edge region.</a:t>
            </a:r>
          </a:p>
        </p:txBody>
      </p:sp>
      <p:pic>
        <p:nvPicPr>
          <p:cNvPr id="44038" name="Picture 3">
            <a:extLst>
              <a:ext uri="{FF2B5EF4-FFF2-40B4-BE49-F238E27FC236}">
                <a16:creationId xmlns:a16="http://schemas.microsoft.com/office/drawing/2014/main" id="{38BA3584-7FB0-4B64-AC32-2C10D13E1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143375"/>
            <a:ext cx="280828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">
            <a:extLst>
              <a:ext uri="{FF2B5EF4-FFF2-40B4-BE49-F238E27FC236}">
                <a16:creationId xmlns:a16="http://schemas.microsoft.com/office/drawing/2014/main" id="{63AD88B5-F548-4AA1-9839-DB55AA32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75"/>
            <a:ext cx="29162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矩形 21">
            <a:extLst>
              <a:ext uri="{FF2B5EF4-FFF2-40B4-BE49-F238E27FC236}">
                <a16:creationId xmlns:a16="http://schemas.microsoft.com/office/drawing/2014/main" id="{EA0EE1C6-A25F-45B8-B64B-59F163C6C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75" y="6215063"/>
            <a:ext cx="240347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[MF-O9 Bojiang Ding]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内容占位符 2">
            <a:extLst>
              <a:ext uri="{FF2B5EF4-FFF2-40B4-BE49-F238E27FC236}">
                <a16:creationId xmlns:a16="http://schemas.microsoft.com/office/drawing/2014/main" id="{A8A6C11A-0DB6-49AE-AAB1-55F8E7EBC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000125"/>
            <a:ext cx="8786813" cy="55721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progresses for machines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Donne, Weisberg, Felix, Tanaka, Oyama, Yang, Martin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ELM control and RMP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Liang, Kirk, Nazikian, Orain, Jang, In, Lee, Kwon, Ding, Wang, Fredrickson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MHD and EP physics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Chen, Li, D.H. Park, Mutia, Pucella, Raj, D.Chen, H.Park, Liu, Y.Li, Baruzzo, Shi, Zuin, Cai, Yu, Cordaro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Fueling and current drive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Ding, Yamato, Ohtani, Idei, Hanad, Baek, Xu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and confinement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Zhong, Yamada, Citrin, Lee, Qi, Frigione, Fan, Marin, Nunami, Ren, Wu, Wang, Ichiguchi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F. Ding, R. Ding, Zou,</a:t>
            </a: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Neu</a:t>
            </a:r>
            <a:endParaRPr lang="en-US" altLang="zh-CN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altLang="zh-CN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ITER and DEMO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Loarte,Tony,</a:t>
            </a:r>
            <a:r>
              <a:rPr lang="en-US" altLang="zh-CN" sz="20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Maviglia, Reinhart, Miyamae, Kikuchi, Porte, Zheng</a:t>
            </a:r>
            <a:endParaRPr lang="en-US" altLang="zh-C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endParaRPr lang="zh-CN" altLang="en-US" sz="2000"/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B61D955E-F29E-4E3E-9CD7-E239386735F8}"/>
              </a:ext>
            </a:extLst>
          </p:cNvPr>
          <p:cNvSpPr txBox="1">
            <a:spLocks/>
          </p:cNvSpPr>
          <p:nvPr/>
        </p:nvSpPr>
        <p:spPr bwMode="auto">
          <a:xfrm>
            <a:off x="642938" y="0"/>
            <a:ext cx="79930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Topics</a:t>
            </a: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31752E7D-B9CD-4F7C-9B6E-481116D3B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882650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テキスト ボックス 6">
            <a:extLst>
              <a:ext uri="{FF2B5EF4-FFF2-40B4-BE49-F238E27FC236}">
                <a16:creationId xmlns:a16="http://schemas.microsoft.com/office/drawing/2014/main" id="{CED4CD2F-F2A8-40F0-8156-5F9D0679C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682750"/>
            <a:ext cx="5481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ja-JP" b="1">
                <a:solidFill>
                  <a:srgbClr val="FF0000"/>
                </a:solidFill>
              </a:rPr>
              <a:t>1</a:t>
            </a:r>
            <a:r>
              <a:rPr lang="en-US" altLang="ja-JP" b="1" baseline="30000">
                <a:solidFill>
                  <a:srgbClr val="FF0000"/>
                </a:solidFill>
              </a:rPr>
              <a:t>st</a:t>
            </a:r>
            <a:r>
              <a:rPr lang="en-US" altLang="ja-JP" b="1">
                <a:solidFill>
                  <a:srgbClr val="FF0000"/>
                </a:solidFill>
              </a:rPr>
              <a:t> step: Basic understandings of multi-impurity seeding</a:t>
            </a:r>
            <a:endParaRPr lang="ja-JP" altLang="en-US" b="1">
              <a:solidFill>
                <a:srgbClr val="FF0000"/>
              </a:solidFill>
            </a:endParaRPr>
          </a:p>
        </p:txBody>
      </p:sp>
      <p:sp>
        <p:nvSpPr>
          <p:cNvPr id="45059" name="テキスト ボックス 7">
            <a:extLst>
              <a:ext uri="{FF2B5EF4-FFF2-40B4-BE49-F238E27FC236}">
                <a16:creationId xmlns:a16="http://schemas.microsoft.com/office/drawing/2014/main" id="{C508471E-F9E0-412D-91EB-D44B37929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2071688"/>
            <a:ext cx="83010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ja-JP" b="1">
                <a:solidFill>
                  <a:srgbClr val="FF0000"/>
                </a:solidFill>
              </a:rPr>
              <a:t>2</a:t>
            </a:r>
            <a:r>
              <a:rPr lang="en-US" altLang="ja-JP" b="1" baseline="30000">
                <a:solidFill>
                  <a:srgbClr val="FF0000"/>
                </a:solidFill>
              </a:rPr>
              <a:t>nd</a:t>
            </a:r>
            <a:r>
              <a:rPr lang="en-US" altLang="ja-JP" b="1">
                <a:solidFill>
                  <a:srgbClr val="FF0000"/>
                </a:solidFill>
              </a:rPr>
              <a:t> step: Exploration of gas puff &amp; impurity seeding rate which satisfies</a:t>
            </a:r>
          </a:p>
          <a:p>
            <a:r>
              <a:rPr lang="en-US" altLang="ja-JP" b="1">
                <a:solidFill>
                  <a:srgbClr val="FF0000"/>
                </a:solidFill>
              </a:rPr>
              <a:t>      the target parameters of the JT-60SA steady-state high-β operation</a:t>
            </a:r>
            <a:endParaRPr lang="ja-JP" altLang="en-US" b="1">
              <a:solidFill>
                <a:srgbClr val="FF0000"/>
              </a:solidFill>
            </a:endParaRPr>
          </a:p>
        </p:txBody>
      </p:sp>
      <p:sp>
        <p:nvSpPr>
          <p:cNvPr id="45060" name="テキスト ボックス 17">
            <a:extLst>
              <a:ext uri="{FF2B5EF4-FFF2-40B4-BE49-F238E27FC236}">
                <a16:creationId xmlns:a16="http://schemas.microsoft.com/office/drawing/2014/main" id="{7B13D19E-F49F-4AF8-A473-30422B3F7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588" y="1071563"/>
            <a:ext cx="894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ja-JP"/>
              <a:t> -&gt; Applied to the predictive simulation of the Ne+Ar mixed-seeding in JT-60SA operation</a:t>
            </a:r>
            <a:endParaRPr lang="ja-JP" altLang="en-US"/>
          </a:p>
        </p:txBody>
      </p:sp>
      <p:pic>
        <p:nvPicPr>
          <p:cNvPr id="45061" name="図 30">
            <a:extLst>
              <a:ext uri="{FF2B5EF4-FFF2-40B4-BE49-F238E27FC236}">
                <a16:creationId xmlns:a16="http://schemas.microsoft.com/office/drawing/2014/main" id="{2A6FBE24-19F2-4118-BB45-F6D9D6266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2822575"/>
            <a:ext cx="27273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図 31">
            <a:extLst>
              <a:ext uri="{FF2B5EF4-FFF2-40B4-BE49-F238E27FC236}">
                <a16:creationId xmlns:a16="http://schemas.microsoft.com/office/drawing/2014/main" id="{EE7AB179-0037-4711-803B-A697A85E8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2816225"/>
            <a:ext cx="2728912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図 32">
            <a:extLst>
              <a:ext uri="{FF2B5EF4-FFF2-40B4-BE49-F238E27FC236}">
                <a16:creationId xmlns:a16="http://schemas.microsoft.com/office/drawing/2014/main" id="{C990BC85-8326-4579-9283-35F73A273F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2820988"/>
            <a:ext cx="2732088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テキスト ボックス 33">
            <a:extLst>
              <a:ext uri="{FF2B5EF4-FFF2-40B4-BE49-F238E27FC236}">
                <a16:creationId xmlns:a16="http://schemas.microsoft.com/office/drawing/2014/main" id="{811E0E2E-EE79-4F0E-8D98-4AE8875FD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7400" y="3030538"/>
            <a:ext cx="8112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ja-JP" sz="1200"/>
              <a:t>[MW/m</a:t>
            </a:r>
            <a:r>
              <a:rPr lang="en-US" altLang="ja-JP" sz="1200" baseline="30000"/>
              <a:t>-3</a:t>
            </a:r>
            <a:r>
              <a:rPr lang="en-US" altLang="ja-JP" sz="1200"/>
              <a:t>]</a:t>
            </a:r>
            <a:endParaRPr lang="ja-JP" altLang="en-US" sz="1200"/>
          </a:p>
        </p:txBody>
      </p:sp>
      <p:sp>
        <p:nvSpPr>
          <p:cNvPr id="45065" name="テキスト ボックス 34">
            <a:extLst>
              <a:ext uri="{FF2B5EF4-FFF2-40B4-BE49-F238E27FC236}">
                <a16:creationId xmlns:a16="http://schemas.microsoft.com/office/drawing/2014/main" id="{7653BF85-AF59-4D83-A618-581DCCD7B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8" y="3771900"/>
            <a:ext cx="1293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ja-JP"/>
              <a:t>Ar radiation</a:t>
            </a:r>
          </a:p>
          <a:p>
            <a:r>
              <a:rPr lang="en-US" altLang="ja-JP"/>
              <a:t>3.5 MW</a:t>
            </a:r>
            <a:endParaRPr lang="ja-JP" altLang="en-US"/>
          </a:p>
        </p:txBody>
      </p:sp>
      <p:sp>
        <p:nvSpPr>
          <p:cNvPr id="45066" name="テキスト ボックス 35">
            <a:extLst>
              <a:ext uri="{FF2B5EF4-FFF2-40B4-BE49-F238E27FC236}">
                <a16:creationId xmlns:a16="http://schemas.microsoft.com/office/drawing/2014/main" id="{3F73464E-16D2-49F8-9DEE-9EF33D640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3748088"/>
            <a:ext cx="12033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ja-JP"/>
              <a:t>C radiation</a:t>
            </a:r>
          </a:p>
          <a:p>
            <a:r>
              <a:rPr lang="en-US" altLang="ja-JP"/>
              <a:t>7.0 MW</a:t>
            </a:r>
            <a:endParaRPr lang="ja-JP" altLang="en-US"/>
          </a:p>
        </p:txBody>
      </p:sp>
      <p:sp>
        <p:nvSpPr>
          <p:cNvPr id="45067" name="テキスト ボックス 36">
            <a:extLst>
              <a:ext uri="{FF2B5EF4-FFF2-40B4-BE49-F238E27FC236}">
                <a16:creationId xmlns:a16="http://schemas.microsoft.com/office/drawing/2014/main" id="{595BA816-470B-4E12-9D17-414F20E4B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1688" y="3748088"/>
            <a:ext cx="13446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ja-JP"/>
              <a:t>Ne radiation</a:t>
            </a:r>
          </a:p>
          <a:p>
            <a:r>
              <a:rPr lang="en-US" altLang="ja-JP"/>
              <a:t>2.3 MW</a:t>
            </a:r>
            <a:endParaRPr lang="ja-JP" altLang="en-US"/>
          </a:p>
        </p:txBody>
      </p:sp>
      <p:sp>
        <p:nvSpPr>
          <p:cNvPr id="45068" name="Rectangle 4">
            <a:extLst>
              <a:ext uri="{FF2B5EF4-FFF2-40B4-BE49-F238E27FC236}">
                <a16:creationId xmlns:a16="http://schemas.microsoft.com/office/drawing/2014/main" id="{AF55CD74-8E4B-4C4D-9BC6-507B4EECB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8892C790-D761-444C-8DFC-86E06A482DB1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Fueling and current drive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0572D65-AF4F-4F8F-A474-B95FAB14693F}"/>
              </a:ext>
            </a:extLst>
          </p:cNvPr>
          <p:cNvSpPr/>
          <p:nvPr/>
        </p:nvSpPr>
        <p:spPr>
          <a:xfrm>
            <a:off x="6616700" y="1701800"/>
            <a:ext cx="26701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[MF-O23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Shohei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Yamato]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45071" name="グループ化 2">
            <a:extLst>
              <a:ext uri="{FF2B5EF4-FFF2-40B4-BE49-F238E27FC236}">
                <a16:creationId xmlns:a16="http://schemas.microsoft.com/office/drawing/2014/main" id="{207F34BF-2A7B-4378-8E88-BB72A2D3AFA2}"/>
              </a:ext>
            </a:extLst>
          </p:cNvPr>
          <p:cNvGrpSpPr>
            <a:grpSpLocks/>
          </p:cNvGrpSpPr>
          <p:nvPr/>
        </p:nvGrpSpPr>
        <p:grpSpPr bwMode="auto">
          <a:xfrm>
            <a:off x="428625" y="4572000"/>
            <a:ext cx="2500313" cy="2214563"/>
            <a:chOff x="879115" y="681212"/>
            <a:chExt cx="3050794" cy="2863865"/>
          </a:xfrm>
        </p:grpSpPr>
        <p:sp>
          <p:nvSpPr>
            <p:cNvPr id="45074" name="テキスト ボックス 14">
              <a:extLst>
                <a:ext uri="{FF2B5EF4-FFF2-40B4-BE49-F238E27FC236}">
                  <a16:creationId xmlns:a16="http://schemas.microsoft.com/office/drawing/2014/main" id="{26628281-3598-45F5-BCF4-D5B600FD9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5420" y="3209321"/>
              <a:ext cx="989782" cy="335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kumimoji="1" lang="en-US" altLang="ja-JP">
                  <a:latin typeface="Times New Roman" panose="02020603050405020304" pitchFamily="18" charset="0"/>
                  <a:cs typeface="Times New Roman" panose="02020603050405020304" pitchFamily="18" charset="0"/>
                </a:rPr>
                <a:t>Scaling B</a:t>
              </a:r>
              <a:endParaRPr kumimoji="1" lang="ja-JP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5075" name="図 15">
              <a:extLst>
                <a:ext uri="{FF2B5EF4-FFF2-40B4-BE49-F238E27FC236}">
                  <a16:creationId xmlns:a16="http://schemas.microsoft.com/office/drawing/2014/main" id="{FEE3DAEC-4AC5-4489-A9C0-58F7C42CE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955"/>
            <a:stretch>
              <a:fillRect/>
            </a:stretch>
          </p:blipFill>
          <p:spPr bwMode="auto">
            <a:xfrm>
              <a:off x="879115" y="681212"/>
              <a:ext cx="2951002" cy="259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6" name="図 19">
              <a:extLst>
                <a:ext uri="{FF2B5EF4-FFF2-40B4-BE49-F238E27FC236}">
                  <a16:creationId xmlns:a16="http://schemas.microsoft.com/office/drawing/2014/main" id="{A38D4F90-916A-4DDD-AB57-B36368B95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52" t="17670" r="43724" b="75500"/>
            <a:stretch>
              <a:fillRect/>
            </a:stretch>
          </p:blipFill>
          <p:spPr bwMode="auto">
            <a:xfrm>
              <a:off x="2594677" y="722681"/>
              <a:ext cx="1335232" cy="248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77" name="図 20">
              <a:extLst>
                <a:ext uri="{FF2B5EF4-FFF2-40B4-BE49-F238E27FC236}">
                  <a16:creationId xmlns:a16="http://schemas.microsoft.com/office/drawing/2014/main" id="{8181DA96-0634-4DE7-9242-1FA55EB68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3" t="10155" r="49225" b="82616"/>
            <a:stretch>
              <a:fillRect/>
            </a:stretch>
          </p:blipFill>
          <p:spPr bwMode="auto">
            <a:xfrm>
              <a:off x="1538596" y="722681"/>
              <a:ext cx="1032367" cy="2605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テキスト ボックス 7">
            <a:extLst>
              <a:ext uri="{FF2B5EF4-FFF2-40B4-BE49-F238E27FC236}">
                <a16:creationId xmlns:a16="http://schemas.microsoft.com/office/drawing/2014/main" id="{BF6EE60D-F72D-4110-A02E-D7F4A9FC5891}"/>
              </a:ext>
            </a:extLst>
          </p:cNvPr>
          <p:cNvSpPr txBox="1"/>
          <p:nvPr/>
        </p:nvSpPr>
        <p:spPr>
          <a:xfrm>
            <a:off x="3429000" y="4773613"/>
            <a:ext cx="5419725" cy="1262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891" indent="-342891" algn="just">
              <a:buFont typeface="Wingdings" panose="05000000000000000000" pitchFamily="2" charset="2"/>
              <a:buChar char="Ø"/>
              <a:defRPr/>
            </a:pPr>
            <a:r>
              <a:rPr lang="en-US" altLang="ja-JP" dirty="0">
                <a:solidFill>
                  <a:srgbClr val="0000FF"/>
                </a:solidFill>
                <a:sym typeface="Wingdings" panose="05000000000000000000" pitchFamily="2" charset="2"/>
              </a:rPr>
              <a:t>The impact of the particle source profile is twice as much as that of the </a:t>
            </a:r>
            <a:r>
              <a:rPr lang="en-US" altLang="ja-JP" dirty="0" err="1">
                <a:solidFill>
                  <a:srgbClr val="0000FF"/>
                </a:solidFill>
                <a:sym typeface="Wingdings" panose="05000000000000000000" pitchFamily="2" charset="2"/>
              </a:rPr>
              <a:t>collisionality</a:t>
            </a:r>
            <a:r>
              <a:rPr lang="en-US" altLang="ja-JP" dirty="0">
                <a:solidFill>
                  <a:srgbClr val="0000FF"/>
                </a:solidFill>
                <a:sym typeface="Wingdings" panose="05000000000000000000" pitchFamily="2" charset="2"/>
              </a:rPr>
              <a:t>.</a:t>
            </a:r>
          </a:p>
          <a:p>
            <a:pPr algn="just">
              <a:defRPr/>
            </a:pPr>
            <a:endParaRPr lang="en-US" altLang="ja-JP" sz="400" dirty="0">
              <a:solidFill>
                <a:srgbClr val="0000FF"/>
              </a:solidFill>
              <a:sym typeface="Wingdings" panose="05000000000000000000" pitchFamily="2" charset="2"/>
            </a:endParaRPr>
          </a:p>
          <a:p>
            <a:pPr marL="342891" indent="-342891" algn="just">
              <a:buFont typeface="Wingdings" panose="05000000000000000000" pitchFamily="2" charset="2"/>
              <a:buChar char="Ø"/>
              <a:defRPr/>
            </a:pP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The impact of </a:t>
            </a:r>
            <a:r>
              <a:rPr lang="ja-JP" altLang="en-US" dirty="0">
                <a:solidFill>
                  <a:srgbClr val="FF0000"/>
                </a:solidFill>
                <a:sym typeface="Wingdings" panose="05000000000000000000" pitchFamily="2" charset="2"/>
              </a:rPr>
              <a:t>∇</a:t>
            </a:r>
            <a:r>
              <a:rPr lang="en-US" altLang="ja-JP" dirty="0" err="1">
                <a:solidFill>
                  <a:srgbClr val="FF0000"/>
                </a:solidFill>
                <a:sym typeface="Wingdings" panose="05000000000000000000" pitchFamily="2" charset="2"/>
              </a:rPr>
              <a:t>T</a:t>
            </a:r>
            <a:r>
              <a:rPr lang="en-US" altLang="ja-JP" baseline="-25000" dirty="0" err="1">
                <a:solidFill>
                  <a:srgbClr val="FF0000"/>
                </a:solidFill>
                <a:sym typeface="Wingdings" panose="05000000000000000000" pitchFamily="2" charset="2"/>
              </a:rPr>
              <a:t>i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/</a:t>
            </a:r>
            <a:r>
              <a:rPr lang="en-US" altLang="ja-JP" dirty="0" err="1">
                <a:solidFill>
                  <a:srgbClr val="FF0000"/>
                </a:solidFill>
                <a:sym typeface="Wingdings" panose="05000000000000000000" pitchFamily="2" charset="2"/>
              </a:rPr>
              <a:t>T</a:t>
            </a:r>
            <a:r>
              <a:rPr lang="en-US" altLang="ja-JP" baseline="-25000" dirty="0" err="1">
                <a:solidFill>
                  <a:srgbClr val="FF0000"/>
                </a:solidFill>
                <a:sym typeface="Wingdings" panose="05000000000000000000" pitchFamily="2" charset="2"/>
              </a:rPr>
              <a:t>i</a:t>
            </a:r>
            <a:r>
              <a:rPr lang="en-US" altLang="ja-JP" baseline="-250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ja-JP" dirty="0">
                <a:solidFill>
                  <a:srgbClr val="FF0000"/>
                </a:solidFill>
                <a:sym typeface="Wingdings" panose="05000000000000000000" pitchFamily="2" charset="2"/>
              </a:rPr>
              <a:t>in the edge region is similar to the particle source profile.</a:t>
            </a:r>
            <a:endParaRPr lang="ja-JP" alt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BCF3E29-5F02-4086-A7CE-ECF1347715BD}"/>
              </a:ext>
            </a:extLst>
          </p:cNvPr>
          <p:cNvSpPr/>
          <p:nvPr/>
        </p:nvSpPr>
        <p:spPr>
          <a:xfrm>
            <a:off x="4286250" y="6059488"/>
            <a:ext cx="270192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[MF-O25 Yoshiaki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Ohtani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>
            <a:extLst>
              <a:ext uri="{FF2B5EF4-FFF2-40B4-BE49-F238E27FC236}">
                <a16:creationId xmlns:a16="http://schemas.microsoft.com/office/drawing/2014/main" id="{F689966F-1B15-4428-8D2F-92614F36F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9C57C77F-548C-4146-85A3-D3550AF9E200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Fueling and current drive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6084" name="図 14">
            <a:extLst>
              <a:ext uri="{FF2B5EF4-FFF2-40B4-BE49-F238E27FC236}">
                <a16:creationId xmlns:a16="http://schemas.microsoft.com/office/drawing/2014/main" id="{73CF446D-5266-48DD-B740-92085CCBD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38"/>
            <a:ext cx="45974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コンテンツ プレースホルダー 2">
            <a:extLst>
              <a:ext uri="{FF2B5EF4-FFF2-40B4-BE49-F238E27FC236}">
                <a16:creationId xmlns:a16="http://schemas.microsoft.com/office/drawing/2014/main" id="{A8330DBD-4022-4F98-AEA9-FD1530E438E7}"/>
              </a:ext>
            </a:extLst>
          </p:cNvPr>
          <p:cNvSpPr txBox="1">
            <a:spLocks/>
          </p:cNvSpPr>
          <p:nvPr/>
        </p:nvSpPr>
        <p:spPr bwMode="auto">
          <a:xfrm>
            <a:off x="4714875" y="5500688"/>
            <a:ext cx="427355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kumimoji="1" lang="en-US" altLang="zh-CN" sz="2000">
                <a:cs typeface="Arial" panose="020B0604020202020204" pitchFamily="34" charset="0"/>
              </a:rPr>
              <a:t>T</a:t>
            </a:r>
            <a:r>
              <a:rPr kumimoji="1" lang="en-US" altLang="ja-JP" sz="2000">
                <a:ea typeface="MS PGothic" panose="020B0600070205080204" pitchFamily="50" charset="-128"/>
                <a:cs typeface="Arial" panose="020B0604020202020204" pitchFamily="34" charset="0"/>
              </a:rPr>
              <a:t>he recycling ratio is beyond unity. It is the main reason to be difficult to control density at the targeted value.</a:t>
            </a:r>
            <a:endParaRPr kumimoji="1" lang="ja-JP" altLang="en-US" sz="2000">
              <a:ea typeface="MS PGothic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46086" name="矩形 5">
            <a:extLst>
              <a:ext uri="{FF2B5EF4-FFF2-40B4-BE49-F238E27FC236}">
                <a16:creationId xmlns:a16="http://schemas.microsoft.com/office/drawing/2014/main" id="{68573FE0-056A-4F8A-A8D0-7A0A8E5A2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143000"/>
            <a:ext cx="87153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ja-JP" sz="2000"/>
              <a:t>The longest duration of plasma maintenance was </a:t>
            </a:r>
            <a:r>
              <a:rPr lang="en-GB" altLang="ja-JP" sz="2000">
                <a:solidFill>
                  <a:srgbClr val="FF0000"/>
                </a:solidFill>
              </a:rPr>
              <a:t>1 h 55 min</a:t>
            </a:r>
            <a:r>
              <a:rPr lang="en-GB" altLang="ja-JP" sz="2000"/>
              <a:t>, during which the model-predicted particle balance was partially confirmed. </a:t>
            </a:r>
          </a:p>
        </p:txBody>
      </p:sp>
      <p:pic>
        <p:nvPicPr>
          <p:cNvPr id="46087" name="図 2">
            <a:extLst>
              <a:ext uri="{FF2B5EF4-FFF2-40B4-BE49-F238E27FC236}">
                <a16:creationId xmlns:a16="http://schemas.microsoft.com/office/drawing/2014/main" id="{0C33310D-A69C-4922-8BFC-BEA0B6B7C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50" y="1928813"/>
            <a:ext cx="4641850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矩形 7">
            <a:extLst>
              <a:ext uri="{FF2B5EF4-FFF2-40B4-BE49-F238E27FC236}">
                <a16:creationId xmlns:a16="http://schemas.microsoft.com/office/drawing/2014/main" id="{827EA15C-5C65-4B53-8BD6-8D1EEC982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6215063"/>
            <a:ext cx="2671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[MF-I21 Kazuaki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Hanada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>
            <a:extLst>
              <a:ext uri="{FF2B5EF4-FFF2-40B4-BE49-F238E27FC236}">
                <a16:creationId xmlns:a16="http://schemas.microsoft.com/office/drawing/2014/main" id="{FD4936E7-6055-42E2-B1B0-2760CCAE0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FBB06524-619C-4442-AFC9-3D251FC2D052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Fueling and current drive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7108" name="Title 1">
            <a:extLst>
              <a:ext uri="{FF2B5EF4-FFF2-40B4-BE49-F238E27FC236}">
                <a16:creationId xmlns:a16="http://schemas.microsoft.com/office/drawing/2014/main" id="{43D024C2-16DC-4EA0-9ACE-C63DDB63D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0438"/>
            <a:ext cx="5715000" cy="1325562"/>
          </a:xfrm>
        </p:spPr>
        <p:txBody>
          <a:bodyPr/>
          <a:lstStyle/>
          <a:p>
            <a:pPr algn="l"/>
            <a:r>
              <a:rPr lang="en-US" altLang="zh-CN" sz="18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[MFI-36 S. G. Baek]: </a:t>
            </a:r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Efficient lower hybrid current drive is demonstrated at high density in a diverted plasma with a proper management of the SOL plasma. </a:t>
            </a:r>
          </a:p>
        </p:txBody>
      </p:sp>
      <p:sp>
        <p:nvSpPr>
          <p:cNvPr id="47109" name="Content Placeholder 2">
            <a:extLst>
              <a:ext uri="{FF2B5EF4-FFF2-40B4-BE49-F238E27FC236}">
                <a16:creationId xmlns:a16="http://schemas.microsoft.com/office/drawing/2014/main" id="{651ACFD1-AA7F-4B34-9BBB-C43339DA8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8" y="2219325"/>
            <a:ext cx="4733925" cy="4495800"/>
          </a:xfrm>
        </p:spPr>
        <p:txBody>
          <a:bodyPr/>
          <a:lstStyle/>
          <a:p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At high density, current drive efficiency (</a:t>
            </a:r>
            <a:r>
              <a:rPr lang="el-GR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 / P</a:t>
            </a:r>
            <a:r>
              <a:rPr lang="en-GB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LH </a:t>
            </a:r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altLang="zh-CN" sz="16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deteriorates anomalously.</a:t>
            </a:r>
          </a:p>
          <a:p>
            <a:pPr lvl="1"/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 “LH density limit problem” observed across the tokamaks</a:t>
            </a:r>
            <a:r>
              <a:rPr lang="en-US" altLang="zh-CN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</a:p>
          <a:p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On C-Mod, parasitic wave interactions with the SOL plasma is suppressed in a high current plasma (low Greenwald fraction plasma) with a narrow SOL width and a low level of SOL turbulence.</a:t>
            </a:r>
          </a:p>
          <a:p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A recovery of </a:t>
            </a:r>
            <a:r>
              <a:rPr lang="el-GR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≈ 2.5 (10</a:t>
            </a:r>
            <a:r>
              <a:rPr lang="en-GB" altLang="zh-CN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 A W</a:t>
            </a:r>
            <a:r>
              <a:rPr lang="en-GB" altLang="zh-CN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en-GB" altLang="zh-CN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) and improved hard X-ray production rates 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are observed</a:t>
            </a:r>
            <a:r>
              <a:rPr lang="en-US" altLang="zh-CN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, consistent with modelling.</a:t>
            </a:r>
            <a:endParaRPr lang="en-US" altLang="zh-CN" sz="1600" baseline="30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High-field-side launch</a:t>
            </a:r>
            <a:r>
              <a:rPr lang="en-GB" altLang="zh-CN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 in a double null configuration may provide an optimum SOL condition in a reactor, in addition to improved core wave physics and launcher survivability</a:t>
            </a:r>
            <a:r>
              <a:rPr lang="en-GB" altLang="zh-CN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is planned on the DIII-D tokamak in late 2020</a:t>
            </a:r>
            <a:r>
              <a:rPr lang="en-GB" altLang="zh-CN" sz="16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zh-CN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D2B1A3B-5872-44B9-B91D-6775B76CF3FC}"/>
              </a:ext>
            </a:extLst>
          </p:cNvPr>
          <p:cNvCxnSpPr/>
          <p:nvPr/>
        </p:nvCxnSpPr>
        <p:spPr>
          <a:xfrm flipV="1">
            <a:off x="4071938" y="2420938"/>
            <a:ext cx="1498600" cy="12382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111" name="Picture 8">
            <a:extLst>
              <a:ext uri="{FF2B5EF4-FFF2-40B4-BE49-F238E27FC236}">
                <a16:creationId xmlns:a16="http://schemas.microsoft.com/office/drawing/2014/main" id="{9161EF10-256B-43CA-B262-B495CA7E6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068388"/>
            <a:ext cx="3427413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18">
            <a:extLst>
              <a:ext uri="{FF2B5EF4-FFF2-40B4-BE49-F238E27FC236}">
                <a16:creationId xmlns:a16="http://schemas.microsoft.com/office/drawing/2014/main" id="{CACA84BB-F46A-4950-9E70-4D9540BF9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3883025"/>
            <a:ext cx="1690687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21">
            <a:extLst>
              <a:ext uri="{FF2B5EF4-FFF2-40B4-BE49-F238E27FC236}">
                <a16:creationId xmlns:a16="http://schemas.microsoft.com/office/drawing/2014/main" id="{671A5B51-9124-4D0F-B268-C311D5BDF672}"/>
              </a:ext>
            </a:extLst>
          </p:cNvPr>
          <p:cNvCxnSpPr/>
          <p:nvPr/>
        </p:nvCxnSpPr>
        <p:spPr>
          <a:xfrm>
            <a:off x="4071938" y="4695825"/>
            <a:ext cx="2082800" cy="6397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组合 4">
            <a:extLst>
              <a:ext uri="{FF2B5EF4-FFF2-40B4-BE49-F238E27FC236}">
                <a16:creationId xmlns:a16="http://schemas.microsoft.com/office/drawing/2014/main" id="{55D6FA7C-E4EC-47EE-B99B-7EBC80D9B49E}"/>
              </a:ext>
            </a:extLst>
          </p:cNvPr>
          <p:cNvGrpSpPr>
            <a:grpSpLocks/>
          </p:cNvGrpSpPr>
          <p:nvPr/>
        </p:nvGrpSpPr>
        <p:grpSpPr bwMode="auto">
          <a:xfrm>
            <a:off x="0" y="2708275"/>
            <a:ext cx="4537075" cy="3649663"/>
            <a:chOff x="0" y="1059582"/>
            <a:chExt cx="4536504" cy="3650340"/>
          </a:xfrm>
        </p:grpSpPr>
        <p:pic>
          <p:nvPicPr>
            <p:cNvPr id="48145" name="Image 13">
              <a:extLst>
                <a:ext uri="{FF2B5EF4-FFF2-40B4-BE49-F238E27FC236}">
                  <a16:creationId xmlns:a16="http://schemas.microsoft.com/office/drawing/2014/main" id="{8C9CE190-5191-4C6C-833A-94466F2B4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9" r="11980"/>
            <a:stretch>
              <a:fillRect/>
            </a:stretch>
          </p:blipFill>
          <p:spPr bwMode="auto">
            <a:xfrm>
              <a:off x="467544" y="1059582"/>
              <a:ext cx="3240360" cy="3177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6" name="TextBox 19">
              <a:extLst>
                <a:ext uri="{FF2B5EF4-FFF2-40B4-BE49-F238E27FC236}">
                  <a16:creationId xmlns:a16="http://schemas.microsoft.com/office/drawing/2014/main" id="{916ED885-C5AD-478B-9111-36AE814C3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4155926"/>
              <a:ext cx="4536504" cy="55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5719" tIns="45719" rIns="45719" bIns="45719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lvl="1"/>
              <a:r>
                <a:rPr lang="en-US" altLang="fr-FR" sz="1600">
                  <a:cs typeface="Arial" panose="020B0604020202020204" pitchFamily="34" charset="0"/>
                  <a:sym typeface="Wingdings" panose="05000000000000000000" pitchFamily="2" charset="2"/>
                </a:rPr>
                <a:t>1 MW LHCD (I</a:t>
              </a:r>
              <a:r>
                <a:rPr lang="en-US" altLang="fr-FR" sz="1600" baseline="-25000">
                  <a:cs typeface="Arial" panose="020B0604020202020204" pitchFamily="34" charset="0"/>
                  <a:sym typeface="Wingdings" panose="05000000000000000000" pitchFamily="2" charset="2"/>
                </a:rPr>
                <a:t>P</a:t>
              </a:r>
              <a:r>
                <a:rPr lang="en-US" altLang="fr-FR" sz="1600">
                  <a:cs typeface="Arial" panose="020B0604020202020204" pitchFamily="34" charset="0"/>
                  <a:sym typeface="Wingdings" panose="05000000000000000000" pitchFamily="2" charset="2"/>
                </a:rPr>
                <a:t> = 120 kA, B</a:t>
              </a:r>
              <a:r>
                <a:rPr lang="en-US" altLang="fr-FR" sz="1600" baseline="-25000">
                  <a:cs typeface="Arial" panose="020B0604020202020204" pitchFamily="34" charset="0"/>
                  <a:sym typeface="Wingdings" panose="05000000000000000000" pitchFamily="2" charset="2"/>
                </a:rPr>
                <a:t>T</a:t>
              </a:r>
              <a:r>
                <a:rPr lang="en-US" altLang="fr-FR" sz="1600">
                  <a:cs typeface="Arial" panose="020B0604020202020204" pitchFamily="34" charset="0"/>
                  <a:sym typeface="Wingdings" panose="05000000000000000000" pitchFamily="2" charset="2"/>
                </a:rPr>
                <a:t> = 1.3 T)</a:t>
              </a:r>
            </a:p>
            <a:p>
              <a:endParaRPr lang="zh-CN" altLang="en-US" sz="1400">
                <a:solidFill>
                  <a:srgbClr val="0000FF"/>
                </a:solidFill>
                <a:latin typeface="Calibri" panose="020F0502020204030204" pitchFamily="34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48131" name="矩形 7">
            <a:extLst>
              <a:ext uri="{FF2B5EF4-FFF2-40B4-BE49-F238E27FC236}">
                <a16:creationId xmlns:a16="http://schemas.microsoft.com/office/drawing/2014/main" id="{39F8C4F2-7804-4699-AD55-16E3D95DC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" y="1857375"/>
            <a:ext cx="83439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zh-CN">
                <a:solidFill>
                  <a:srgbClr val="0000FF"/>
                </a:solidFill>
                <a:cs typeface="Arial" panose="020B0604020202020204" pitchFamily="34" charset="0"/>
              </a:rPr>
              <a:t>Recent results: </a:t>
            </a:r>
            <a:r>
              <a:rPr lang="en-US" altLang="zh-CN">
                <a:solidFill>
                  <a:srgbClr val="0000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f</a:t>
            </a:r>
            <a:r>
              <a:rPr lang="en-US" altLang="fr-FR">
                <a:solidFill>
                  <a:srgbClr val="0000FF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ull non-inductive current, </a:t>
            </a:r>
            <a:r>
              <a:rPr lang="fr-FR" altLang="zh-CN">
                <a:solidFill>
                  <a:srgbClr val="0000FF"/>
                </a:solidFill>
                <a:cs typeface="Arial" panose="020B0604020202020204" pitchFamily="34" charset="0"/>
              </a:rPr>
              <a:t>V</a:t>
            </a:r>
            <a:r>
              <a:rPr lang="fr-FR" altLang="zh-CN" baseline="-25000">
                <a:solidFill>
                  <a:srgbClr val="0000FF"/>
                </a:solidFill>
                <a:cs typeface="Arial" panose="020B0604020202020204" pitchFamily="34" charset="0"/>
              </a:rPr>
              <a:t>Loop </a:t>
            </a:r>
            <a:r>
              <a:rPr lang="fr-FR" altLang="zh-CN">
                <a:solidFill>
                  <a:srgbClr val="0000FF"/>
                </a:solidFill>
                <a:cs typeface="Arial" panose="020B0604020202020204" pitchFamily="34" charset="0"/>
              </a:rPr>
              <a:t>~ 0 with PAM antenna</a:t>
            </a:r>
          </a:p>
          <a:p>
            <a:pPr>
              <a:spcBef>
                <a:spcPct val="50000"/>
              </a:spcBef>
            </a:pPr>
            <a:r>
              <a:rPr lang="fr-FR" altLang="zh-CN">
                <a:solidFill>
                  <a:srgbClr val="0000FF"/>
                </a:solidFill>
                <a:cs typeface="Arial" panose="020B0604020202020204" pitchFamily="34" charset="0"/>
              </a:rPr>
              <a:t>High coupling efficiency in </a:t>
            </a:r>
            <a:r>
              <a:rPr lang="en-US" altLang="zh-CN">
                <a:solidFill>
                  <a:srgbClr val="0000FF"/>
                </a:solidFill>
                <a:cs typeface="Arial" panose="020B0604020202020204" pitchFamily="34" charset="0"/>
              </a:rPr>
              <a:t>H-mode</a:t>
            </a:r>
            <a:endParaRPr lang="fr-FR" altLang="zh-CN">
              <a:solidFill>
                <a:srgbClr val="0000FF"/>
              </a:solidFill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fr-FR" altLang="zh-CN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grpSp>
        <p:nvGrpSpPr>
          <p:cNvPr id="48132" name="组合 8">
            <a:extLst>
              <a:ext uri="{FF2B5EF4-FFF2-40B4-BE49-F238E27FC236}">
                <a16:creationId xmlns:a16="http://schemas.microsoft.com/office/drawing/2014/main" id="{DD344C12-A876-4082-B48E-C4F3FFF6F6ED}"/>
              </a:ext>
            </a:extLst>
          </p:cNvPr>
          <p:cNvGrpSpPr>
            <a:grpSpLocks/>
          </p:cNvGrpSpPr>
          <p:nvPr/>
        </p:nvGrpSpPr>
        <p:grpSpPr bwMode="auto">
          <a:xfrm>
            <a:off x="4203700" y="2635250"/>
            <a:ext cx="5094288" cy="3548063"/>
            <a:chOff x="4283968" y="915566"/>
            <a:chExt cx="5094312" cy="3547556"/>
          </a:xfrm>
        </p:grpSpPr>
        <p:pic>
          <p:nvPicPr>
            <p:cNvPr id="48137" name="图片 9">
              <a:extLst>
                <a:ext uri="{FF2B5EF4-FFF2-40B4-BE49-F238E27FC236}">
                  <a16:creationId xmlns:a16="http://schemas.microsoft.com/office/drawing/2014/main" id="{FAE800CE-7C35-4517-890E-DAF124E08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072" y="1275606"/>
              <a:ext cx="3384376" cy="2480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8" name="矩形 10">
              <a:extLst>
                <a:ext uri="{FF2B5EF4-FFF2-40B4-BE49-F238E27FC236}">
                  <a16:creationId xmlns:a16="http://schemas.microsoft.com/office/drawing/2014/main" id="{87BC89BD-2CDD-4F0B-8FD7-DB1E98339E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8064" y="915566"/>
              <a:ext cx="334816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GB" altLang="zh-CN" sz="1600">
                  <a:cs typeface="Arial" panose="020B0604020202020204" pitchFamily="34" charset="0"/>
                </a:rPr>
                <a:t>Passive-Active Multijunction (PAM)</a:t>
              </a:r>
              <a:endParaRPr lang="fr-FR" altLang="zh-CN" sz="1600"/>
            </a:p>
          </p:txBody>
        </p:sp>
        <p:sp>
          <p:nvSpPr>
            <p:cNvPr id="48139" name="矩形 11">
              <a:extLst>
                <a:ext uri="{FF2B5EF4-FFF2-40B4-BE49-F238E27FC236}">
                  <a16:creationId xmlns:a16="http://schemas.microsoft.com/office/drawing/2014/main" id="{EED1B9CF-8A48-415A-AE73-F97E7F020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968" y="3939902"/>
              <a:ext cx="244827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GB" altLang="zh-CN" sz="1400">
                  <a:cs typeface="Arial" panose="020B0604020202020204" pitchFamily="34" charset="0"/>
                </a:rPr>
                <a:t>Local gas injection valves at three poloidal locations </a:t>
              </a:r>
              <a:endParaRPr lang="en-US" altLang="zh-CN" sz="1400">
                <a:cs typeface="Arial" panose="020B0604020202020204" pitchFamily="34" charset="0"/>
              </a:endParaRPr>
            </a:p>
          </p:txBody>
        </p:sp>
        <p:sp>
          <p:nvSpPr>
            <p:cNvPr id="48140" name="矩形 12">
              <a:extLst>
                <a:ext uri="{FF2B5EF4-FFF2-40B4-BE49-F238E27FC236}">
                  <a16:creationId xmlns:a16="http://schemas.microsoft.com/office/drawing/2014/main" id="{14685662-CC8B-434F-8104-C0C8AD7BA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0232" y="3939902"/>
              <a:ext cx="271804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GB" altLang="zh-CN" sz="1400">
                  <a:cs typeface="Arial" panose="020B0604020202020204" pitchFamily="34" charset="0"/>
                </a:rPr>
                <a:t>Langmuir probes for T</a:t>
              </a:r>
              <a:r>
                <a:rPr lang="en-GB" altLang="zh-CN" sz="1400" baseline="-25000">
                  <a:cs typeface="Arial" panose="020B0604020202020204" pitchFamily="34" charset="0"/>
                </a:rPr>
                <a:t>e</a:t>
              </a:r>
              <a:r>
                <a:rPr lang="en-GB" altLang="zh-CN" sz="1400">
                  <a:cs typeface="Arial" panose="020B0604020202020204" pitchFamily="34" charset="0"/>
                </a:rPr>
                <a:t> and n</a:t>
              </a:r>
              <a:r>
                <a:rPr lang="en-GB" altLang="zh-CN" sz="1400" baseline="-25000">
                  <a:cs typeface="Arial" panose="020B0604020202020204" pitchFamily="34" charset="0"/>
                </a:rPr>
                <a:t>e</a:t>
              </a:r>
              <a:r>
                <a:rPr lang="en-GB" altLang="zh-CN" sz="1400">
                  <a:cs typeface="Arial" panose="020B0604020202020204" pitchFamily="34" charset="0"/>
                </a:rPr>
                <a:t> at two radial locations </a:t>
              </a:r>
              <a:endParaRPr lang="en-US" altLang="zh-CN" sz="1400">
                <a:cs typeface="Arial" panose="020B0604020202020204" pitchFamily="34" charset="0"/>
              </a:endParaRPr>
            </a:p>
          </p:txBody>
        </p:sp>
        <p:cxnSp>
          <p:nvCxnSpPr>
            <p:cNvPr id="48141" name="直接箭头连接符 13">
              <a:extLst>
                <a:ext uri="{FF2B5EF4-FFF2-40B4-BE49-F238E27FC236}">
                  <a16:creationId xmlns:a16="http://schemas.microsoft.com/office/drawing/2014/main" id="{374CAE19-C5B9-4511-B9B0-C3AFCA61383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004048" y="2211710"/>
              <a:ext cx="576064" cy="1800200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2" name="直接箭头连接符 14">
              <a:extLst>
                <a:ext uri="{FF2B5EF4-FFF2-40B4-BE49-F238E27FC236}">
                  <a16:creationId xmlns:a16="http://schemas.microsoft.com/office/drawing/2014/main" id="{B2F1F982-5FB0-4F82-87FA-EA18B8C8536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076056" y="2571750"/>
              <a:ext cx="576064" cy="1440160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3" name="直接箭头连接符 15">
              <a:extLst>
                <a:ext uri="{FF2B5EF4-FFF2-40B4-BE49-F238E27FC236}">
                  <a16:creationId xmlns:a16="http://schemas.microsoft.com/office/drawing/2014/main" id="{EC169846-00D9-42BB-9E95-6B7BEC3CD20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148064" y="3003798"/>
              <a:ext cx="504056" cy="1008112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144" name="直接箭头连接符 16">
              <a:extLst>
                <a:ext uri="{FF2B5EF4-FFF2-40B4-BE49-F238E27FC236}">
                  <a16:creationId xmlns:a16="http://schemas.microsoft.com/office/drawing/2014/main" id="{9D1EEE5F-1C76-41C3-AB0F-F9F5DA48D31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028384" y="2643758"/>
              <a:ext cx="288032" cy="1368152"/>
            </a:xfrm>
            <a:prstGeom prst="straightConnector1">
              <a:avLst/>
            </a:prstGeom>
            <a:noFill/>
            <a:ln w="19050" algn="ctr">
              <a:solidFill>
                <a:srgbClr val="FFC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8133" name="Rectangle 4">
            <a:extLst>
              <a:ext uri="{FF2B5EF4-FFF2-40B4-BE49-F238E27FC236}">
                <a16:creationId xmlns:a16="http://schemas.microsoft.com/office/drawing/2014/main" id="{C2CD3E92-1768-413A-B5FB-71591C542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7D1DA98D-F629-4347-A079-CA9F9B4CDC45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Fueling and current drive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8135" name="矩形 20">
            <a:extLst>
              <a:ext uri="{FF2B5EF4-FFF2-40B4-BE49-F238E27FC236}">
                <a16:creationId xmlns:a16="http://schemas.microsoft.com/office/drawing/2014/main" id="{737552BE-29FD-4DD8-8261-CF7F43B29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6206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2100"/>
              </a:spcBef>
            </a:pPr>
            <a:r>
              <a:rPr lang="en-US" altLang="zh-CN" sz="2000">
                <a:cs typeface="Arial" panose="020B0604020202020204" pitchFamily="34" charset="0"/>
              </a:rPr>
              <a:t>LHCD with </a:t>
            </a:r>
            <a:r>
              <a:rPr lang="en-GB" altLang="zh-CN" sz="2000">
                <a:cs typeface="Arial" panose="020B0604020202020204" pitchFamily="34" charset="0"/>
              </a:rPr>
              <a:t>Passive-Active Multijunction (PAM)</a:t>
            </a:r>
            <a:r>
              <a:rPr lang="en-US" altLang="zh-CN" sz="2000">
                <a:cs typeface="Arial" panose="020B0604020202020204" pitchFamily="34" charset="0"/>
              </a:rPr>
              <a:t> antenna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52D379E-1D4C-4189-A2EC-5C639BC3ACE1}"/>
              </a:ext>
            </a:extLst>
          </p:cNvPr>
          <p:cNvSpPr/>
          <p:nvPr/>
        </p:nvSpPr>
        <p:spPr>
          <a:xfrm>
            <a:off x="1571625" y="6286500"/>
            <a:ext cx="17113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[MF-I3 Min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Xu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标题 1">
            <a:extLst>
              <a:ext uri="{FF2B5EF4-FFF2-40B4-BE49-F238E27FC236}">
                <a16:creationId xmlns:a16="http://schemas.microsoft.com/office/drawing/2014/main" id="{CF4D20EE-F73F-437F-BDED-52737F675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15888"/>
            <a:ext cx="8085138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CCD708-800A-404E-BDE9-B08F7CAB07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188" y="1412875"/>
            <a:ext cx="5859462" cy="50244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to MF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Progresses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Major progresses for machines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ELM control and RMP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MHD and EP physics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Fueling and current drive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Transport and confinement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PMI</a:t>
            </a:r>
            <a:endParaRPr lang="en-US" altLang="zh-CN" sz="2400" i="1" dirty="0">
              <a:latin typeface="Times New Roman" pitchFamily="18" charset="0"/>
              <a:cs typeface="Times New Roman" pitchFamily="18" charset="0"/>
            </a:endParaRP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ITER and DEMO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Challenges and Summary</a:t>
            </a:r>
          </a:p>
        </p:txBody>
      </p:sp>
      <p:sp>
        <p:nvSpPr>
          <p:cNvPr id="49156" name="Rectangle 4">
            <a:extLst>
              <a:ext uri="{FF2B5EF4-FFF2-40B4-BE49-F238E27FC236}">
                <a16:creationId xmlns:a16="http://schemas.microsoft.com/office/drawing/2014/main" id="{A03642C2-ABDA-4332-85E9-931DC7A82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E4DE31BD-7FF6-43DF-B608-44A7AD64C850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Transport and confinement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0179" name="Rectangle 4">
            <a:extLst>
              <a:ext uri="{FF2B5EF4-FFF2-40B4-BE49-F238E27FC236}">
                <a16:creationId xmlns:a16="http://schemas.microsoft.com/office/drawing/2014/main" id="{D8731E0C-9270-425D-BA82-27ED4E1BB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0180" name="矩形 5">
            <a:extLst>
              <a:ext uri="{FF2B5EF4-FFF2-40B4-BE49-F238E27FC236}">
                <a16:creationId xmlns:a16="http://schemas.microsoft.com/office/drawing/2014/main" id="{05E94BDA-569D-4F69-AA9C-380079AAF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1201738"/>
            <a:ext cx="6503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latin typeface="Century" panose="02040604050505020304" pitchFamily="18" charset="0"/>
                <a:cs typeface="Arial" panose="020B0604020202020204" pitchFamily="34" charset="0"/>
              </a:rPr>
              <a:t>Multi-scale interactions  are extensively studied  in HL-2A.</a:t>
            </a:r>
            <a:endParaRPr lang="zh-CN" altLang="en-US"/>
          </a:p>
        </p:txBody>
      </p:sp>
      <p:pic>
        <p:nvPicPr>
          <p:cNvPr id="50181" name="Picture 3" descr="F:\Yanhua_office\programme\BOLM\19703_I_df_5.tif">
            <a:extLst>
              <a:ext uri="{FF2B5EF4-FFF2-40B4-BE49-F238E27FC236}">
                <a16:creationId xmlns:a16="http://schemas.microsoft.com/office/drawing/2014/main" id="{F4709CCB-90B4-4AB2-B881-0BDDDABD3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43063"/>
            <a:ext cx="4824412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4">
            <a:extLst>
              <a:ext uri="{FF2B5EF4-FFF2-40B4-BE49-F238E27FC236}">
                <a16:creationId xmlns:a16="http://schemas.microsoft.com/office/drawing/2014/main" id="{8E038F72-08BB-4328-8C43-103B9DD92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1500188"/>
            <a:ext cx="39084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3">
            <a:extLst>
              <a:ext uri="{FF2B5EF4-FFF2-40B4-BE49-F238E27FC236}">
                <a16:creationId xmlns:a16="http://schemas.microsoft.com/office/drawing/2014/main" id="{4E522605-2963-4BF2-B9F2-C2D0E9B1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100513"/>
            <a:ext cx="3786187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CA43A2B-B86D-4318-A1BF-AFFE6DED9C76}"/>
              </a:ext>
            </a:extLst>
          </p:cNvPr>
          <p:cNvSpPr/>
          <p:nvPr/>
        </p:nvSpPr>
        <p:spPr>
          <a:xfrm>
            <a:off x="6629400" y="1214438"/>
            <a:ext cx="20193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[P26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Wulyu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Zhong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0185" name="矩形 10">
            <a:extLst>
              <a:ext uri="{FF2B5EF4-FFF2-40B4-BE49-F238E27FC236}">
                <a16:creationId xmlns:a16="http://schemas.microsoft.com/office/drawing/2014/main" id="{AAB27D0D-FE56-41DD-AB0B-DA2A7941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625" y="4214813"/>
            <a:ext cx="51435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Clr>
                <a:srgbClr val="FF0000"/>
              </a:buClr>
              <a:buFont typeface="Calibri" panose="020F0502020204030204" pitchFamily="34" charset="0"/>
              <a:buChar char="—"/>
            </a:pPr>
            <a:r>
              <a:rPr lang="en-US" altLang="zh-CN">
                <a:latin typeface="Century" panose="02040604050505020304" pitchFamily="18" charset="0"/>
              </a:rPr>
              <a:t>Nonlinear interaction observed for the broadnband electromagnetic turbulence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Calibri" panose="020F0502020204030204" pitchFamily="34" charset="0"/>
              <a:buChar char="—"/>
            </a:pPr>
            <a:r>
              <a:rPr lang="en-US" altLang="zh-CN">
                <a:latin typeface="Century" panose="02040604050505020304" pitchFamily="18" charset="0"/>
              </a:rPr>
              <a:t> </a:t>
            </a:r>
            <a:r>
              <a:rPr lang="en-GB" altLang="zh-CN">
                <a:latin typeface="Century" panose="02040604050505020304" pitchFamily="18" charset="0"/>
              </a:rPr>
              <a:t>The </a:t>
            </a:r>
            <a:r>
              <a:rPr lang="en-US" altLang="zh-CN">
                <a:solidFill>
                  <a:srgbClr val="FF0000"/>
                </a:solidFill>
                <a:latin typeface="Century" panose="02040604050505020304" pitchFamily="18" charset="0"/>
              </a:rPr>
              <a:t>frequency entrainment </a:t>
            </a:r>
            <a:r>
              <a:rPr lang="en-US" altLang="zh-CN">
                <a:latin typeface="Century" panose="02040604050505020304" pitchFamily="18" charset="0"/>
              </a:rPr>
              <a:t>and </a:t>
            </a:r>
            <a:r>
              <a:rPr lang="en-US" altLang="zh-CN">
                <a:solidFill>
                  <a:srgbClr val="FF0000"/>
                </a:solidFill>
                <a:latin typeface="Century" panose="02040604050505020304" pitchFamily="18" charset="0"/>
              </a:rPr>
              <a:t>phase lock</a:t>
            </a:r>
            <a:r>
              <a:rPr lang="en-US" altLang="zh-CN">
                <a:latin typeface="Century" panose="02040604050505020304" pitchFamily="18" charset="0"/>
              </a:rPr>
              <a:t>, two essential elements </a:t>
            </a:r>
            <a:r>
              <a:rPr lang="en-GB" altLang="zh-CN">
                <a:latin typeface="Century" panose="02040604050505020304" pitchFamily="18" charset="0"/>
              </a:rPr>
              <a:t>in synchronization, are demonstrated.</a:t>
            </a:r>
          </a:p>
          <a:p>
            <a:pPr>
              <a:spcBef>
                <a:spcPts val="600"/>
              </a:spcBef>
              <a:buClr>
                <a:srgbClr val="FF0000"/>
              </a:buClr>
              <a:buFont typeface="Calibri" panose="020F0502020204030204" pitchFamily="34" charset="0"/>
              <a:buChar char="—"/>
            </a:pPr>
            <a:r>
              <a:rPr lang="en-US" altLang="zh-CN">
                <a:solidFill>
                  <a:srgbClr val="000000"/>
                </a:solidFill>
                <a:latin typeface="Century" panose="02040604050505020304" pitchFamily="18" charset="0"/>
              </a:rPr>
              <a:t>The </a:t>
            </a:r>
            <a:r>
              <a:rPr lang="en-US" altLang="zh-CN">
                <a:solidFill>
                  <a:srgbClr val="FF0000"/>
                </a:solidFill>
                <a:latin typeface="Century" panose="02040604050505020304" pitchFamily="18" charset="0"/>
              </a:rPr>
              <a:t>enhancement of nonlinear interactions</a:t>
            </a:r>
            <a:r>
              <a:rPr lang="en-US" altLang="zh-CN">
                <a:solidFill>
                  <a:srgbClr val="000000"/>
                </a:solidFill>
                <a:latin typeface="Century" panose="02040604050505020304" pitchFamily="18" charset="0"/>
              </a:rPr>
              <a:t> can facilitate the L-H transition and </a:t>
            </a:r>
            <a:r>
              <a:rPr lang="en-US" altLang="zh-CN">
                <a:solidFill>
                  <a:srgbClr val="FF0000"/>
                </a:solidFill>
                <a:latin typeface="Century" panose="02040604050505020304" pitchFamily="18" charset="0"/>
              </a:rPr>
              <a:t>lower the H-mode power threshold</a:t>
            </a:r>
            <a:r>
              <a:rPr lang="en-US" altLang="zh-CN">
                <a:solidFill>
                  <a:srgbClr val="000000"/>
                </a:solidFill>
                <a:latin typeface="Century" panose="02040604050505020304" pitchFamily="18" charset="0"/>
              </a:rPr>
              <a:t>.</a:t>
            </a:r>
            <a:endParaRPr lang="zh-CN" altLang="en-US">
              <a:latin typeface="Century" panose="02040604050505020304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EF7167DD-4692-4A78-85A3-6B06307F46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1285875"/>
            <a:ext cx="4643437" cy="3935413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51203" name="Rectangle 4">
            <a:extLst>
              <a:ext uri="{FF2B5EF4-FFF2-40B4-BE49-F238E27FC236}">
                <a16:creationId xmlns:a16="http://schemas.microsoft.com/office/drawing/2014/main" id="{36D6D2C7-7E53-4146-8ADF-8DB5BE321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1204" name="标题 1">
            <a:extLst>
              <a:ext uri="{FF2B5EF4-FFF2-40B4-BE49-F238E27FC236}">
                <a16:creationId xmlns:a16="http://schemas.microsoft.com/office/drawing/2014/main" id="{E9A44829-0611-492C-B3FE-52CC9380C150}"/>
              </a:ext>
            </a:extLst>
          </p:cNvPr>
          <p:cNvSpPr txBox="1">
            <a:spLocks/>
          </p:cNvSpPr>
          <p:nvPr/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 and confinement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5" name="矩形 6">
            <a:extLst>
              <a:ext uri="{FF2B5EF4-FFF2-40B4-BE49-F238E27FC236}">
                <a16:creationId xmlns:a16="http://schemas.microsoft.com/office/drawing/2014/main" id="{357DCE38-84B9-4A31-9BC9-8707FE031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1714500"/>
            <a:ext cx="40719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/>
              <a:t>The difference of stiffness and turbulence characteristics in H and D plasma are observed</a:t>
            </a:r>
            <a:endParaRPr lang="zh-CN" altLang="en-US" sz="200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3DED220-113F-4174-97AE-E7EA4213FBD9}"/>
              </a:ext>
            </a:extLst>
          </p:cNvPr>
          <p:cNvSpPr/>
          <p:nvPr/>
        </p:nvSpPr>
        <p:spPr>
          <a:xfrm>
            <a:off x="0" y="5500688"/>
            <a:ext cx="91440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ja-JP" sz="2400" b="1" dirty="0">
                <a:latin typeface="Calibri Light"/>
                <a:ea typeface="ＭＳ Ｐゴシック"/>
                <a:cs typeface="+mj-cs"/>
              </a:rPr>
              <a:t>H and D isotope effects are extensively studied in LHD. Better </a:t>
            </a:r>
            <a:r>
              <a:rPr kumimoji="1" lang="en-US" altLang="ja-JP" sz="2400" b="1" dirty="0" err="1">
                <a:latin typeface="Symbol" panose="05050102010706020507" pitchFamily="18" charset="2"/>
                <a:ea typeface="ＭＳ Ｐゴシック"/>
                <a:cs typeface="+mj-cs"/>
              </a:rPr>
              <a:t>t</a:t>
            </a:r>
            <a:r>
              <a:rPr kumimoji="1" lang="en-US" altLang="ja-JP" sz="2400" b="1" baseline="-25000" dirty="0" err="1">
                <a:latin typeface="Calibri Light"/>
                <a:ea typeface="ＭＳ Ｐゴシック"/>
                <a:cs typeface="+mj-cs"/>
              </a:rPr>
              <a:t>E</a:t>
            </a:r>
            <a:r>
              <a:rPr kumimoji="1" lang="en-US" altLang="ja-JP" sz="2400" b="1" dirty="0">
                <a:latin typeface="Calibri Light"/>
                <a:ea typeface="ＭＳ Ｐゴシック"/>
                <a:cs typeface="+mj-cs"/>
              </a:rPr>
              <a:t> and degraded </a:t>
            </a:r>
            <a:r>
              <a:rPr kumimoji="1" lang="en-US" altLang="ja-JP" sz="2400" b="1" dirty="0" err="1">
                <a:latin typeface="Symbol" panose="05050102010706020507" pitchFamily="18" charset="2"/>
                <a:ea typeface="ＭＳ Ｐゴシック"/>
                <a:cs typeface="+mj-cs"/>
              </a:rPr>
              <a:t>t</a:t>
            </a:r>
            <a:r>
              <a:rPr kumimoji="1" lang="en-US" altLang="ja-JP" sz="2400" b="1" baseline="-25000" dirty="0" err="1">
                <a:latin typeface="Calibri Light"/>
                <a:ea typeface="ＭＳ Ｐゴシック"/>
                <a:cs typeface="+mj-cs"/>
              </a:rPr>
              <a:t>p</a:t>
            </a:r>
            <a:r>
              <a:rPr kumimoji="1" lang="en-US" altLang="ja-JP" sz="2400" b="1" dirty="0">
                <a:latin typeface="Calibri Light"/>
                <a:ea typeface="ＭＳ Ｐゴシック"/>
                <a:cs typeface="+mj-cs"/>
              </a:rPr>
              <a:t> in D were found in ECRH plasma. </a:t>
            </a:r>
            <a:endParaRPr lang="zh-CN" altLang="en-US" dirty="0"/>
          </a:p>
        </p:txBody>
      </p:sp>
      <p:sp>
        <p:nvSpPr>
          <p:cNvPr id="51207" name="矩形 8">
            <a:extLst>
              <a:ext uri="{FF2B5EF4-FFF2-40B4-BE49-F238E27FC236}">
                <a16:creationId xmlns:a16="http://schemas.microsoft.com/office/drawing/2014/main" id="{5E233092-D3A1-4873-BC3E-7D208EB36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5" y="4572000"/>
            <a:ext cx="2420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[MF-O2 Kenji Tanaka]</a:t>
            </a:r>
            <a:endParaRPr lang="zh-CN" altLang="en-US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9D19B86B-8A74-41C5-92FD-1456259F3F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75" y="1033463"/>
            <a:ext cx="7429500" cy="5456237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16A73F68-2A6F-4432-B3AC-E740DD60A13D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Transport and confinement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9CF380BE-31D0-42FD-8AE6-645785951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E08428F-136A-400D-9BCE-64E8870536A3}"/>
              </a:ext>
            </a:extLst>
          </p:cNvPr>
          <p:cNvSpPr/>
          <p:nvPr/>
        </p:nvSpPr>
        <p:spPr>
          <a:xfrm>
            <a:off x="2571750" y="6488113"/>
            <a:ext cx="25146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[MF-I5 Hiroshi Yamada]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48888F3A-5202-48D2-BCB1-3580B8B6981C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Transport and confinement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3251" name="Rectangle 4">
            <a:extLst>
              <a:ext uri="{FF2B5EF4-FFF2-40B4-BE49-F238E27FC236}">
                <a16:creationId xmlns:a16="http://schemas.microsoft.com/office/drawing/2014/main" id="{CEB3F924-D11D-4FC8-B2A8-58625DE18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6B16A-8084-44D4-98E7-AB7F01B3A481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857360"/>
            <a:ext cx="5615624" cy="603755"/>
          </a:xfrm>
          <a:prstGeom prst="rect">
            <a:avLst/>
          </a:prstGeom>
          <a:blipFill>
            <a:blip r:embed="rId2"/>
            <a:stretch>
              <a:fillRect t="-3030" b="-10101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BA2B30-4517-4472-9CFF-6D7DFEDE1B5E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95733" y="1857360"/>
            <a:ext cx="3709323" cy="4822730"/>
          </a:xfrm>
          <a:prstGeom prst="rect">
            <a:avLst/>
          </a:prstGeom>
          <a:blipFill>
            <a:blip r:embed="rId3"/>
            <a:stretch>
              <a:fillRect l="-985" t="-759" r="-2299" b="-1138"/>
            </a:stretch>
          </a:blipFill>
        </p:spPr>
        <p:txBody>
          <a:bodyPr/>
          <a:lstStyle/>
          <a:p>
            <a:pPr>
              <a:defRPr/>
            </a:pPr>
            <a:r>
              <a:rPr lang="en-GB">
                <a:noFill/>
              </a:rPr>
              <a:t> </a:t>
            </a:r>
          </a:p>
        </p:txBody>
      </p:sp>
      <p:grpSp>
        <p:nvGrpSpPr>
          <p:cNvPr id="53254" name="Group 8">
            <a:extLst>
              <a:ext uri="{FF2B5EF4-FFF2-40B4-BE49-F238E27FC236}">
                <a16:creationId xmlns:a16="http://schemas.microsoft.com/office/drawing/2014/main" id="{257D1C63-CDF3-4FC6-8CAE-7D87FD1C1CC6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349500"/>
            <a:ext cx="5076825" cy="4451350"/>
            <a:chOff x="169886" y="1484784"/>
            <a:chExt cx="5876175" cy="4779585"/>
          </a:xfrm>
        </p:grpSpPr>
        <p:pic>
          <p:nvPicPr>
            <p:cNvPr id="53258" name="Picture 1">
              <a:extLst>
                <a:ext uri="{FF2B5EF4-FFF2-40B4-BE49-F238E27FC236}">
                  <a16:creationId xmlns:a16="http://schemas.microsoft.com/office/drawing/2014/main" id="{70D04D6D-8087-4A91-907A-1DEBD18C8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10" y="1596189"/>
              <a:ext cx="5874751" cy="4668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9" name="TextBox 10">
              <a:extLst>
                <a:ext uri="{FF2B5EF4-FFF2-40B4-BE49-F238E27FC236}">
                  <a16:creationId xmlns:a16="http://schemas.microsoft.com/office/drawing/2014/main" id="{BEAC2D3A-1798-4153-9304-5B1607F4B4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886" y="1484784"/>
              <a:ext cx="184122" cy="888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nl-NL" altLang="zh-CN"/>
            </a:p>
            <a:p>
              <a:endParaRPr lang="nl-NL" altLang="zh-CN"/>
            </a:p>
            <a:p>
              <a:endParaRPr lang="en-GB" altLang="zh-CN"/>
            </a:p>
          </p:txBody>
        </p:sp>
      </p:grpSp>
      <p:sp>
        <p:nvSpPr>
          <p:cNvPr id="12" name="Rectangle 9">
            <a:extLst>
              <a:ext uri="{FF2B5EF4-FFF2-40B4-BE49-F238E27FC236}">
                <a16:creationId xmlns:a16="http://schemas.microsoft.com/office/drawing/2014/main" id="{DD4EF05C-171C-4A27-B7CD-7D6C57EFD21F}"/>
              </a:ext>
            </a:extLst>
          </p:cNvPr>
          <p:cNvSpPr/>
          <p:nvPr/>
        </p:nvSpPr>
        <p:spPr>
          <a:xfrm>
            <a:off x="2070100" y="2852738"/>
            <a:ext cx="1296988" cy="2619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nl-NL" sz="1100" dirty="0">
                <a:latin typeface="+mj-lt"/>
              </a:rPr>
              <a:t>F Casson IAEA 2018</a:t>
            </a:r>
          </a:p>
        </p:txBody>
      </p:sp>
      <p:sp>
        <p:nvSpPr>
          <p:cNvPr id="53256" name="TextBox 12">
            <a:extLst>
              <a:ext uri="{FF2B5EF4-FFF2-40B4-BE49-F238E27FC236}">
                <a16:creationId xmlns:a16="http://schemas.microsoft.com/office/drawing/2014/main" id="{AC88D622-2DC2-474B-A721-98F6038E3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8" y="1109663"/>
            <a:ext cx="8964612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/>
              <a:t>J.Citrin (DIFFER, NL), C. Bourdelle, F J Casson F Felici, A. Ho, M. Marin, K L van de Plassche</a:t>
            </a:r>
          </a:p>
          <a:p>
            <a:r>
              <a:rPr lang="en-US" altLang="zh-CN" sz="1600"/>
              <a:t>QuaLiKiz: gyrokinetic quasilinear transport. Bourdelle PPCF 2016, Citrin PPCF 2017. </a:t>
            </a:r>
            <a:r>
              <a:rPr lang="en-US" altLang="zh-CN" sz="1600">
                <a:hlinkClick r:id="rId5"/>
              </a:rPr>
              <a:t>www.qualikiz.com</a:t>
            </a:r>
            <a:r>
              <a:rPr lang="en-US" altLang="zh-CN" sz="1600"/>
              <a:t> </a:t>
            </a:r>
            <a:endParaRPr lang="en-GB" altLang="zh-CN" sz="160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0FBF701-3BC6-466A-B3D7-AE3CEE7A9B15}"/>
              </a:ext>
            </a:extLst>
          </p:cNvPr>
          <p:cNvSpPr/>
          <p:nvPr/>
        </p:nvSpPr>
        <p:spPr>
          <a:xfrm>
            <a:off x="6215063" y="1643063"/>
            <a:ext cx="26082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MF-I33 Jonathan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Citrin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矩形 3">
            <a:extLst>
              <a:ext uri="{FF2B5EF4-FFF2-40B4-BE49-F238E27FC236}">
                <a16:creationId xmlns:a16="http://schemas.microsoft.com/office/drawing/2014/main" id="{A56E4554-5A93-4B19-A24F-246C5E245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32448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54275" name="Rectangle 4">
            <a:extLst>
              <a:ext uri="{FF2B5EF4-FFF2-40B4-BE49-F238E27FC236}">
                <a16:creationId xmlns:a16="http://schemas.microsoft.com/office/drawing/2014/main" id="{8B239771-FC77-4535-8204-5D2591CFC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39CB0CA9-E0FB-4117-ACEA-28556FD8E79B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Transport and confinement</a:t>
            </a:r>
          </a:p>
        </p:txBody>
      </p:sp>
      <p:pic>
        <p:nvPicPr>
          <p:cNvPr id="54277" name="Picture 2">
            <a:extLst>
              <a:ext uri="{FF2B5EF4-FFF2-40B4-BE49-F238E27FC236}">
                <a16:creationId xmlns:a16="http://schemas.microsoft.com/office/drawing/2014/main" id="{8A37B502-990C-46A2-A7C4-26813C01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071563"/>
            <a:ext cx="2903538" cy="33940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2">
            <a:extLst>
              <a:ext uri="{FF2B5EF4-FFF2-40B4-BE49-F238E27FC236}">
                <a16:creationId xmlns:a16="http://schemas.microsoft.com/office/drawing/2014/main" id="{CF7B6DAA-84DB-484B-B535-9FAFEBC84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1071563"/>
            <a:ext cx="4441825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9" name="矩形 8">
            <a:extLst>
              <a:ext uri="{FF2B5EF4-FFF2-40B4-BE49-F238E27FC236}">
                <a16:creationId xmlns:a16="http://schemas.microsoft.com/office/drawing/2014/main" id="{5CB06B1D-ABEE-47AA-837D-E599D67C59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3929063"/>
            <a:ext cx="5429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Quasi-coherent modes (QCMs) were observed in ECH or ohmic </a:t>
            </a:r>
            <a:r>
              <a:rPr lang="en-GB" altLang="zh-CN"/>
              <a:t>L-mode plasmas in KSTAR, HL-2A </a:t>
            </a:r>
            <a:r>
              <a:rPr lang="en-US" altLang="zh-CN"/>
              <a:t>and J-TEXT. </a:t>
            </a:r>
            <a:endParaRPr lang="zh-CN" altLang="en-US"/>
          </a:p>
        </p:txBody>
      </p:sp>
      <p:sp>
        <p:nvSpPr>
          <p:cNvPr id="54280" name="矩形 9">
            <a:extLst>
              <a:ext uri="{FF2B5EF4-FFF2-40B4-BE49-F238E27FC236}">
                <a16:creationId xmlns:a16="http://schemas.microsoft.com/office/drawing/2014/main" id="{462F7269-62FE-4890-90FA-78AD610CE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4926013"/>
            <a:ext cx="5286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The measured turbulence transition from ITG to TEM consistent with the result from Tore-supra. </a:t>
            </a:r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D768B16-B65D-4DCE-8BF3-3FBE5581E4E4}"/>
              </a:ext>
            </a:extLst>
          </p:cNvPr>
          <p:cNvSpPr/>
          <p:nvPr/>
        </p:nvSpPr>
        <p:spPr>
          <a:xfrm>
            <a:off x="3429000" y="5630863"/>
            <a:ext cx="25288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[MF-I26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Woochang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Lee]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E8534DA-A9B8-4507-BA1A-9294964B9179}"/>
              </a:ext>
            </a:extLst>
          </p:cNvPr>
          <p:cNvSpPr/>
          <p:nvPr/>
        </p:nvSpPr>
        <p:spPr>
          <a:xfrm>
            <a:off x="6858000" y="5630863"/>
            <a:ext cx="20574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[P26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Wulyu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Zhong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71F99B2-816C-4153-BAF9-E0DEFBAE8549}"/>
              </a:ext>
            </a:extLst>
          </p:cNvPr>
          <p:cNvSpPr/>
          <p:nvPr/>
        </p:nvSpPr>
        <p:spPr>
          <a:xfrm>
            <a:off x="7343775" y="6143625"/>
            <a:ext cx="18002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[MFP-39 Lei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Qi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4284" name="矩形 13">
            <a:extLst>
              <a:ext uri="{FF2B5EF4-FFF2-40B4-BE49-F238E27FC236}">
                <a16:creationId xmlns:a16="http://schemas.microsoft.com/office/drawing/2014/main" id="{FA5DE059-5155-45EA-8824-11295763A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00075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>
                <a:latin typeface="Times New Roman" panose="02020603050405020304" pitchFamily="18" charset="0"/>
              </a:rPr>
              <a:t>Nonlinear spectrum shows background turbulence changes from TEM to ITG.</a:t>
            </a:r>
          </a:p>
        </p:txBody>
      </p:sp>
      <p:pic>
        <p:nvPicPr>
          <p:cNvPr id="54285" name="Picture 5">
            <a:extLst>
              <a:ext uri="{FF2B5EF4-FFF2-40B4-BE49-F238E27FC236}">
                <a16:creationId xmlns:a16="http://schemas.microsoft.com/office/drawing/2014/main" id="{4CAAACEE-9654-432E-9C76-A25FE8D2C61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4500563"/>
            <a:ext cx="261302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>
            <a:extLst>
              <a:ext uri="{FF2B5EF4-FFF2-40B4-BE49-F238E27FC236}">
                <a16:creationId xmlns:a16="http://schemas.microsoft.com/office/drawing/2014/main" id="{27FBDC10-E372-4D8C-97E7-D0072835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500188"/>
            <a:ext cx="8783637" cy="488950"/>
          </a:xfrm>
        </p:spPr>
        <p:txBody>
          <a:bodyPr/>
          <a:lstStyle/>
          <a:p>
            <a:pPr algn="l" eaLnBrk="1" hangingPunct="1"/>
            <a:r>
              <a:rPr lang="en-US" altLang="zh-CN" sz="2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 efforts have been focus on physics understanding.</a:t>
            </a:r>
            <a:endParaRPr lang="zh-CN" altLang="en-US" sz="26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19" name="矩形 6">
            <a:extLst>
              <a:ext uri="{FF2B5EF4-FFF2-40B4-BE49-F238E27FC236}">
                <a16:creationId xmlns:a16="http://schemas.microsoft.com/office/drawing/2014/main" id="{D38798AA-CCA6-456E-B45A-4AA2750FB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75" y="261938"/>
            <a:ext cx="2057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Highlight</a:t>
            </a:r>
            <a:endParaRPr lang="zh-CN" altLang="en-US" sz="2000"/>
          </a:p>
        </p:txBody>
      </p:sp>
      <p:sp>
        <p:nvSpPr>
          <p:cNvPr id="9220" name="矩形 7">
            <a:extLst>
              <a:ext uri="{FF2B5EF4-FFF2-40B4-BE49-F238E27FC236}">
                <a16:creationId xmlns:a16="http://schemas.microsoft.com/office/drawing/2014/main" id="{82B17821-EE00-4719-838B-8B7307BE7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2217738"/>
            <a:ext cx="82153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MHD and Energetic particle remains the hot topic (&gt;25 talks) 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Nonlinear processes have been deeply addressed.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More studies in support to ITER and DEMO-relevant physics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Critical issues emphasized: ELM control, disruption mitigation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Improvement of fueling efficiency and current drive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Advanced understanding of RMP-related physics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Multi-scale interaction and high-k turbulence in TC topic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126CF576-7593-4C83-8670-020C57724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1071563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D5CBD22-4176-42B8-AB70-759654D09D82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Transport and confinement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5299" name="Rectangle 4">
            <a:extLst>
              <a:ext uri="{FF2B5EF4-FFF2-40B4-BE49-F238E27FC236}">
                <a16:creationId xmlns:a16="http://schemas.microsoft.com/office/drawing/2014/main" id="{407B82FC-5DCD-4976-9208-5DE53AFF0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pic>
        <p:nvPicPr>
          <p:cNvPr id="55300" name="Picture 2">
            <a:extLst>
              <a:ext uri="{FF2B5EF4-FFF2-40B4-BE49-F238E27FC236}">
                <a16:creationId xmlns:a16="http://schemas.microsoft.com/office/drawing/2014/main" id="{4E6AE7FF-3C0B-48D6-8EFB-B182B29371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1143000"/>
            <a:ext cx="3587750" cy="3816350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55301" name="矩形 6">
            <a:extLst>
              <a:ext uri="{FF2B5EF4-FFF2-40B4-BE49-F238E27FC236}">
                <a16:creationId xmlns:a16="http://schemas.microsoft.com/office/drawing/2014/main" id="{C25DA601-FB15-4390-9D2E-CEADFD62A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5000625"/>
            <a:ext cx="43576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Neon seeded discharges feature higher</a:t>
            </a:r>
          </a:p>
          <a:p>
            <a:r>
              <a:rPr lang="en-US" altLang="zh-CN"/>
              <a:t>peaking factors than those observed in</a:t>
            </a:r>
          </a:p>
          <a:p>
            <a:r>
              <a:rPr lang="en-GB" altLang="zh-CN"/>
              <a:t>the usual un-seeded case. </a:t>
            </a:r>
            <a:r>
              <a:rPr lang="en-US" altLang="zh-CN"/>
              <a:t>It is not due to a decrease in </a:t>
            </a:r>
            <a:r>
              <a:rPr lang="en-GB" altLang="zh-CN"/>
              <a:t>collisionality.</a:t>
            </a:r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BE6B051-024B-42AD-81FB-795808D33056}"/>
              </a:ext>
            </a:extLst>
          </p:cNvPr>
          <p:cNvSpPr/>
          <p:nvPr/>
        </p:nvSpPr>
        <p:spPr>
          <a:xfrm>
            <a:off x="642938" y="6286500"/>
            <a:ext cx="30257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[MF-O3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Domenico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Frigione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5303" name="Picture 6" descr="Screen Shot 2018-10-28 at 12.33.43.png">
            <a:extLst>
              <a:ext uri="{FF2B5EF4-FFF2-40B4-BE49-F238E27FC236}">
                <a16:creationId xmlns:a16="http://schemas.microsoft.com/office/drawing/2014/main" id="{8467EF1B-B4AB-457E-9346-0B293A1CC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1214438"/>
            <a:ext cx="2571750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矩形 10">
            <a:extLst>
              <a:ext uri="{FF2B5EF4-FFF2-40B4-BE49-F238E27FC236}">
                <a16:creationId xmlns:a16="http://schemas.microsoft.com/office/drawing/2014/main" id="{73C94852-2534-461A-A73D-885E5A6F7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572000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Clr>
                <a:srgbClr val="008000"/>
              </a:buClr>
              <a:buSzPct val="150000"/>
            </a:pPr>
            <a:r>
              <a:rPr lang="en-US" altLang="zh-CN">
                <a:solidFill>
                  <a:srgbClr val="404040"/>
                </a:solidFill>
              </a:rPr>
              <a:t>New </a:t>
            </a:r>
            <a:r>
              <a:rPr lang="en-US" altLang="zh-CN">
                <a:solidFill>
                  <a:srgbClr val="FF0000"/>
                </a:solidFill>
              </a:rPr>
              <a:t>TOKAM3X-EIRENE package </a:t>
            </a:r>
            <a:r>
              <a:rPr lang="en-US" altLang="zh-CN">
                <a:solidFill>
                  <a:srgbClr val="404040"/>
                </a:solidFill>
              </a:rPr>
              <a:t>allows </a:t>
            </a:r>
            <a:r>
              <a:rPr lang="en-US" altLang="zh-CN">
                <a:solidFill>
                  <a:srgbClr val="FF0000"/>
                </a:solidFill>
              </a:rPr>
              <a:t>3D global simulations </a:t>
            </a:r>
            <a:r>
              <a:rPr lang="en-US" altLang="zh-CN">
                <a:solidFill>
                  <a:srgbClr val="404040"/>
                </a:solidFill>
              </a:rPr>
              <a:t>including self-consistently </a:t>
            </a:r>
            <a:r>
              <a:rPr lang="en-US" altLang="zh-CN" b="1">
                <a:solidFill>
                  <a:srgbClr val="0813F8"/>
                </a:solidFill>
              </a:rPr>
              <a:t>turbulence</a:t>
            </a:r>
            <a:r>
              <a:rPr lang="en-US" altLang="zh-CN">
                <a:solidFill>
                  <a:srgbClr val="404040"/>
                </a:solidFill>
              </a:rPr>
              <a:t> and </a:t>
            </a:r>
            <a:r>
              <a:rPr lang="en-US" altLang="zh-CN" b="1">
                <a:solidFill>
                  <a:srgbClr val="0813F8"/>
                </a:solidFill>
              </a:rPr>
              <a:t>neutrals physics </a:t>
            </a:r>
          </a:p>
          <a:p>
            <a:r>
              <a:rPr lang="en-US" altLang="zh-CN">
                <a:solidFill>
                  <a:srgbClr val="404040"/>
                </a:solidFill>
              </a:rPr>
              <a:t>The turbulent flux due to the drift leads to anomalous poloidal transport</a:t>
            </a:r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6DDC0CF-7108-4BC0-8DDC-B278128D7F1A}"/>
              </a:ext>
            </a:extLst>
          </p:cNvPr>
          <p:cNvSpPr/>
          <p:nvPr/>
        </p:nvSpPr>
        <p:spPr>
          <a:xfrm>
            <a:off x="5072063" y="6357938"/>
            <a:ext cx="2416175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[MF-O4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DongMei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Fan]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BFE258A-AA57-42B6-BBED-D42A7531D01A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Transport and confinement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6323" name="Rectangle 4">
            <a:extLst>
              <a:ext uri="{FF2B5EF4-FFF2-40B4-BE49-F238E27FC236}">
                <a16:creationId xmlns:a16="http://schemas.microsoft.com/office/drawing/2014/main" id="{911D967B-293E-4D5B-AD08-582B5DA3F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1195388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56324" name="矩形 10">
            <a:extLst>
              <a:ext uri="{FF2B5EF4-FFF2-40B4-BE49-F238E27FC236}">
                <a16:creationId xmlns:a16="http://schemas.microsoft.com/office/drawing/2014/main" id="{61B45420-CD43-49F3-8A9B-5760EEFC5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5202238"/>
            <a:ext cx="8572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ja-JP" sz="2000">
                <a:cs typeface="Arial" panose="020B0604020202020204" pitchFamily="34" charset="0"/>
              </a:rPr>
              <a:t>Comprehensive analyses for anomalous and neoclassical transport of multi-ion-species plasmas in helical systems are performed by gyrokinetic and drift-kinetic simulations.</a:t>
            </a:r>
          </a:p>
        </p:txBody>
      </p:sp>
      <p:pic>
        <p:nvPicPr>
          <p:cNvPr id="56325" name="Picture 2">
            <a:extLst>
              <a:ext uri="{FF2B5EF4-FFF2-40B4-BE49-F238E27FC236}">
                <a16:creationId xmlns:a16="http://schemas.microsoft.com/office/drawing/2014/main" id="{088AE680-51E5-4BAC-9AEE-E1FCD9382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48228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EF96A40-CD01-4BBD-B746-618D7E3E8B02}"/>
              </a:ext>
            </a:extLst>
          </p:cNvPr>
          <p:cNvSpPr/>
          <p:nvPr/>
        </p:nvSpPr>
        <p:spPr>
          <a:xfrm>
            <a:off x="4929188" y="3286125"/>
            <a:ext cx="258286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[MFP-37 Michele Marin]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6327" name="矩形 14">
            <a:extLst>
              <a:ext uri="{FF2B5EF4-FFF2-40B4-BE49-F238E27FC236}">
                <a16:creationId xmlns:a16="http://schemas.microsoft.com/office/drawing/2014/main" id="{DD8A24D4-A213-443A-B864-54AE94DE1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2143125"/>
            <a:ext cx="41433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>
                <a:cs typeface="Arial" panose="020B0604020202020204" pitchFamily="34" charset="0"/>
              </a:rPr>
              <a:t>Prediction of D core source with QuaLiKiz turbulence model agrees with measurements</a:t>
            </a:r>
            <a:endParaRPr lang="zh-CN" altLang="en-US" sz="2000"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3B4C7A2-8322-4D03-ACCD-697A9C6485A8}"/>
              </a:ext>
            </a:extLst>
          </p:cNvPr>
          <p:cNvSpPr/>
          <p:nvPr/>
        </p:nvSpPr>
        <p:spPr>
          <a:xfrm>
            <a:off x="357188" y="6215063"/>
            <a:ext cx="289083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[MFP-35 Masanori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Nunami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6329" name="矩形 3">
            <a:extLst>
              <a:ext uri="{FF2B5EF4-FFF2-40B4-BE49-F238E27FC236}">
                <a16:creationId xmlns:a16="http://schemas.microsoft.com/office/drawing/2014/main" id="{AEE9AACC-FF84-4DFA-BC9B-60FF964D5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3163" y="1558925"/>
            <a:ext cx="28908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[MF-O15 Katsuji Ichiguchi]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275391A-5927-49E5-815A-D412207D41E9}"/>
              </a:ext>
            </a:extLst>
          </p:cNvPr>
          <p:cNvSpPr/>
          <p:nvPr/>
        </p:nvSpPr>
        <p:spPr>
          <a:xfrm>
            <a:off x="71438" y="1282700"/>
            <a:ext cx="65722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kern="0" dirty="0"/>
              <a:t>Studied the </a:t>
            </a:r>
            <a:r>
              <a:rPr lang="en-US" altLang="ja-JP" sz="2000" kern="0" dirty="0"/>
              <a:t>effects of the global flow on the interchange modes with a strongly unstable sample equilibrium. 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0C19F60-06B6-4280-9826-6FE2380C652E}"/>
              </a:ext>
            </a:extLst>
          </p:cNvPr>
          <p:cNvSpPr/>
          <p:nvPr/>
        </p:nvSpPr>
        <p:spPr>
          <a:xfrm>
            <a:off x="500063" y="6286500"/>
            <a:ext cx="21431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[MF-O12 Wei Wang]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A186F5D2-780C-428D-839B-059AEA00736A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Transport and confinement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D64AB0FA-81D4-400A-ADCC-A979CFA21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030" name="矩形 4">
            <a:extLst>
              <a:ext uri="{FF2B5EF4-FFF2-40B4-BE49-F238E27FC236}">
                <a16:creationId xmlns:a16="http://schemas.microsoft.com/office/drawing/2014/main" id="{278F3EAE-0980-4036-A1F2-452F45908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6072188"/>
            <a:ext cx="6072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ja-JP"/>
              <a:t>The quasi regular shear layers of the E×B </a:t>
            </a:r>
            <a:r>
              <a:rPr lang="en-US" altLang="ja-JP"/>
              <a:t>staircase is generated through turbulence-driven zonal flow</a:t>
            </a:r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22ADDF6-4D27-49C1-AA90-42889229C005}"/>
              </a:ext>
            </a:extLst>
          </p:cNvPr>
          <p:cNvSpPr/>
          <p:nvPr/>
        </p:nvSpPr>
        <p:spPr>
          <a:xfrm>
            <a:off x="6572250" y="5286375"/>
            <a:ext cx="227488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MF-I7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Xingquan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Wu]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1032" name="组合 19">
            <a:extLst>
              <a:ext uri="{FF2B5EF4-FFF2-40B4-BE49-F238E27FC236}">
                <a16:creationId xmlns:a16="http://schemas.microsoft.com/office/drawing/2014/main" id="{56E7FBA7-8EE1-40D7-9F54-C83D2EBBE67C}"/>
              </a:ext>
            </a:extLst>
          </p:cNvPr>
          <p:cNvGrpSpPr>
            <a:grpSpLocks/>
          </p:cNvGrpSpPr>
          <p:nvPr/>
        </p:nvGrpSpPr>
        <p:grpSpPr bwMode="auto">
          <a:xfrm>
            <a:off x="5072063" y="1154113"/>
            <a:ext cx="3429000" cy="2774950"/>
            <a:chOff x="220663" y="2898775"/>
            <a:chExt cx="4010025" cy="3335338"/>
          </a:xfrm>
        </p:grpSpPr>
        <p:pic>
          <p:nvPicPr>
            <p:cNvPr id="1047" name="Picture 11" descr="wf11">
              <a:extLst>
                <a:ext uri="{FF2B5EF4-FFF2-40B4-BE49-F238E27FC236}">
                  <a16:creationId xmlns:a16="http://schemas.microsoft.com/office/drawing/2014/main" id="{A0312498-2F41-4D91-A8D5-5305E68F0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63" y="2898775"/>
              <a:ext cx="4010025" cy="3335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026" name="Object 42">
              <a:extLst>
                <a:ext uri="{FF2B5EF4-FFF2-40B4-BE49-F238E27FC236}">
                  <a16:creationId xmlns:a16="http://schemas.microsoft.com/office/drawing/2014/main" id="{69A4799A-5FD3-428B-B9A2-45D0E099D67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24063" y="5251450"/>
            <a:ext cx="1936750" cy="4889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8" name="Equation" r:id="rId4" imgW="965200" imgH="241300" progId="Equation.DSMT4">
                    <p:embed/>
                  </p:oleObj>
                </mc:Choice>
                <mc:Fallback>
                  <p:oleObj name="Equation" r:id="rId4" imgW="965200" imgH="241300" progId="Equation.DSMT4">
                    <p:embed/>
                    <p:pic>
                      <p:nvPicPr>
                        <p:cNvPr id="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24063" y="5251450"/>
                          <a:ext cx="1936750" cy="4889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C4F1665F-33AD-4D88-8BC1-262897C2E160}"/>
              </a:ext>
            </a:extLst>
          </p:cNvPr>
          <p:cNvSpPr/>
          <p:nvPr/>
        </p:nvSpPr>
        <p:spPr>
          <a:xfrm>
            <a:off x="4500563" y="4071938"/>
            <a:ext cx="4572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dirty="0">
                <a:cs typeface="Arial" pitchFamily="34" charset="0"/>
              </a:rPr>
              <a:t>A multi-fluid model indicates that the stabilization of edge instability, </a:t>
            </a:r>
            <a:r>
              <a:rPr lang="en-US" altLang="zh-CN" kern="100" dirty="0" err="1">
                <a:cs typeface="Arial" pitchFamily="34" charset="0"/>
              </a:rPr>
              <a:t>ExB</a:t>
            </a:r>
            <a:r>
              <a:rPr lang="en-US" altLang="zh-CN" kern="100" dirty="0">
                <a:cs typeface="Arial" pitchFamily="34" charset="0"/>
              </a:rPr>
              <a:t> </a:t>
            </a:r>
            <a:r>
              <a:rPr lang="en-US" altLang="zh-CN" dirty="0">
                <a:cs typeface="Arial" pitchFamily="34" charset="0"/>
              </a:rPr>
              <a:t>shear and SOL physics  are key factors for the H-mode threshold power.</a:t>
            </a:r>
            <a:endParaRPr lang="zh-CN" altLang="en-US" dirty="0">
              <a:cs typeface="Arial" pitchFamily="34" charset="0"/>
            </a:endParaRPr>
          </a:p>
        </p:txBody>
      </p:sp>
      <p:grpSp>
        <p:nvGrpSpPr>
          <p:cNvPr id="1034" name="组合 24">
            <a:extLst>
              <a:ext uri="{FF2B5EF4-FFF2-40B4-BE49-F238E27FC236}">
                <a16:creationId xmlns:a16="http://schemas.microsoft.com/office/drawing/2014/main" id="{13AFD96C-9F1F-42B7-BD0B-99832017184B}"/>
              </a:ext>
            </a:extLst>
          </p:cNvPr>
          <p:cNvGrpSpPr>
            <a:grpSpLocks/>
          </p:cNvGrpSpPr>
          <p:nvPr/>
        </p:nvGrpSpPr>
        <p:grpSpPr bwMode="auto">
          <a:xfrm>
            <a:off x="0" y="1143000"/>
            <a:ext cx="4395788" cy="3146425"/>
            <a:chOff x="4214810" y="1751974"/>
            <a:chExt cx="4395790" cy="3145843"/>
          </a:xfrm>
        </p:grpSpPr>
        <p:sp>
          <p:nvSpPr>
            <p:cNvPr id="1037" name="Oval 9">
              <a:extLst>
                <a:ext uri="{FF2B5EF4-FFF2-40B4-BE49-F238E27FC236}">
                  <a16:creationId xmlns:a16="http://schemas.microsoft.com/office/drawing/2014/main" id="{A463FADF-13D2-48BC-AE81-4AEDB16C16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600" y="2332285"/>
              <a:ext cx="566292" cy="472109"/>
            </a:xfrm>
            <a:prstGeom prst="ellipse">
              <a:avLst/>
            </a:prstGeom>
            <a:noFill/>
            <a:ln w="3175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zh-CN" sz="1200" b="1" i="1">
                <a:solidFill>
                  <a:srgbClr val="1822CD"/>
                </a:solidFill>
                <a:latin typeface="Helvetica" panose="020B0604020202020204" pitchFamily="34" charset="0"/>
              </a:endParaRPr>
            </a:p>
          </p:txBody>
        </p:sp>
        <p:cxnSp>
          <p:nvCxnSpPr>
            <p:cNvPr id="1038" name="Straight Arrow Connector 10">
              <a:extLst>
                <a:ext uri="{FF2B5EF4-FFF2-40B4-BE49-F238E27FC236}">
                  <a16:creationId xmlns:a16="http://schemas.microsoft.com/office/drawing/2014/main" id="{D44D6089-7BBA-4226-95AC-6CB0CD6AFD3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43600" y="1935574"/>
              <a:ext cx="309395" cy="396711"/>
            </a:xfrm>
            <a:prstGeom prst="straightConnector1">
              <a:avLst/>
            </a:prstGeom>
            <a:noFill/>
            <a:ln w="317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39" name="TextBox 39">
              <a:extLst>
                <a:ext uri="{FF2B5EF4-FFF2-40B4-BE49-F238E27FC236}">
                  <a16:creationId xmlns:a16="http://schemas.microsoft.com/office/drawing/2014/main" id="{2D278111-B926-400E-B04B-1D2F06D917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72200" y="1751974"/>
              <a:ext cx="24384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zh-CN" sz="1400">
                  <a:solidFill>
                    <a:srgbClr val="FF0000"/>
                  </a:solidFill>
                </a:rPr>
                <a:t>Before L-H transition</a:t>
              </a:r>
            </a:p>
          </p:txBody>
        </p:sp>
        <p:sp>
          <p:nvSpPr>
            <p:cNvPr id="1040" name="Rectangle 33">
              <a:extLst>
                <a:ext uri="{FF2B5EF4-FFF2-40B4-BE49-F238E27FC236}">
                  <a16:creationId xmlns:a16="http://schemas.microsoft.com/office/drawing/2014/main" id="{3478D10D-A56C-45A6-87A4-7614CBEA6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2800" y="2724150"/>
              <a:ext cx="196645" cy="171081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zh-CN" sz="1200" b="1" i="1">
                <a:solidFill>
                  <a:srgbClr val="1822CD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1041" name="Right Arrow 16">
              <a:extLst>
                <a:ext uri="{FF2B5EF4-FFF2-40B4-BE49-F238E27FC236}">
                  <a16:creationId xmlns:a16="http://schemas.microsoft.com/office/drawing/2014/main" id="{1BD9781F-0F83-4F71-BEDC-AD5864617C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346722" y="4120331"/>
              <a:ext cx="747252" cy="196645"/>
            </a:xfrm>
            <a:prstGeom prst="rightArrow">
              <a:avLst>
                <a:gd name="adj1" fmla="val 50000"/>
                <a:gd name="adj2" fmla="val 49998"/>
              </a:avLst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20000"/>
                </a:spcBef>
                <a:buFontTx/>
                <a:buChar char="•"/>
              </a:pPr>
              <a:endParaRPr lang="en-US" altLang="zh-CN" sz="1200" b="1" i="1">
                <a:solidFill>
                  <a:srgbClr val="1822CD"/>
                </a:solidFill>
                <a:latin typeface="Helvetica" panose="020B0604020202020204" pitchFamily="34" charset="0"/>
              </a:endParaRPr>
            </a:p>
          </p:txBody>
        </p:sp>
        <p:sp>
          <p:nvSpPr>
            <p:cNvPr id="1042" name="TextBox 39">
              <a:extLst>
                <a:ext uri="{FF2B5EF4-FFF2-40B4-BE49-F238E27FC236}">
                  <a16:creationId xmlns:a16="http://schemas.microsoft.com/office/drawing/2014/main" id="{AE1F13FB-52D1-4DF5-938C-C60DF629CB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8889" y="3552427"/>
              <a:ext cx="1676400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zh-CN" sz="900" b="1"/>
                <a:t>after intermittent phase </a:t>
              </a:r>
            </a:p>
          </p:txBody>
        </p:sp>
        <p:sp>
          <p:nvSpPr>
            <p:cNvPr id="1043" name="TextBox 39">
              <a:extLst>
                <a:ext uri="{FF2B5EF4-FFF2-40B4-BE49-F238E27FC236}">
                  <a16:creationId xmlns:a16="http://schemas.microsoft.com/office/drawing/2014/main" id="{CE93CACC-E3E3-4713-8DF6-E3DE0AB79F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9857" y="3935665"/>
              <a:ext cx="83903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zh-CN" sz="900" b="1">
                  <a:solidFill>
                    <a:srgbClr val="008080"/>
                  </a:solidFill>
                </a:rPr>
                <a:t>Further into H-mode </a:t>
              </a:r>
            </a:p>
          </p:txBody>
        </p:sp>
        <p:sp>
          <p:nvSpPr>
            <p:cNvPr id="33" name="Rectangle 1">
              <a:extLst>
                <a:ext uri="{FF2B5EF4-FFF2-40B4-BE49-F238E27FC236}">
                  <a16:creationId xmlns:a16="http://schemas.microsoft.com/office/drawing/2014/main" id="{25B50AA6-4811-416D-9345-C3C31A2CF3ED}"/>
                </a:ext>
              </a:extLst>
            </p:cNvPr>
            <p:cNvSpPr/>
            <p:nvPr/>
          </p:nvSpPr>
          <p:spPr>
            <a:xfrm>
              <a:off x="5048248" y="3394733"/>
              <a:ext cx="1477963" cy="369819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Rectangle 29">
              <a:extLst>
                <a:ext uri="{FF2B5EF4-FFF2-40B4-BE49-F238E27FC236}">
                  <a16:creationId xmlns:a16="http://schemas.microsoft.com/office/drawing/2014/main" id="{A73374C0-B5F8-468D-94D8-5F317B98A19C}"/>
                </a:ext>
              </a:extLst>
            </p:cNvPr>
            <p:cNvSpPr/>
            <p:nvPr/>
          </p:nvSpPr>
          <p:spPr>
            <a:xfrm>
              <a:off x="5280023" y="3764552"/>
              <a:ext cx="817562" cy="477750"/>
            </a:xfrm>
            <a:prstGeom prst="rect">
              <a:avLst/>
            </a:prstGeom>
            <a:noFill/>
            <a:ln w="158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046" name="Picture 2" descr="C:\Users\yren\Documents\MATLAB\work_nstx\figure_save\139442_kspectra.png">
              <a:extLst>
                <a:ext uri="{FF2B5EF4-FFF2-40B4-BE49-F238E27FC236}">
                  <a16:creationId xmlns:a16="http://schemas.microsoft.com/office/drawing/2014/main" id="{3C56C91E-EA08-4EFC-A818-1B20E76A0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0" y="1857370"/>
              <a:ext cx="4018937" cy="3040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5" name="矩形 35">
            <a:extLst>
              <a:ext uri="{FF2B5EF4-FFF2-40B4-BE49-F238E27FC236}">
                <a16:creationId xmlns:a16="http://schemas.microsoft.com/office/drawing/2014/main" id="{23D4E493-7406-4A34-8ED0-3865F5B1F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875" y="4665663"/>
            <a:ext cx="45720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/>
              <a:t>First detailed measurements of high-k (electron-scale) turbulence across L-H transition in NSTX</a:t>
            </a:r>
          </a:p>
          <a:p>
            <a:r>
              <a:rPr lang="en-US" altLang="zh-CN"/>
              <a:t>Suppression of high-k turbulence at lower wavenumbers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80119F3-8F65-4668-B6A0-6DDAC7ED0C1E}"/>
              </a:ext>
            </a:extLst>
          </p:cNvPr>
          <p:cNvSpPr/>
          <p:nvPr/>
        </p:nvSpPr>
        <p:spPr>
          <a:xfrm>
            <a:off x="642938" y="4273550"/>
            <a:ext cx="18954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[MF-I6 Yang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Ren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标题 1">
            <a:extLst>
              <a:ext uri="{FF2B5EF4-FFF2-40B4-BE49-F238E27FC236}">
                <a16:creationId xmlns:a16="http://schemas.microsoft.com/office/drawing/2014/main" id="{084C5D22-3A9B-44A2-AC6D-701BE955C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15888"/>
            <a:ext cx="8085138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3FB0B1-2C3E-4777-8B0E-CC2D2BF7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188" y="1412875"/>
            <a:ext cx="5859462" cy="50244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to MF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Progresses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Major progresses for machines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ELM control and RMP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MHD and EP physics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Fueling and current drive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Transport and confinement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PMI</a:t>
            </a:r>
            <a:endParaRPr lang="en-US" altLang="zh-CN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ITER and DEMO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Challenges and Summary</a:t>
            </a: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112550E0-9FC1-4407-82E1-32B1C70D0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图片 3" descr="C:\Work\会议\2018\IAEA FEC_27th\Paper\Figs\Detachment feedback\DetachmentCtr_neon.png">
            <a:extLst>
              <a:ext uri="{FF2B5EF4-FFF2-40B4-BE49-F238E27FC236}">
                <a16:creationId xmlns:a16="http://schemas.microsoft.com/office/drawing/2014/main" id="{1E736233-53CB-4EB9-BA13-1CC973DE9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3741738" cy="420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ED9094D-F447-47B2-BC59-ECBDCA7937F6}"/>
              </a:ext>
            </a:extLst>
          </p:cNvPr>
          <p:cNvSpPr/>
          <p:nvPr/>
        </p:nvSpPr>
        <p:spPr>
          <a:xfrm>
            <a:off x="214313" y="1071563"/>
            <a:ext cx="357187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p"/>
              <a:defRPr/>
            </a:pPr>
            <a:r>
              <a:rPr lang="en-US" altLang="zh-CN" kern="0" dirty="0">
                <a:ea typeface="+mj-ea"/>
                <a:cs typeface="Arial" pitchFamily="34" charset="0"/>
              </a:rPr>
              <a:t> </a:t>
            </a:r>
            <a:r>
              <a:rPr lang="en-US" altLang="zh-CN" kern="0" dirty="0" err="1">
                <a:ea typeface="+mj-ea"/>
                <a:cs typeface="Arial" pitchFamily="34" charset="0"/>
              </a:rPr>
              <a:t>Radiative</a:t>
            </a:r>
            <a:r>
              <a:rPr lang="en-US" altLang="zh-CN" kern="0" dirty="0">
                <a:ea typeface="+mj-ea"/>
                <a:cs typeface="Arial" pitchFamily="34" charset="0"/>
              </a:rPr>
              <a:t> </a:t>
            </a:r>
            <a:r>
              <a:rPr lang="en-US" altLang="zh-CN" kern="0" dirty="0" err="1">
                <a:ea typeface="+mj-ea"/>
                <a:cs typeface="Arial" pitchFamily="34" charset="0"/>
              </a:rPr>
              <a:t>divertor</a:t>
            </a:r>
            <a:r>
              <a:rPr lang="en-US" altLang="zh-CN" kern="0" dirty="0">
                <a:ea typeface="+mj-ea"/>
                <a:cs typeface="Arial" pitchFamily="34" charset="0"/>
              </a:rPr>
              <a:t> without confinement degradation with feedback control on </a:t>
            </a:r>
            <a:r>
              <a:rPr lang="en-US" altLang="zh-CN" kern="0" dirty="0" err="1">
                <a:ea typeface="+mj-ea"/>
                <a:cs typeface="Arial" pitchFamily="34" charset="0"/>
              </a:rPr>
              <a:t>J</a:t>
            </a:r>
            <a:r>
              <a:rPr lang="en-US" altLang="zh-CN" kern="0" baseline="-25000" dirty="0" err="1">
                <a:ea typeface="+mj-ea"/>
                <a:cs typeface="Arial" pitchFamily="34" charset="0"/>
              </a:rPr>
              <a:t>sat</a:t>
            </a:r>
            <a:r>
              <a:rPr lang="en-US" altLang="zh-CN" kern="0" dirty="0">
                <a:ea typeface="+mj-ea"/>
                <a:cs typeface="Arial" pitchFamily="34" charset="0"/>
              </a:rPr>
              <a:t> or </a:t>
            </a:r>
            <a:r>
              <a:rPr lang="en-US" altLang="zh-CN" kern="0" dirty="0" err="1">
                <a:ea typeface="+mj-ea"/>
                <a:cs typeface="Arial" pitchFamily="34" charset="0"/>
              </a:rPr>
              <a:t>P</a:t>
            </a:r>
            <a:r>
              <a:rPr lang="en-US" altLang="zh-CN" kern="0" baseline="-25000" dirty="0" err="1">
                <a:ea typeface="+mj-ea"/>
                <a:cs typeface="Arial" pitchFamily="34" charset="0"/>
              </a:rPr>
              <a:t>rad</a:t>
            </a:r>
            <a:r>
              <a:rPr lang="en-US" altLang="zh-CN" kern="0" dirty="0">
                <a:ea typeface="+mj-ea"/>
                <a:cs typeface="Arial" pitchFamily="34" charset="0"/>
              </a:rPr>
              <a:t> </a:t>
            </a:r>
            <a:endParaRPr lang="zh-CN" altLang="en-US" kern="0" dirty="0">
              <a:ea typeface="+mj-ea"/>
              <a:cs typeface="Arial" pitchFamily="34" charset="0"/>
            </a:endParaRPr>
          </a:p>
        </p:txBody>
      </p:sp>
      <p:sp>
        <p:nvSpPr>
          <p:cNvPr id="58372" name="标题 1">
            <a:extLst>
              <a:ext uri="{FF2B5EF4-FFF2-40B4-BE49-F238E27FC236}">
                <a16:creationId xmlns:a16="http://schemas.microsoft.com/office/drawing/2014/main" id="{F856C84C-4DBF-4D7D-A973-090B9DD1C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15888"/>
            <a:ext cx="8085138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3" name="Rectangle 4">
            <a:extLst>
              <a:ext uri="{FF2B5EF4-FFF2-40B4-BE49-F238E27FC236}">
                <a16:creationId xmlns:a16="http://schemas.microsoft.com/office/drawing/2014/main" id="{B41C01AE-30C5-45A0-9F53-8CC5B40DE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A01937E-EADD-4252-8294-9DED17EA0EFB}"/>
              </a:ext>
            </a:extLst>
          </p:cNvPr>
          <p:cNvSpPr/>
          <p:nvPr/>
        </p:nvSpPr>
        <p:spPr>
          <a:xfrm>
            <a:off x="785813" y="2071688"/>
            <a:ext cx="21717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[MF-I42 Fang Ding]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8375" name="矩形 9">
            <a:extLst>
              <a:ext uri="{FF2B5EF4-FFF2-40B4-BE49-F238E27FC236}">
                <a16:creationId xmlns:a16="http://schemas.microsoft.com/office/drawing/2014/main" id="{C77B8DCD-58D4-4A84-9C85-C18B5A0D60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0750" y="1243013"/>
            <a:ext cx="44132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Low H/(H+D)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achieved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Silicon (~10%)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lithium (~3%) 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coating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zh-CN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 coating is more effective </a:t>
            </a:r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 SiD</a:t>
            </a:r>
            <a:r>
              <a:rPr lang="en-US" altLang="zh-CN" sz="2000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coating for hydrogen control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CA4EB6B-01F6-49D3-80A3-BED34D681A3A}"/>
              </a:ext>
            </a:extLst>
          </p:cNvPr>
          <p:cNvSpPr/>
          <p:nvPr/>
        </p:nvSpPr>
        <p:spPr>
          <a:xfrm>
            <a:off x="5643563" y="1000125"/>
            <a:ext cx="254476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[MF-O21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Guizhong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Zuo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58377" name="组合 1">
            <a:extLst>
              <a:ext uri="{FF2B5EF4-FFF2-40B4-BE49-F238E27FC236}">
                <a16:creationId xmlns:a16="http://schemas.microsoft.com/office/drawing/2014/main" id="{D14D15FF-494A-4C7A-9DEA-BFC939DD9945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3000375"/>
            <a:ext cx="4473575" cy="2851150"/>
            <a:chOff x="843438" y="1217019"/>
            <a:chExt cx="5832000" cy="3708000"/>
          </a:xfrm>
        </p:grpSpPr>
        <p:pic>
          <p:nvPicPr>
            <p:cNvPr id="58381" name="图片 1">
              <a:extLst>
                <a:ext uri="{FF2B5EF4-FFF2-40B4-BE49-F238E27FC236}">
                  <a16:creationId xmlns:a16="http://schemas.microsoft.com/office/drawing/2014/main" id="{1DB9116D-8CF7-4BF3-8979-3A850DAA3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9" t="6279" r="7455" b="1328"/>
            <a:stretch>
              <a:fillRect/>
            </a:stretch>
          </p:blipFill>
          <p:spPr bwMode="auto">
            <a:xfrm>
              <a:off x="843438" y="1217019"/>
              <a:ext cx="5832000" cy="37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2" name="TextBox 12">
              <a:extLst>
                <a:ext uri="{FF2B5EF4-FFF2-40B4-BE49-F238E27FC236}">
                  <a16:creationId xmlns:a16="http://schemas.microsoft.com/office/drawing/2014/main" id="{E4C090D7-5ABF-4989-BE46-25EBCFE737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9662" y="1597025"/>
              <a:ext cx="877887" cy="400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GB" altLang="zh-CN" sz="1400" b="1">
                  <a:solidFill>
                    <a:srgbClr val="0C08B8"/>
                  </a:solidFill>
                  <a:cs typeface="Arial" panose="020B0604020202020204" pitchFamily="34" charset="0"/>
                </a:rPr>
                <a:t>1%C</a:t>
              </a:r>
            </a:p>
          </p:txBody>
        </p:sp>
        <p:sp>
          <p:nvSpPr>
            <p:cNvPr id="58383" name="TextBox 12">
              <a:extLst>
                <a:ext uri="{FF2B5EF4-FFF2-40B4-BE49-F238E27FC236}">
                  <a16:creationId xmlns:a16="http://schemas.microsoft.com/office/drawing/2014/main" id="{D274FA03-6178-4F3F-8775-9D471F982A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62057" y="1423128"/>
              <a:ext cx="966788" cy="360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GB" altLang="zh-CN" sz="1200" b="1">
                  <a:solidFill>
                    <a:srgbClr val="FF0000"/>
                  </a:solidFill>
                  <a:cs typeface="Arial" panose="020B0604020202020204" pitchFamily="34" charset="0"/>
                </a:rPr>
                <a:t>0.6%C</a:t>
              </a: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B901A64D-C2B0-4F87-BD36-2614C3E9DDE5}"/>
                </a:ext>
              </a:extLst>
            </p:cNvPr>
            <p:cNvCxnSpPr/>
            <p:nvPr/>
          </p:nvCxnSpPr>
          <p:spPr>
            <a:xfrm flipH="1">
              <a:off x="3881542" y="2069694"/>
              <a:ext cx="834029" cy="26013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59C67464-E075-43FC-B0F4-6729FF5663F4}"/>
                </a:ext>
              </a:extLst>
            </p:cNvPr>
            <p:cNvCxnSpPr/>
            <p:nvPr/>
          </p:nvCxnSpPr>
          <p:spPr>
            <a:xfrm flipH="1">
              <a:off x="3819455" y="2080017"/>
              <a:ext cx="896116" cy="6358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386" name="TextBox 12">
              <a:extLst>
                <a:ext uri="{FF2B5EF4-FFF2-40B4-BE49-F238E27FC236}">
                  <a16:creationId xmlns:a16="http://schemas.microsoft.com/office/drawing/2014/main" id="{1A571E38-3244-4E0F-92BE-0D97BF3B07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5951" y="1643062"/>
              <a:ext cx="1546225" cy="680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GB" altLang="zh-CN" sz="1400" b="1">
                  <a:cs typeface="Arial" panose="020B0604020202020204" pitchFamily="34" charset="0"/>
                </a:rPr>
                <a:t>Model with        re-erosion</a:t>
              </a:r>
            </a:p>
          </p:txBody>
        </p:sp>
        <p:sp>
          <p:nvSpPr>
            <p:cNvPr id="58387" name="TextBox 12">
              <a:extLst>
                <a:ext uri="{FF2B5EF4-FFF2-40B4-BE49-F238E27FC236}">
                  <a16:creationId xmlns:a16="http://schemas.microsoft.com/office/drawing/2014/main" id="{13D5153C-2E8D-42D9-868B-E13695256F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9856" y="2325231"/>
              <a:ext cx="1546225" cy="960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GB" altLang="zh-CN" sz="1400" b="1">
                  <a:cs typeface="Arial" panose="020B0604020202020204" pitchFamily="34" charset="0"/>
                </a:rPr>
                <a:t>Model without        re-erosion</a:t>
              </a:r>
            </a:p>
          </p:txBody>
        </p:sp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47817D65-BEE1-4D7F-8F1A-783F70AE72C5}"/>
                </a:ext>
              </a:extLst>
            </p:cNvPr>
            <p:cNvCxnSpPr/>
            <p:nvPr/>
          </p:nvCxnSpPr>
          <p:spPr>
            <a:xfrm>
              <a:off x="2855043" y="3258897"/>
              <a:ext cx="403562" cy="3509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2E85A708-B59C-4F00-A04F-B745A9696238}"/>
                </a:ext>
              </a:extLst>
            </p:cNvPr>
            <p:cNvCxnSpPr/>
            <p:nvPr/>
          </p:nvCxnSpPr>
          <p:spPr>
            <a:xfrm>
              <a:off x="2855043" y="3258897"/>
              <a:ext cx="287667" cy="8402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378" name="TextBox 12">
            <a:extLst>
              <a:ext uri="{FF2B5EF4-FFF2-40B4-BE49-F238E27FC236}">
                <a16:creationId xmlns:a16="http://schemas.microsoft.com/office/drawing/2014/main" id="{2138F0FF-2AD2-464A-B57C-39A43664C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2643188"/>
            <a:ext cx="4025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1600" b="1">
                <a:solidFill>
                  <a:srgbClr val="FF0000"/>
                </a:solidFill>
                <a:cs typeface="Arial" panose="020B0604020202020204" pitchFamily="34" charset="0"/>
              </a:rPr>
              <a:t>WI photo flux (cm</a:t>
            </a:r>
            <a:r>
              <a:rPr lang="en-GB" altLang="zh-CN" sz="1600" b="1" baseline="30000">
                <a:solidFill>
                  <a:srgbClr val="FF0000"/>
                </a:solidFill>
                <a:cs typeface="Arial" panose="020B0604020202020204" pitchFamily="34" charset="0"/>
              </a:rPr>
              <a:t>-2</a:t>
            </a:r>
            <a:r>
              <a:rPr lang="en-GB" altLang="zh-CN" sz="1600" b="1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GB" altLang="zh-CN" sz="1600" b="1" baseline="30000">
                <a:solidFill>
                  <a:srgbClr val="FF0000"/>
                </a:solidFill>
                <a:cs typeface="Arial" panose="020B0604020202020204" pitchFamily="34" charset="0"/>
              </a:rPr>
              <a:t>-1</a:t>
            </a:r>
            <a:r>
              <a:rPr lang="en-GB" altLang="zh-CN" sz="1600" b="1">
                <a:solidFill>
                  <a:srgbClr val="FF0000"/>
                </a:solidFill>
                <a:cs typeface="Arial" panose="020B0604020202020204" pitchFamily="34" charset="0"/>
              </a:rPr>
              <a:t>sr</a:t>
            </a:r>
            <a:r>
              <a:rPr lang="en-GB" altLang="zh-CN" sz="1600" b="1" baseline="30000">
                <a:solidFill>
                  <a:srgbClr val="FF0000"/>
                </a:solidFill>
                <a:cs typeface="Arial" panose="020B0604020202020204" pitchFamily="34" charset="0"/>
              </a:rPr>
              <a:t>-1</a:t>
            </a:r>
            <a:r>
              <a:rPr lang="en-GB" altLang="zh-CN" sz="1600" b="1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58379" name="矩形 22">
            <a:extLst>
              <a:ext uri="{FF2B5EF4-FFF2-40B4-BE49-F238E27FC236}">
                <a16:creationId xmlns:a16="http://schemas.microsoft.com/office/drawing/2014/main" id="{A8E2E8ED-5020-431F-AB46-B21380731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188" y="5862638"/>
            <a:ext cx="5357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2250" indent="-2222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455613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altLang="zh-CN"/>
              <a:t>Good agreement between measured W gross erosion rate and the ERO modeling taking into account re-erosion processes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A36EA13-509C-4396-8778-D698CCB8064B}"/>
              </a:ext>
            </a:extLst>
          </p:cNvPr>
          <p:cNvSpPr/>
          <p:nvPr/>
        </p:nvSpPr>
        <p:spPr>
          <a:xfrm>
            <a:off x="3786188" y="5500688"/>
            <a:ext cx="19796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[MF-I41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Rui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Ding]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X:\II\HSQII von Rodrigo\Doctorate\Paper HSQ\Figs\41_Sputter yield with angle [Fe,D,2 keV].png">
            <a:extLst>
              <a:ext uri="{FF2B5EF4-FFF2-40B4-BE49-F238E27FC236}">
                <a16:creationId xmlns:a16="http://schemas.microsoft.com/office/drawing/2014/main" id="{94A870D9-D9C1-41ED-89D9-34045631E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5235" r="7997"/>
          <a:stretch>
            <a:fillRect/>
          </a:stretch>
        </p:blipFill>
        <p:spPr bwMode="auto">
          <a:xfrm>
            <a:off x="261938" y="1498600"/>
            <a:ext cx="3095625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feld 5">
            <a:extLst>
              <a:ext uri="{FF2B5EF4-FFF2-40B4-BE49-F238E27FC236}">
                <a16:creationId xmlns:a16="http://schemas.microsoft.com/office/drawing/2014/main" id="{8110AABB-F34F-4186-A317-A11C620C4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1874838"/>
            <a:ext cx="1655762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de-DE" altLang="zh-CN" sz="1400"/>
              <a:t>angle dependent </a:t>
            </a:r>
            <a:br>
              <a:rPr lang="de-DE" altLang="zh-CN" sz="1400"/>
            </a:br>
            <a:r>
              <a:rPr lang="de-DE" altLang="zh-CN" sz="1400"/>
              <a:t>sputter yield of Fe </a:t>
            </a:r>
            <a:br>
              <a:rPr lang="de-DE" altLang="zh-CN" sz="1400"/>
            </a:br>
            <a:r>
              <a:rPr lang="de-DE" altLang="zh-CN" sz="1400"/>
              <a:t>from 2 keV D</a:t>
            </a:r>
            <a:endParaRPr lang="en-GB" altLang="zh-CN" sz="1400"/>
          </a:p>
        </p:txBody>
      </p:sp>
      <p:sp>
        <p:nvSpPr>
          <p:cNvPr id="59396" name="Text Box 3">
            <a:extLst>
              <a:ext uri="{FF2B5EF4-FFF2-40B4-BE49-F238E27FC236}">
                <a16:creationId xmlns:a16="http://schemas.microsoft.com/office/drawing/2014/main" id="{B04F4145-239F-494D-8A86-B41822F5F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75" y="1473200"/>
            <a:ext cx="5699125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7800" indent="-177800" defTabSz="8096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096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096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096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096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8096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</a:rPr>
              <a:t>Excellent agreement of precision erosion </a:t>
            </a:r>
            <a:br>
              <a:rPr lang="en-GB" altLang="en-US" sz="2000">
                <a:solidFill>
                  <a:srgbClr val="000000"/>
                </a:solidFill>
              </a:rPr>
            </a:br>
            <a:r>
              <a:rPr lang="en-GB" altLang="en-US" sz="2000">
                <a:solidFill>
                  <a:srgbClr val="000000"/>
                </a:solidFill>
              </a:rPr>
              <a:t>measurements with SDTrim calculations </a:t>
            </a:r>
            <a:br>
              <a:rPr lang="en-GB" altLang="en-US" sz="2000">
                <a:solidFill>
                  <a:srgbClr val="000000"/>
                </a:solidFill>
              </a:rPr>
            </a:br>
            <a:r>
              <a:rPr lang="en-GB" altLang="en-US" sz="2000">
                <a:solidFill>
                  <a:srgbClr val="000000"/>
                </a:solidFill>
              </a:rPr>
              <a:t>(1-3 dim.) for Fe and W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</a:rPr>
              <a:t>Large set of erosion/deposition probes exposed in W7-X (retrieval just about to start)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000000"/>
                </a:solidFill>
              </a:rPr>
              <a:t>Successful use of W-fibres (W</a:t>
            </a:r>
            <a:r>
              <a:rPr lang="en-GB" altLang="en-US" sz="2000" baseline="-25000">
                <a:solidFill>
                  <a:srgbClr val="000000"/>
                </a:solidFill>
              </a:rPr>
              <a:t>f</a:t>
            </a:r>
            <a:r>
              <a:rPr lang="en-GB" altLang="en-US" sz="2000">
                <a:solidFill>
                  <a:srgbClr val="000000"/>
                </a:solidFill>
              </a:rPr>
              <a:t>) to reinforce</a:t>
            </a:r>
            <a:br>
              <a:rPr lang="en-GB" altLang="en-US" sz="2000">
                <a:solidFill>
                  <a:srgbClr val="000000"/>
                </a:solidFill>
              </a:rPr>
            </a:br>
            <a:r>
              <a:rPr lang="en-GB" altLang="en-US" sz="2000">
                <a:solidFill>
                  <a:srgbClr val="000000"/>
                </a:solidFill>
              </a:rPr>
              <a:t>- W:  increase of fracture toughness</a:t>
            </a:r>
            <a:br>
              <a:rPr lang="en-GB" altLang="en-US" sz="2000">
                <a:solidFill>
                  <a:srgbClr val="000000"/>
                </a:solidFill>
              </a:rPr>
            </a:br>
            <a:r>
              <a:rPr lang="en-GB" altLang="en-US" sz="2000">
                <a:solidFill>
                  <a:srgbClr val="000000"/>
                </a:solidFill>
              </a:rPr>
              <a:t>- Cu: increase of high temperature </a:t>
            </a:r>
            <a:br>
              <a:rPr lang="en-GB" altLang="en-US" sz="2000">
                <a:solidFill>
                  <a:srgbClr val="000000"/>
                </a:solidFill>
              </a:rPr>
            </a:br>
            <a:r>
              <a:rPr lang="en-GB" altLang="en-US" sz="2000">
                <a:solidFill>
                  <a:srgbClr val="000000"/>
                </a:solidFill>
              </a:rPr>
              <a:t>          strength</a:t>
            </a:r>
            <a:endParaRPr lang="de-DE" altLang="en-US" sz="200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altLang="en-US" sz="2000">
                <a:solidFill>
                  <a:srgbClr val="000000"/>
                </a:solidFill>
              </a:rPr>
              <a:t>Development of high performance </a:t>
            </a:r>
            <a:br>
              <a:rPr lang="de-DE" altLang="en-US" sz="2000">
                <a:solidFill>
                  <a:srgbClr val="000000"/>
                </a:solidFill>
              </a:rPr>
            </a:br>
            <a:r>
              <a:rPr lang="de-DE" altLang="en-US" sz="2000">
                <a:solidFill>
                  <a:srgbClr val="000000"/>
                </a:solidFill>
              </a:rPr>
              <a:t>mock-ups for the DEMO divertor</a:t>
            </a:r>
            <a:br>
              <a:rPr lang="de-DE" altLang="en-US" sz="2000">
                <a:solidFill>
                  <a:srgbClr val="000000"/>
                </a:solidFill>
              </a:rPr>
            </a:br>
            <a:r>
              <a:rPr lang="de-DE" altLang="en-US" sz="2000">
                <a:solidFill>
                  <a:srgbClr val="000000"/>
                </a:solidFill>
              </a:rPr>
              <a:t>(withstand 500 pulses @ 20 MW/m²)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altLang="en-US" sz="200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altLang="en-US" sz="200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altLang="en-US" sz="2000">
              <a:solidFill>
                <a:srgbClr val="000000"/>
              </a:solidFill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9EE6089C-D4BC-4A6D-AD65-F75DD980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4518025"/>
            <a:ext cx="1800225" cy="1428750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xtLst/>
        </p:spPr>
      </p:pic>
      <p:pic>
        <p:nvPicPr>
          <p:cNvPr id="59398" name="Picture 14">
            <a:extLst>
              <a:ext uri="{FF2B5EF4-FFF2-40B4-BE49-F238E27FC236}">
                <a16:creationId xmlns:a16="http://schemas.microsoft.com/office/drawing/2014/main" id="{DBCC3301-CB9F-4A7F-92CC-7EABCC2F5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4114800"/>
            <a:ext cx="1160462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feld 11">
            <a:extLst>
              <a:ext uri="{FF2B5EF4-FFF2-40B4-BE49-F238E27FC236}">
                <a16:creationId xmlns:a16="http://schemas.microsoft.com/office/drawing/2014/main" id="{DE02E43E-3545-4B45-8720-9E6DF58AE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1413" y="4598988"/>
            <a:ext cx="754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de-DE" altLang="zh-CN" sz="1600" b="1"/>
              <a:t>W</a:t>
            </a:r>
            <a:r>
              <a:rPr lang="de-DE" altLang="zh-CN" sz="1600" b="1" baseline="-25000"/>
              <a:t>f</a:t>
            </a:r>
            <a:r>
              <a:rPr lang="de-DE" altLang="zh-CN" sz="1600" b="1"/>
              <a:t>/Cu</a:t>
            </a:r>
            <a:endParaRPr lang="en-GB" altLang="zh-CN" sz="1600" b="1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8BDC0F1D-4EE0-4063-AFEC-43698C31CD0E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PMI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9401" name="Rectangle 4">
            <a:extLst>
              <a:ext uri="{FF2B5EF4-FFF2-40B4-BE49-F238E27FC236}">
                <a16:creationId xmlns:a16="http://schemas.microsoft.com/office/drawing/2014/main" id="{A946F231-53C7-4BE3-A3DC-952638CC5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0283395-C8CE-47FA-AA6D-87F81AD146CC}"/>
              </a:ext>
            </a:extLst>
          </p:cNvPr>
          <p:cNvSpPr/>
          <p:nvPr/>
        </p:nvSpPr>
        <p:spPr>
          <a:xfrm>
            <a:off x="4786313" y="5786438"/>
            <a:ext cx="2185987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[MF-I17 Rudolf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Neu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标题 1">
            <a:extLst>
              <a:ext uri="{FF2B5EF4-FFF2-40B4-BE49-F238E27FC236}">
                <a16:creationId xmlns:a16="http://schemas.microsoft.com/office/drawing/2014/main" id="{B8E11E38-ADA6-4321-9E3D-221F4F36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15888"/>
            <a:ext cx="8085138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848DF-F93A-4213-BBED-0A65D6F73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188" y="1412875"/>
            <a:ext cx="5859462" cy="50244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to MF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Progresses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Major progresses for machines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ELM control and RMP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MHD and EP physics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Fueling and current drive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Transport and confinement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PMI</a:t>
            </a:r>
            <a:endParaRPr lang="en-US" altLang="zh-CN" sz="2400" i="1" dirty="0">
              <a:latin typeface="Times New Roman" pitchFamily="18" charset="0"/>
              <a:cs typeface="Times New Roman" pitchFamily="18" charset="0"/>
            </a:endParaRP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ITER and DEMO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Challenges and Summary</a:t>
            </a:r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E8101EEA-1029-43F2-B4FF-AF37724C2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标题 1">
            <a:extLst>
              <a:ext uri="{FF2B5EF4-FFF2-40B4-BE49-F238E27FC236}">
                <a16:creationId xmlns:a16="http://schemas.microsoft.com/office/drawing/2014/main" id="{D2D0A62A-36EE-4A04-BDB4-62DB401A1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ITER Research Plan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2862E4C5-B6F8-4C3D-810C-1BFA6A127A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61444" name="Title 3">
            <a:extLst>
              <a:ext uri="{FF2B5EF4-FFF2-40B4-BE49-F238E27FC236}">
                <a16:creationId xmlns:a16="http://schemas.microsoft.com/office/drawing/2014/main" id="{57C37423-407E-48B5-BABA-FC9CE8782C8F}"/>
              </a:ext>
            </a:extLst>
          </p:cNvPr>
          <p:cNvSpPr txBox="1">
            <a:spLocks/>
          </p:cNvSpPr>
          <p:nvPr/>
        </p:nvSpPr>
        <p:spPr bwMode="auto">
          <a:xfrm>
            <a:off x="19050" y="1357313"/>
            <a:ext cx="9144000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GB" altLang="en-US" sz="2800" b="1">
                <a:solidFill>
                  <a:srgbClr val="000090"/>
                </a:solidFill>
                <a:ea typeface="MS PGothic" panose="020B0600070205080204" pitchFamily="50" charset="-128"/>
              </a:rPr>
              <a:t>ITER Research Plan (IRP) within Staged Approach</a:t>
            </a:r>
          </a:p>
        </p:txBody>
      </p:sp>
      <p:pic>
        <p:nvPicPr>
          <p:cNvPr id="61445" name="Picture 2">
            <a:extLst>
              <a:ext uri="{FF2B5EF4-FFF2-40B4-BE49-F238E27FC236}">
                <a16:creationId xmlns:a16="http://schemas.microsoft.com/office/drawing/2014/main" id="{76FB2567-8A0B-4B29-8378-6799D655D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3" b="1607"/>
          <a:stretch>
            <a:fillRect/>
          </a:stretch>
        </p:blipFill>
        <p:spPr bwMode="auto">
          <a:xfrm>
            <a:off x="360363" y="3668713"/>
            <a:ext cx="5940425" cy="2546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Rectangle 1">
            <a:extLst>
              <a:ext uri="{FF2B5EF4-FFF2-40B4-BE49-F238E27FC236}">
                <a16:creationId xmlns:a16="http://schemas.microsoft.com/office/drawing/2014/main" id="{71414C98-24CD-4E6D-A372-5E3EDB2E7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41513"/>
            <a:ext cx="9180513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buClr>
                <a:srgbClr val="333399"/>
              </a:buClr>
              <a:buFont typeface="Wingdings" panose="05000000000000000000" pitchFamily="2" charset="2"/>
              <a:buChar char="q"/>
            </a:pPr>
            <a:r>
              <a:rPr lang="en-GB" altLang="zh-CN" sz="1700" b="1">
                <a:solidFill>
                  <a:srgbClr val="333399"/>
                </a:solidFill>
              </a:rPr>
              <a:t> </a:t>
            </a:r>
            <a:r>
              <a:rPr lang="en-GB" altLang="zh-CN" sz="1700" b="1">
                <a:solidFill>
                  <a:srgbClr val="333399"/>
                </a:solidFill>
                <a:sym typeface="Wingdings" panose="05000000000000000000" pitchFamily="2" charset="2"/>
              </a:rPr>
              <a:t>Strategy to achieve Project goals: </a:t>
            </a:r>
            <a:r>
              <a:rPr lang="en-GB" altLang="zh-CN" sz="1700" b="1">
                <a:solidFill>
                  <a:srgbClr val="333399"/>
                </a:solidFill>
              </a:rPr>
              <a:t>Q = 10 (300-500 s), Q = 5 (1000 s) &amp; Q = 5 steady-	state from First Plasma supported by systems in each phase of Staged Approach</a:t>
            </a:r>
          </a:p>
          <a:p>
            <a:pPr algn="just">
              <a:buClr>
                <a:srgbClr val="333399"/>
              </a:buClr>
              <a:buFont typeface="Wingdings" panose="05000000000000000000" pitchFamily="2" charset="2"/>
              <a:buChar char="q"/>
            </a:pPr>
            <a:r>
              <a:rPr lang="en-GB" altLang="zh-CN" sz="1700" b="1">
                <a:solidFill>
                  <a:srgbClr val="333399"/>
                </a:solidFill>
              </a:rPr>
              <a:t> IRP publicly available  as ITR-18-003: </a:t>
            </a:r>
            <a:r>
              <a:rPr lang="en-GB" altLang="zh-CN" sz="1700" b="1">
                <a:solidFill>
                  <a:srgbClr val="333399"/>
                </a:solidFill>
                <a:hlinkClick r:id="rId3"/>
              </a:rPr>
              <a:t>https://www.iter.org/technical-reports</a:t>
            </a:r>
            <a:endParaRPr lang="en-GB" altLang="zh-CN" sz="1700" b="1">
              <a:solidFill>
                <a:srgbClr val="333399"/>
              </a:solidFill>
            </a:endParaRPr>
          </a:p>
          <a:p>
            <a:pPr algn="just">
              <a:buClr>
                <a:srgbClr val="333399"/>
              </a:buClr>
              <a:buFont typeface="Wingdings" panose="05000000000000000000" pitchFamily="2" charset="2"/>
              <a:buChar char="q"/>
            </a:pPr>
            <a:r>
              <a:rPr lang="en-GB" altLang="zh-CN" sz="1700" b="1">
                <a:solidFill>
                  <a:srgbClr val="333399"/>
                </a:solidFill>
              </a:rPr>
              <a:t> IRP informs fusion community on details of experimental plans to achieve Project’s 	goals to </a:t>
            </a:r>
            <a:r>
              <a:rPr lang="en-GB" altLang="zh-CN" sz="1700" b="1">
                <a:solidFill>
                  <a:srgbClr val="FF0000"/>
                </a:solidFill>
              </a:rPr>
              <a:t>define the supporting R&amp;D required to refine IRP</a:t>
            </a:r>
          </a:p>
        </p:txBody>
      </p:sp>
      <p:pic>
        <p:nvPicPr>
          <p:cNvPr id="61447" name="Picture 2">
            <a:extLst>
              <a:ext uri="{FF2B5EF4-FFF2-40B4-BE49-F238E27FC236}">
                <a16:creationId xmlns:a16="http://schemas.microsoft.com/office/drawing/2014/main" id="{4A9BE341-9C17-4AE8-AFB3-E6B6A3112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3683000"/>
            <a:ext cx="2011362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矩形 9">
            <a:extLst>
              <a:ext uri="{FF2B5EF4-FFF2-40B4-BE49-F238E27FC236}">
                <a16:creationId xmlns:a16="http://schemas.microsoft.com/office/drawing/2014/main" id="{01127450-A102-4714-9F93-C0FFB5B39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6202363"/>
            <a:ext cx="26812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[MF-I1 Alberto LOARTE]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61449" name="矩形 8">
            <a:extLst>
              <a:ext uri="{FF2B5EF4-FFF2-40B4-BE49-F238E27FC236}">
                <a16:creationId xmlns:a16="http://schemas.microsoft.com/office/drawing/2014/main" id="{2D965F90-B5EB-4E77-A03A-C04197DAA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188" y="989013"/>
            <a:ext cx="712787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ja-JP" sz="2400" b="1">
                <a:latin typeface="Calibri Light" panose="020F0302020204030204" pitchFamily="34" charset="0"/>
                <a:ea typeface="MS PGothic" panose="020B0600070205080204" pitchFamily="50" charset="-128"/>
              </a:rPr>
              <a:t>ITER</a:t>
            </a:r>
            <a:endParaRPr lang="zh-CN" altLang="en-US" sz="24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6" name="Background">
            <a:extLst>
              <a:ext uri="{FF2B5EF4-FFF2-40B4-BE49-F238E27FC236}">
                <a16:creationId xmlns:a16="http://schemas.microsoft.com/office/drawing/2014/main" id="{5366DE9F-2FEA-4C03-9CAD-3E784483DC27}"/>
              </a:ext>
            </a:extLst>
          </p:cNvPr>
          <p:cNvGrpSpPr>
            <a:grpSpLocks/>
          </p:cNvGrpSpPr>
          <p:nvPr/>
        </p:nvGrpSpPr>
        <p:grpSpPr bwMode="auto">
          <a:xfrm>
            <a:off x="222250" y="1055688"/>
            <a:ext cx="8053388" cy="5035550"/>
            <a:chOff x="222839" y="1054977"/>
            <a:chExt cx="8053387" cy="5036957"/>
          </a:xfrm>
        </p:grpSpPr>
        <p:pic>
          <p:nvPicPr>
            <p:cNvPr id="62511" name="Background">
              <a:extLst>
                <a:ext uri="{FF2B5EF4-FFF2-40B4-BE49-F238E27FC236}">
                  <a16:creationId xmlns:a16="http://schemas.microsoft.com/office/drawing/2014/main" id="{F7E69CD5-64E1-4916-B280-D90F48D0F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39" y="1054977"/>
              <a:ext cx="8053387" cy="502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Short-term">
              <a:extLst>
                <a:ext uri="{FF2B5EF4-FFF2-40B4-BE49-F238E27FC236}">
                  <a16:creationId xmlns:a16="http://schemas.microsoft.com/office/drawing/2014/main" id="{3D684618-CCAB-40A7-ACE9-9FE7CAD473F7}"/>
                </a:ext>
              </a:extLst>
            </p:cNvPr>
            <p:cNvSpPr txBox="1"/>
            <p:nvPr/>
          </p:nvSpPr>
          <p:spPr>
            <a:xfrm>
              <a:off x="841234" y="1104741"/>
              <a:ext cx="1470913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Short-term</a:t>
              </a:r>
              <a:endParaRPr lang="en-GB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Medium-term">
              <a:extLst>
                <a:ext uri="{FF2B5EF4-FFF2-40B4-BE49-F238E27FC236}">
                  <a16:creationId xmlns:a16="http://schemas.microsoft.com/office/drawing/2014/main" id="{A8660CE6-F83F-48C4-941A-8D5653F0EB0D}"/>
                </a:ext>
              </a:extLst>
            </p:cNvPr>
            <p:cNvSpPr txBox="1"/>
            <p:nvPr/>
          </p:nvSpPr>
          <p:spPr>
            <a:xfrm>
              <a:off x="2986196" y="1095872"/>
              <a:ext cx="1852428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Medium-term</a:t>
              </a:r>
              <a:endParaRPr lang="en-GB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Long-term">
              <a:extLst>
                <a:ext uri="{FF2B5EF4-FFF2-40B4-BE49-F238E27FC236}">
                  <a16:creationId xmlns:a16="http://schemas.microsoft.com/office/drawing/2014/main" id="{5FAE19DE-9287-4261-80B8-97814654C59B}"/>
                </a:ext>
              </a:extLst>
            </p:cNvPr>
            <p:cNvSpPr txBox="1"/>
            <p:nvPr/>
          </p:nvSpPr>
          <p:spPr>
            <a:xfrm>
              <a:off x="5555568" y="1095872"/>
              <a:ext cx="1393969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Long-term</a:t>
              </a:r>
              <a:endParaRPr lang="en-GB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Milestone">
              <a:extLst>
                <a:ext uri="{FF2B5EF4-FFF2-40B4-BE49-F238E27FC236}">
                  <a16:creationId xmlns:a16="http://schemas.microsoft.com/office/drawing/2014/main" id="{9D7318FF-213F-4565-90A4-D202F6C75715}"/>
                </a:ext>
              </a:extLst>
            </p:cNvPr>
            <p:cNvSpPr txBox="1"/>
            <p:nvPr/>
          </p:nvSpPr>
          <p:spPr>
            <a:xfrm>
              <a:off x="500639" y="5814937"/>
              <a:ext cx="722312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Milestone</a:t>
              </a:r>
              <a:endParaRPr lang="en-GB" sz="1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16" name="Punkt Legende">
              <a:extLst>
                <a:ext uri="{FF2B5EF4-FFF2-40B4-BE49-F238E27FC236}">
                  <a16:creationId xmlns:a16="http://schemas.microsoft.com/office/drawing/2014/main" id="{FF332D51-A9BA-43D1-B524-B19486DEA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838" y="5895975"/>
              <a:ext cx="104775" cy="133350"/>
            </a:xfrm>
            <a:custGeom>
              <a:avLst/>
              <a:gdLst>
                <a:gd name="T0" fmla="*/ 2147483647 w 126"/>
                <a:gd name="T1" fmla="*/ 2147483647 h 160"/>
                <a:gd name="T2" fmla="*/ 2147483647 w 126"/>
                <a:gd name="T3" fmla="*/ 2147483647 h 160"/>
                <a:gd name="T4" fmla="*/ 0 w 126"/>
                <a:gd name="T5" fmla="*/ 2147483647 h 160"/>
                <a:gd name="T6" fmla="*/ 2147483647 w 126"/>
                <a:gd name="T7" fmla="*/ 0 h 160"/>
                <a:gd name="T8" fmla="*/ 2147483647 w 126"/>
                <a:gd name="T9" fmla="*/ 2147483647 h 160"/>
                <a:gd name="T10" fmla="*/ 2147483647 w 126"/>
                <a:gd name="T11" fmla="*/ 2147483647 h 1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6"/>
                <a:gd name="T19" fmla="*/ 0 h 160"/>
                <a:gd name="T20" fmla="*/ 126 w 126"/>
                <a:gd name="T21" fmla="*/ 160 h 16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6" h="160">
                  <a:moveTo>
                    <a:pt x="64" y="160"/>
                  </a:moveTo>
                  <a:lnTo>
                    <a:pt x="64" y="160"/>
                  </a:lnTo>
                  <a:lnTo>
                    <a:pt x="0" y="80"/>
                  </a:lnTo>
                  <a:lnTo>
                    <a:pt x="64" y="0"/>
                  </a:lnTo>
                  <a:lnTo>
                    <a:pt x="126" y="80"/>
                  </a:lnTo>
                  <a:lnTo>
                    <a:pt x="64" y="160"/>
                  </a:lnTo>
                  <a:close/>
                </a:path>
              </a:pathLst>
            </a:custGeom>
            <a:solidFill>
              <a:srgbClr val="050607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2467" name="PFEIL LOWER COST">
            <a:extLst>
              <a:ext uri="{FF2B5EF4-FFF2-40B4-BE49-F238E27FC236}">
                <a16:creationId xmlns:a16="http://schemas.microsoft.com/office/drawing/2014/main" id="{0A1411D7-2F1B-4083-A378-15C0BA3A3627}"/>
              </a:ext>
            </a:extLst>
          </p:cNvPr>
          <p:cNvGrpSpPr>
            <a:grpSpLocks/>
          </p:cNvGrpSpPr>
          <p:nvPr/>
        </p:nvGrpSpPr>
        <p:grpSpPr bwMode="auto">
          <a:xfrm>
            <a:off x="220663" y="5564188"/>
            <a:ext cx="7493000" cy="277812"/>
            <a:chOff x="220878" y="5564574"/>
            <a:chExt cx="7493494" cy="276997"/>
          </a:xfrm>
        </p:grpSpPr>
        <p:pic>
          <p:nvPicPr>
            <p:cNvPr id="62509" name="Pfeil Lower cost" descr="Lower_Costs.eps">
              <a:extLst>
                <a:ext uri="{FF2B5EF4-FFF2-40B4-BE49-F238E27FC236}">
                  <a16:creationId xmlns:a16="http://schemas.microsoft.com/office/drawing/2014/main" id="{374F7BB0-9106-45CB-BFAC-BA2D6DDA2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78" y="5564574"/>
              <a:ext cx="7493494" cy="27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Lower cost">
              <a:extLst>
                <a:ext uri="{FF2B5EF4-FFF2-40B4-BE49-F238E27FC236}">
                  <a16:creationId xmlns:a16="http://schemas.microsoft.com/office/drawing/2014/main" id="{733F08A2-3C84-405A-B0CA-C060DC578EC1}"/>
                </a:ext>
              </a:extLst>
            </p:cNvPr>
            <p:cNvSpPr txBox="1"/>
            <p:nvPr/>
          </p:nvSpPr>
          <p:spPr>
            <a:xfrm>
              <a:off x="286433" y="5564574"/>
              <a:ext cx="5109730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>
              <a:spAutoFit/>
            </a:bodyPr>
            <a:lstStyle/>
            <a:p>
              <a:pPr>
                <a:defRPr/>
              </a:pPr>
              <a:r>
                <a:rPr lang="en-US" sz="1200" dirty="0">
                  <a:latin typeface="Arial Black" panose="020B0A04020102020204" pitchFamily="34" charset="0"/>
                </a:rPr>
                <a:t>Lower cost through concept improvements and innovations</a:t>
              </a:r>
              <a:endParaRPr lang="en-GB" sz="1200" dirty="0">
                <a:solidFill>
                  <a:srgbClr val="000000"/>
                </a:solidFill>
                <a:latin typeface="Arial Black" panose="020B0A04020102020204" pitchFamily="34" charset="0"/>
                <a:sym typeface="Calibri"/>
              </a:endParaRPr>
            </a:p>
          </p:txBody>
        </p:sp>
      </p:grpSp>
      <p:sp>
        <p:nvSpPr>
          <p:cNvPr id="14" name="Text Fusion Power Plants">
            <a:extLst>
              <a:ext uri="{FF2B5EF4-FFF2-40B4-BE49-F238E27FC236}">
                <a16:creationId xmlns:a16="http://schemas.microsoft.com/office/drawing/2014/main" id="{18F4C4C4-7FCF-4AD3-B68B-9B46D47B263A}"/>
              </a:ext>
            </a:extLst>
          </p:cNvPr>
          <p:cNvSpPr txBox="1"/>
          <p:nvPr/>
        </p:nvSpPr>
        <p:spPr>
          <a:xfrm rot="16200000">
            <a:off x="6004439" y="3118220"/>
            <a:ext cx="5255604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Fusion Power Plants</a:t>
            </a:r>
            <a:endParaRPr lang="en-GB" sz="4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69" name="AutoShape 3">
            <a:extLst>
              <a:ext uri="{FF2B5EF4-FFF2-40B4-BE49-F238E27FC236}">
                <a16:creationId xmlns:a16="http://schemas.microsoft.com/office/drawing/2014/main" id="{2C0DDD05-72CF-4D6D-8D8A-9F14AC7E15C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50838" y="2279650"/>
            <a:ext cx="6681787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62470" name="PFEIL STELLARATOR">
            <a:extLst>
              <a:ext uri="{FF2B5EF4-FFF2-40B4-BE49-F238E27FC236}">
                <a16:creationId xmlns:a16="http://schemas.microsoft.com/office/drawing/2014/main" id="{35F080FC-D2FA-4CC5-86A8-6F9192ABBCB9}"/>
              </a:ext>
            </a:extLst>
          </p:cNvPr>
          <p:cNvGrpSpPr>
            <a:grpSpLocks/>
          </p:cNvGrpSpPr>
          <p:nvPr/>
        </p:nvGrpSpPr>
        <p:grpSpPr bwMode="auto">
          <a:xfrm>
            <a:off x="220663" y="2701925"/>
            <a:ext cx="7615237" cy="2660650"/>
            <a:chOff x="220878" y="2702580"/>
            <a:chExt cx="7614357" cy="2659391"/>
          </a:xfrm>
        </p:grpSpPr>
        <p:pic>
          <p:nvPicPr>
            <p:cNvPr id="62506" name="Pfeil Stellarator" descr="Stellarator_as_fusion.eps">
              <a:extLst>
                <a:ext uri="{FF2B5EF4-FFF2-40B4-BE49-F238E27FC236}">
                  <a16:creationId xmlns:a16="http://schemas.microsoft.com/office/drawing/2014/main" id="{86FE3D5D-137E-4359-B169-4A4038BF1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78" y="2702580"/>
              <a:ext cx="7614357" cy="2658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Stellerator">
              <a:extLst>
                <a:ext uri="{FF2B5EF4-FFF2-40B4-BE49-F238E27FC236}">
                  <a16:creationId xmlns:a16="http://schemas.microsoft.com/office/drawing/2014/main" id="{63F5A402-ADCF-44F8-914F-B3722ADC99A4}"/>
                </a:ext>
              </a:extLst>
            </p:cNvPr>
            <p:cNvSpPr txBox="1"/>
            <p:nvPr/>
          </p:nvSpPr>
          <p:spPr>
            <a:xfrm>
              <a:off x="295311" y="5084974"/>
              <a:ext cx="2378213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>
              <a:spAutoFit/>
            </a:bodyPr>
            <a:lstStyle/>
            <a:p>
              <a:pPr>
                <a:defRPr/>
              </a:pPr>
              <a:r>
                <a:rPr lang="en-GB" sz="1200" dirty="0" err="1">
                  <a:latin typeface="Arial Black" panose="020B0A04020102020204" pitchFamily="34" charset="0"/>
                </a:rPr>
                <a:t>Stellarator</a:t>
              </a:r>
              <a:r>
                <a:rPr lang="en-GB" sz="1200" dirty="0">
                  <a:latin typeface="Arial Black" panose="020B0A04020102020204" pitchFamily="34" charset="0"/>
                </a:rPr>
                <a:t> as fusion plant?</a:t>
              </a:r>
              <a:endParaRPr lang="en-GB" sz="1200" dirty="0">
                <a:solidFill>
                  <a:srgbClr val="000000"/>
                </a:solidFill>
                <a:latin typeface="Arial Black" panose="020B0A04020102020204" pitchFamily="34" charset="0"/>
                <a:sym typeface="Calibri"/>
              </a:endParaRPr>
            </a:p>
          </p:txBody>
        </p:sp>
        <p:sp>
          <p:nvSpPr>
            <p:cNvPr id="62508" name="Punkt Stellarator">
              <a:extLst>
                <a:ext uri="{FF2B5EF4-FFF2-40B4-BE49-F238E27FC236}">
                  <a16:creationId xmlns:a16="http://schemas.microsoft.com/office/drawing/2014/main" id="{DCEDE23F-8EA1-4951-B808-E42A0EBEF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675" y="5119688"/>
              <a:ext cx="157162" cy="196850"/>
            </a:xfrm>
            <a:custGeom>
              <a:avLst/>
              <a:gdLst>
                <a:gd name="T0" fmla="*/ 2147483647 w 189"/>
                <a:gd name="T1" fmla="*/ 2147483647 h 238"/>
                <a:gd name="T2" fmla="*/ 2147483647 w 189"/>
                <a:gd name="T3" fmla="*/ 2147483647 h 238"/>
                <a:gd name="T4" fmla="*/ 0 w 189"/>
                <a:gd name="T5" fmla="*/ 2147483647 h 238"/>
                <a:gd name="T6" fmla="*/ 2147483647 w 189"/>
                <a:gd name="T7" fmla="*/ 0 h 238"/>
                <a:gd name="T8" fmla="*/ 2147483647 w 189"/>
                <a:gd name="T9" fmla="*/ 2147483647 h 238"/>
                <a:gd name="T10" fmla="*/ 2147483647 w 189"/>
                <a:gd name="T11" fmla="*/ 2147483647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9"/>
                <a:gd name="T19" fmla="*/ 0 h 238"/>
                <a:gd name="T20" fmla="*/ 189 w 189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9" h="238">
                  <a:moveTo>
                    <a:pt x="96" y="238"/>
                  </a:moveTo>
                  <a:lnTo>
                    <a:pt x="96" y="238"/>
                  </a:lnTo>
                  <a:lnTo>
                    <a:pt x="0" y="120"/>
                  </a:lnTo>
                  <a:lnTo>
                    <a:pt x="96" y="0"/>
                  </a:lnTo>
                  <a:lnTo>
                    <a:pt x="189" y="120"/>
                  </a:lnTo>
                  <a:lnTo>
                    <a:pt x="96" y="238"/>
                  </a:lnTo>
                  <a:close/>
                </a:path>
              </a:pathLst>
            </a:custGeom>
            <a:solidFill>
              <a:srgbClr val="050607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2471" name="PFEIL MATERIAL">
            <a:extLst>
              <a:ext uri="{FF2B5EF4-FFF2-40B4-BE49-F238E27FC236}">
                <a16:creationId xmlns:a16="http://schemas.microsoft.com/office/drawing/2014/main" id="{7D9B0D8B-0199-49E3-96C0-1E69C9B0B33B}"/>
              </a:ext>
            </a:extLst>
          </p:cNvPr>
          <p:cNvGrpSpPr>
            <a:grpSpLocks/>
          </p:cNvGrpSpPr>
          <p:nvPr/>
        </p:nvGrpSpPr>
        <p:grpSpPr bwMode="auto">
          <a:xfrm>
            <a:off x="220663" y="4176713"/>
            <a:ext cx="7735887" cy="723900"/>
            <a:chOff x="220878" y="4176015"/>
            <a:chExt cx="7735219" cy="725177"/>
          </a:xfrm>
        </p:grpSpPr>
        <p:pic>
          <p:nvPicPr>
            <p:cNvPr id="62504" name="Pfeil Material" descr="Material_Research.eps">
              <a:extLst>
                <a:ext uri="{FF2B5EF4-FFF2-40B4-BE49-F238E27FC236}">
                  <a16:creationId xmlns:a16="http://schemas.microsoft.com/office/drawing/2014/main" id="{AD4A73CC-D2BE-4A1B-BB79-1AC0DF127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78" y="4176015"/>
              <a:ext cx="7735219" cy="725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Material">
              <a:extLst>
                <a:ext uri="{FF2B5EF4-FFF2-40B4-BE49-F238E27FC236}">
                  <a16:creationId xmlns:a16="http://schemas.microsoft.com/office/drawing/2014/main" id="{B0ED802D-7CCC-482C-B2D7-07DC4BFDC502}"/>
                </a:ext>
              </a:extLst>
            </p:cNvPr>
            <p:cNvSpPr txBox="1"/>
            <p:nvPr/>
          </p:nvSpPr>
          <p:spPr>
            <a:xfrm>
              <a:off x="294731" y="4624195"/>
              <a:ext cx="353237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>
              <a:spAutoFit/>
            </a:bodyPr>
            <a:lstStyle/>
            <a:p>
              <a:pPr>
                <a:defRPr/>
              </a:pPr>
              <a:r>
                <a:rPr lang="en-GB" sz="1200" dirty="0">
                  <a:latin typeface="Arial Black" panose="020B0A04020102020204" pitchFamily="34" charset="0"/>
                </a:rPr>
                <a:t>Material research facilities IFMIF/DONES</a:t>
              </a:r>
              <a:endParaRPr lang="en-GB" sz="1200" dirty="0">
                <a:solidFill>
                  <a:srgbClr val="000000"/>
                </a:solidFill>
                <a:latin typeface="Arial Black" panose="020B0A04020102020204" pitchFamily="34" charset="0"/>
                <a:sym typeface="Calibri"/>
              </a:endParaRPr>
            </a:p>
          </p:txBody>
        </p:sp>
      </p:grpSp>
      <p:grpSp>
        <p:nvGrpSpPr>
          <p:cNvPr id="62472" name="PFEIL ORANGE">
            <a:extLst>
              <a:ext uri="{FF2B5EF4-FFF2-40B4-BE49-F238E27FC236}">
                <a16:creationId xmlns:a16="http://schemas.microsoft.com/office/drawing/2014/main" id="{457E4F96-F613-488F-B252-0A09C5D126E8}"/>
              </a:ext>
            </a:extLst>
          </p:cNvPr>
          <p:cNvGrpSpPr>
            <a:grpSpLocks/>
          </p:cNvGrpSpPr>
          <p:nvPr/>
        </p:nvGrpSpPr>
        <p:grpSpPr bwMode="auto">
          <a:xfrm>
            <a:off x="742950" y="3181350"/>
            <a:ext cx="7434263" cy="995363"/>
            <a:chOff x="743576" y="3181727"/>
            <a:chExt cx="7433463" cy="994282"/>
          </a:xfrm>
        </p:grpSpPr>
        <p:pic>
          <p:nvPicPr>
            <p:cNvPr id="62496" name="oranger Pfeil" descr="DEMO.eps">
              <a:extLst>
                <a:ext uri="{FF2B5EF4-FFF2-40B4-BE49-F238E27FC236}">
                  <a16:creationId xmlns:a16="http://schemas.microsoft.com/office/drawing/2014/main" id="{4DB2D006-1D47-48B0-9B8D-872AC4FF4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3576" y="3226117"/>
              <a:ext cx="7433463" cy="949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DEMO">
              <a:extLst>
                <a:ext uri="{FF2B5EF4-FFF2-40B4-BE49-F238E27FC236}">
                  <a16:creationId xmlns:a16="http://schemas.microsoft.com/office/drawing/2014/main" id="{C49BCF67-5FFC-4ADF-88CD-DE2D0CDD1096}"/>
                </a:ext>
              </a:extLst>
            </p:cNvPr>
            <p:cNvSpPr txBox="1"/>
            <p:nvPr/>
          </p:nvSpPr>
          <p:spPr>
            <a:xfrm>
              <a:off x="5554509" y="3516398"/>
              <a:ext cx="84894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 anchor="b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 Black" panose="020B0A04020102020204" pitchFamily="34" charset="0"/>
                  <a:sym typeface="Calibri"/>
                </a:rPr>
                <a:t>DEMO</a:t>
              </a:r>
              <a:endParaRPr lang="en-GB" dirty="0">
                <a:solidFill>
                  <a:srgbClr val="000000"/>
                </a:solidFill>
                <a:latin typeface="Arial Black" panose="020B0A04020102020204" pitchFamily="34" charset="0"/>
                <a:sym typeface="Calibri"/>
              </a:endParaRPr>
            </a:p>
          </p:txBody>
        </p:sp>
        <p:sp>
          <p:nvSpPr>
            <p:cNvPr id="26" name="Consitent">
              <a:extLst>
                <a:ext uri="{FF2B5EF4-FFF2-40B4-BE49-F238E27FC236}">
                  <a16:creationId xmlns:a16="http://schemas.microsoft.com/office/drawing/2014/main" id="{55F12B9B-0ED0-45A3-B545-A0945D1346DC}"/>
                </a:ext>
              </a:extLst>
            </p:cNvPr>
            <p:cNvSpPr txBox="1"/>
            <p:nvPr/>
          </p:nvSpPr>
          <p:spPr>
            <a:xfrm>
              <a:off x="2881062" y="3188794"/>
              <a:ext cx="1001234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 Black" panose="020B0A04020102020204" pitchFamily="34" charset="0"/>
                  <a:sym typeface="Calibri"/>
                </a:rPr>
                <a:t>Consistent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 Black" panose="020B0A04020102020204" pitchFamily="34" charset="0"/>
                </a:rPr>
                <a:t>c</a:t>
              </a:r>
              <a:r>
                <a:rPr lang="en-US" sz="1200" dirty="0">
                  <a:solidFill>
                    <a:srgbClr val="000000"/>
                  </a:solidFill>
                  <a:latin typeface="Arial Black" panose="020B0A04020102020204" pitchFamily="34" charset="0"/>
                  <a:sym typeface="Calibri"/>
                </a:rPr>
                <a:t>oncept</a:t>
              </a:r>
              <a:endParaRPr lang="en-GB" sz="1200" dirty="0">
                <a:solidFill>
                  <a:srgbClr val="000000"/>
                </a:solidFill>
                <a:latin typeface="Arial Black" panose="020B0A04020102020204" pitchFamily="34" charset="0"/>
                <a:sym typeface="Calibri"/>
              </a:endParaRPr>
            </a:p>
          </p:txBody>
        </p:sp>
        <p:sp>
          <p:nvSpPr>
            <p:cNvPr id="27" name="Commence">
              <a:extLst>
                <a:ext uri="{FF2B5EF4-FFF2-40B4-BE49-F238E27FC236}">
                  <a16:creationId xmlns:a16="http://schemas.microsoft.com/office/drawing/2014/main" id="{7BDB311E-9999-4C3D-BC3A-C1B3054207C3}"/>
                </a:ext>
              </a:extLst>
            </p:cNvPr>
            <p:cNvSpPr txBox="1"/>
            <p:nvPr/>
          </p:nvSpPr>
          <p:spPr>
            <a:xfrm>
              <a:off x="4170433" y="3181727"/>
              <a:ext cx="1163137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 Black" panose="020B0A04020102020204" pitchFamily="34" charset="0"/>
                  <a:sym typeface="Calibri"/>
                </a:rPr>
                <a:t>Commence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 Black" panose="020B0A04020102020204" pitchFamily="34" charset="0"/>
                </a:rPr>
                <a:t>construction</a:t>
              </a:r>
              <a:endParaRPr lang="en-GB" sz="1200" dirty="0">
                <a:solidFill>
                  <a:srgbClr val="000000"/>
                </a:solidFill>
                <a:latin typeface="Arial Black" panose="020B0A04020102020204" pitchFamily="34" charset="0"/>
                <a:sym typeface="Calibri"/>
              </a:endParaRPr>
            </a:p>
          </p:txBody>
        </p:sp>
        <p:sp>
          <p:nvSpPr>
            <p:cNvPr id="28" name="Electricity">
              <a:extLst>
                <a:ext uri="{FF2B5EF4-FFF2-40B4-BE49-F238E27FC236}">
                  <a16:creationId xmlns:a16="http://schemas.microsoft.com/office/drawing/2014/main" id="{30A40B86-4B07-464E-8364-24CB7FA7B2CD}"/>
                </a:ext>
              </a:extLst>
            </p:cNvPr>
            <p:cNvSpPr txBox="1"/>
            <p:nvPr/>
          </p:nvSpPr>
          <p:spPr>
            <a:xfrm>
              <a:off x="6474481" y="3184312"/>
              <a:ext cx="99963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 Black" panose="020B0A04020102020204" pitchFamily="34" charset="0"/>
                  <a:sym typeface="Calibri"/>
                </a:rPr>
                <a:t>Electricity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latin typeface="Arial Black" panose="020B0A04020102020204" pitchFamily="34" charset="0"/>
                </a:rPr>
                <a:t>production</a:t>
              </a:r>
              <a:endParaRPr lang="en-GB" sz="1200" dirty="0">
                <a:solidFill>
                  <a:srgbClr val="000000"/>
                </a:solidFill>
                <a:latin typeface="Arial Black" panose="020B0A04020102020204" pitchFamily="34" charset="0"/>
                <a:sym typeface="Calibri"/>
              </a:endParaRPr>
            </a:p>
          </p:txBody>
        </p:sp>
        <p:sp>
          <p:nvSpPr>
            <p:cNvPr id="62501" name="Punkt Consistent">
              <a:extLst>
                <a:ext uri="{FF2B5EF4-FFF2-40B4-BE49-F238E27FC236}">
                  <a16:creationId xmlns:a16="http://schemas.microsoft.com/office/drawing/2014/main" id="{17E3ADBB-9C92-4144-940A-E25B29F3F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1675" y="3568700"/>
              <a:ext cx="157162" cy="198438"/>
            </a:xfrm>
            <a:custGeom>
              <a:avLst/>
              <a:gdLst>
                <a:gd name="T0" fmla="*/ 2147483647 w 189"/>
                <a:gd name="T1" fmla="*/ 2147483647 h 238"/>
                <a:gd name="T2" fmla="*/ 2147483647 w 189"/>
                <a:gd name="T3" fmla="*/ 2147483647 h 238"/>
                <a:gd name="T4" fmla="*/ 0 w 189"/>
                <a:gd name="T5" fmla="*/ 2147483647 h 238"/>
                <a:gd name="T6" fmla="*/ 2147483647 w 189"/>
                <a:gd name="T7" fmla="*/ 0 h 238"/>
                <a:gd name="T8" fmla="*/ 2147483647 w 189"/>
                <a:gd name="T9" fmla="*/ 2147483647 h 238"/>
                <a:gd name="T10" fmla="*/ 2147483647 w 189"/>
                <a:gd name="T11" fmla="*/ 2147483647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9"/>
                <a:gd name="T19" fmla="*/ 0 h 238"/>
                <a:gd name="T20" fmla="*/ 189 w 189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9" h="238">
                  <a:moveTo>
                    <a:pt x="96" y="238"/>
                  </a:moveTo>
                  <a:lnTo>
                    <a:pt x="96" y="238"/>
                  </a:lnTo>
                  <a:lnTo>
                    <a:pt x="0" y="119"/>
                  </a:lnTo>
                  <a:lnTo>
                    <a:pt x="96" y="0"/>
                  </a:lnTo>
                  <a:lnTo>
                    <a:pt x="189" y="119"/>
                  </a:lnTo>
                  <a:lnTo>
                    <a:pt x="96" y="238"/>
                  </a:lnTo>
                  <a:close/>
                </a:path>
              </a:pathLst>
            </a:custGeom>
            <a:solidFill>
              <a:srgbClr val="050607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502" name="Punkt Commence">
              <a:extLst>
                <a:ext uri="{FF2B5EF4-FFF2-40B4-BE49-F238E27FC236}">
                  <a16:creationId xmlns:a16="http://schemas.microsoft.com/office/drawing/2014/main" id="{FD9EE285-9A05-47EB-A7DC-EA5E1A185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9938" y="3568700"/>
              <a:ext cx="157162" cy="198438"/>
            </a:xfrm>
            <a:custGeom>
              <a:avLst/>
              <a:gdLst>
                <a:gd name="T0" fmla="*/ 2147483647 w 189"/>
                <a:gd name="T1" fmla="*/ 2147483647 h 238"/>
                <a:gd name="T2" fmla="*/ 2147483647 w 189"/>
                <a:gd name="T3" fmla="*/ 2147483647 h 238"/>
                <a:gd name="T4" fmla="*/ 0 w 189"/>
                <a:gd name="T5" fmla="*/ 2147483647 h 238"/>
                <a:gd name="T6" fmla="*/ 2147483647 w 189"/>
                <a:gd name="T7" fmla="*/ 0 h 238"/>
                <a:gd name="T8" fmla="*/ 2147483647 w 189"/>
                <a:gd name="T9" fmla="*/ 2147483647 h 238"/>
                <a:gd name="T10" fmla="*/ 2147483647 w 189"/>
                <a:gd name="T11" fmla="*/ 2147483647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9"/>
                <a:gd name="T19" fmla="*/ 0 h 238"/>
                <a:gd name="T20" fmla="*/ 189 w 189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9" h="238">
                  <a:moveTo>
                    <a:pt x="97" y="238"/>
                  </a:moveTo>
                  <a:lnTo>
                    <a:pt x="97" y="238"/>
                  </a:lnTo>
                  <a:lnTo>
                    <a:pt x="0" y="119"/>
                  </a:lnTo>
                  <a:lnTo>
                    <a:pt x="97" y="0"/>
                  </a:lnTo>
                  <a:lnTo>
                    <a:pt x="189" y="119"/>
                  </a:lnTo>
                  <a:lnTo>
                    <a:pt x="97" y="238"/>
                  </a:lnTo>
                  <a:close/>
                </a:path>
              </a:pathLst>
            </a:custGeom>
            <a:solidFill>
              <a:srgbClr val="050607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503" name="Punkt Electricity">
              <a:extLst>
                <a:ext uri="{FF2B5EF4-FFF2-40B4-BE49-F238E27FC236}">
                  <a16:creationId xmlns:a16="http://schemas.microsoft.com/office/drawing/2014/main" id="{A152B287-0C67-48A8-B9CA-C871BECC2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050" y="3568700"/>
              <a:ext cx="157162" cy="198438"/>
            </a:xfrm>
            <a:custGeom>
              <a:avLst/>
              <a:gdLst>
                <a:gd name="T0" fmla="*/ 2147483647 w 189"/>
                <a:gd name="T1" fmla="*/ 2147483647 h 238"/>
                <a:gd name="T2" fmla="*/ 2147483647 w 189"/>
                <a:gd name="T3" fmla="*/ 2147483647 h 238"/>
                <a:gd name="T4" fmla="*/ 0 w 189"/>
                <a:gd name="T5" fmla="*/ 2147483647 h 238"/>
                <a:gd name="T6" fmla="*/ 2147483647 w 189"/>
                <a:gd name="T7" fmla="*/ 0 h 238"/>
                <a:gd name="T8" fmla="*/ 2147483647 w 189"/>
                <a:gd name="T9" fmla="*/ 2147483647 h 238"/>
                <a:gd name="T10" fmla="*/ 2147483647 w 189"/>
                <a:gd name="T11" fmla="*/ 2147483647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9"/>
                <a:gd name="T19" fmla="*/ 0 h 238"/>
                <a:gd name="T20" fmla="*/ 189 w 189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9" h="238">
                  <a:moveTo>
                    <a:pt x="96" y="238"/>
                  </a:moveTo>
                  <a:lnTo>
                    <a:pt x="96" y="238"/>
                  </a:lnTo>
                  <a:lnTo>
                    <a:pt x="0" y="119"/>
                  </a:lnTo>
                  <a:lnTo>
                    <a:pt x="96" y="0"/>
                  </a:lnTo>
                  <a:lnTo>
                    <a:pt x="189" y="119"/>
                  </a:lnTo>
                  <a:lnTo>
                    <a:pt x="96" y="238"/>
                  </a:lnTo>
                  <a:close/>
                </a:path>
              </a:pathLst>
            </a:custGeom>
            <a:solidFill>
              <a:srgbClr val="050607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2473" name="PFEIL GRUEN">
            <a:extLst>
              <a:ext uri="{FF2B5EF4-FFF2-40B4-BE49-F238E27FC236}">
                <a16:creationId xmlns:a16="http://schemas.microsoft.com/office/drawing/2014/main" id="{A98668D8-CAF0-46F5-9ADF-625C2526E9B1}"/>
              </a:ext>
            </a:extLst>
          </p:cNvPr>
          <p:cNvGrpSpPr>
            <a:grpSpLocks/>
          </p:cNvGrpSpPr>
          <p:nvPr/>
        </p:nvGrpSpPr>
        <p:grpSpPr bwMode="auto">
          <a:xfrm>
            <a:off x="220663" y="1754188"/>
            <a:ext cx="6199187" cy="1471612"/>
            <a:chOff x="220879" y="1753792"/>
            <a:chExt cx="6199262" cy="1472325"/>
          </a:xfrm>
        </p:grpSpPr>
        <p:pic>
          <p:nvPicPr>
            <p:cNvPr id="62490" name="Gruener Pfeil" descr="ITER.eps">
              <a:extLst>
                <a:ext uri="{FF2B5EF4-FFF2-40B4-BE49-F238E27FC236}">
                  <a16:creationId xmlns:a16="http://schemas.microsoft.com/office/drawing/2014/main" id="{6953CEB2-A506-4CCF-8971-540214269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79" y="1753792"/>
              <a:ext cx="6199262" cy="1472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ITER">
              <a:extLst>
                <a:ext uri="{FF2B5EF4-FFF2-40B4-BE49-F238E27FC236}">
                  <a16:creationId xmlns:a16="http://schemas.microsoft.com/office/drawing/2014/main" id="{69F2C08E-AFF8-4139-B812-07DBCC06A5CA}"/>
                </a:ext>
              </a:extLst>
            </p:cNvPr>
            <p:cNvSpPr txBox="1"/>
            <p:nvPr/>
          </p:nvSpPr>
          <p:spPr>
            <a:xfrm>
              <a:off x="4838624" y="2024108"/>
              <a:ext cx="69506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Arial Black" panose="020B0A04020102020204" pitchFamily="34" charset="0"/>
                  <a:sym typeface="Calibri"/>
                </a:rPr>
                <a:t>ITER</a:t>
              </a:r>
              <a:endParaRPr lang="en-GB" dirty="0">
                <a:solidFill>
                  <a:srgbClr val="000000"/>
                </a:solidFill>
                <a:latin typeface="Arial Black" panose="020B0A04020102020204" pitchFamily="34" charset="0"/>
                <a:sym typeface="Calibri"/>
              </a:endParaRPr>
            </a:p>
          </p:txBody>
        </p:sp>
        <p:sp>
          <p:nvSpPr>
            <p:cNvPr id="35" name="First">
              <a:extLst>
                <a:ext uri="{FF2B5EF4-FFF2-40B4-BE49-F238E27FC236}">
                  <a16:creationId xmlns:a16="http://schemas.microsoft.com/office/drawing/2014/main" id="{A816C06C-FE93-443D-A775-A0561FBCF90D}"/>
                </a:ext>
              </a:extLst>
            </p:cNvPr>
            <p:cNvSpPr txBox="1"/>
            <p:nvPr/>
          </p:nvSpPr>
          <p:spPr>
            <a:xfrm>
              <a:off x="2129027" y="2427691"/>
              <a:ext cx="1137489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 Black" panose="020B0A04020102020204" pitchFamily="34" charset="0"/>
                  <a:sym typeface="Calibri"/>
                </a:rPr>
                <a:t>First plasma</a:t>
              </a:r>
              <a:endParaRPr lang="en-GB" sz="1200" dirty="0">
                <a:solidFill>
                  <a:srgbClr val="000000"/>
                </a:solidFill>
                <a:latin typeface="Arial Black" panose="020B0A04020102020204" pitchFamily="34" charset="0"/>
                <a:sym typeface="Calibri"/>
              </a:endParaRPr>
            </a:p>
          </p:txBody>
        </p:sp>
        <p:sp>
          <p:nvSpPr>
            <p:cNvPr id="36" name="Full">
              <a:extLst>
                <a:ext uri="{FF2B5EF4-FFF2-40B4-BE49-F238E27FC236}">
                  <a16:creationId xmlns:a16="http://schemas.microsoft.com/office/drawing/2014/main" id="{ED0E9E03-C76E-4602-A1FF-35C0D5ADC3DC}"/>
                </a:ext>
              </a:extLst>
            </p:cNvPr>
            <p:cNvSpPr txBox="1"/>
            <p:nvPr/>
          </p:nvSpPr>
          <p:spPr>
            <a:xfrm>
              <a:off x="3266516" y="2423836"/>
              <a:ext cx="1520607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none" lIns="45719" tIns="45719" rIns="45719" bIns="45719" spcCol="3810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latin typeface="Arial Black" panose="020B0A04020102020204" pitchFamily="34" charset="0"/>
                  <a:sym typeface="Calibri"/>
                </a:rPr>
                <a:t>Full performance</a:t>
              </a:r>
              <a:endParaRPr lang="en-GB" sz="1200" dirty="0">
                <a:solidFill>
                  <a:srgbClr val="000000"/>
                </a:solidFill>
                <a:latin typeface="Arial Black" panose="020B0A04020102020204" pitchFamily="34" charset="0"/>
                <a:sym typeface="Calibri"/>
              </a:endParaRPr>
            </a:p>
          </p:txBody>
        </p:sp>
        <p:sp>
          <p:nvSpPr>
            <p:cNvPr id="62494" name="Punkt First">
              <a:extLst>
                <a:ext uri="{FF2B5EF4-FFF2-40B4-BE49-F238E27FC236}">
                  <a16:creationId xmlns:a16="http://schemas.microsoft.com/office/drawing/2014/main" id="{E17A4C48-FC29-4E71-94BC-B13496A0D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6513" y="2281238"/>
              <a:ext cx="157162" cy="196850"/>
            </a:xfrm>
            <a:custGeom>
              <a:avLst/>
              <a:gdLst>
                <a:gd name="T0" fmla="*/ 2147483647 w 189"/>
                <a:gd name="T1" fmla="*/ 2147483647 h 238"/>
                <a:gd name="T2" fmla="*/ 2147483647 w 189"/>
                <a:gd name="T3" fmla="*/ 2147483647 h 238"/>
                <a:gd name="T4" fmla="*/ 0 w 189"/>
                <a:gd name="T5" fmla="*/ 2147483647 h 238"/>
                <a:gd name="T6" fmla="*/ 2147483647 w 189"/>
                <a:gd name="T7" fmla="*/ 0 h 238"/>
                <a:gd name="T8" fmla="*/ 2147483647 w 189"/>
                <a:gd name="T9" fmla="*/ 2147483647 h 238"/>
                <a:gd name="T10" fmla="*/ 2147483647 w 189"/>
                <a:gd name="T11" fmla="*/ 2147483647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9"/>
                <a:gd name="T19" fmla="*/ 0 h 238"/>
                <a:gd name="T20" fmla="*/ 189 w 189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9" h="238">
                  <a:moveTo>
                    <a:pt x="96" y="238"/>
                  </a:moveTo>
                  <a:lnTo>
                    <a:pt x="96" y="238"/>
                  </a:lnTo>
                  <a:lnTo>
                    <a:pt x="0" y="119"/>
                  </a:lnTo>
                  <a:lnTo>
                    <a:pt x="96" y="0"/>
                  </a:lnTo>
                  <a:lnTo>
                    <a:pt x="189" y="119"/>
                  </a:lnTo>
                  <a:lnTo>
                    <a:pt x="96" y="238"/>
                  </a:lnTo>
                  <a:close/>
                </a:path>
              </a:pathLst>
            </a:custGeom>
            <a:solidFill>
              <a:srgbClr val="050607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495" name="Punkt Full">
              <a:extLst>
                <a:ext uri="{FF2B5EF4-FFF2-40B4-BE49-F238E27FC236}">
                  <a16:creationId xmlns:a16="http://schemas.microsoft.com/office/drawing/2014/main" id="{1BF8D622-85BB-4001-A084-74692CE3C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250" y="2281238"/>
              <a:ext cx="157162" cy="196850"/>
            </a:xfrm>
            <a:custGeom>
              <a:avLst/>
              <a:gdLst>
                <a:gd name="T0" fmla="*/ 2147483647 w 189"/>
                <a:gd name="T1" fmla="*/ 2147483647 h 238"/>
                <a:gd name="T2" fmla="*/ 2147483647 w 189"/>
                <a:gd name="T3" fmla="*/ 2147483647 h 238"/>
                <a:gd name="T4" fmla="*/ 0 w 189"/>
                <a:gd name="T5" fmla="*/ 2147483647 h 238"/>
                <a:gd name="T6" fmla="*/ 2147483647 w 189"/>
                <a:gd name="T7" fmla="*/ 0 h 238"/>
                <a:gd name="T8" fmla="*/ 2147483647 w 189"/>
                <a:gd name="T9" fmla="*/ 2147483647 h 238"/>
                <a:gd name="T10" fmla="*/ 2147483647 w 189"/>
                <a:gd name="T11" fmla="*/ 2147483647 h 2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9"/>
                <a:gd name="T19" fmla="*/ 0 h 238"/>
                <a:gd name="T20" fmla="*/ 189 w 189"/>
                <a:gd name="T21" fmla="*/ 238 h 2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9" h="238">
                  <a:moveTo>
                    <a:pt x="97" y="238"/>
                  </a:moveTo>
                  <a:lnTo>
                    <a:pt x="97" y="238"/>
                  </a:lnTo>
                  <a:lnTo>
                    <a:pt x="0" y="119"/>
                  </a:lnTo>
                  <a:lnTo>
                    <a:pt x="97" y="0"/>
                  </a:lnTo>
                  <a:lnTo>
                    <a:pt x="189" y="119"/>
                  </a:lnTo>
                  <a:lnTo>
                    <a:pt x="97" y="238"/>
                  </a:lnTo>
                  <a:close/>
                </a:path>
              </a:pathLst>
            </a:custGeom>
            <a:solidFill>
              <a:srgbClr val="050607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62474" name="KLAMMER ROT">
            <a:extLst>
              <a:ext uri="{FF2B5EF4-FFF2-40B4-BE49-F238E27FC236}">
                <a16:creationId xmlns:a16="http://schemas.microsoft.com/office/drawing/2014/main" id="{C2481ED5-9872-4095-8857-B5CDA24233FD}"/>
              </a:ext>
            </a:extLst>
          </p:cNvPr>
          <p:cNvGrpSpPr>
            <a:grpSpLocks/>
          </p:cNvGrpSpPr>
          <p:nvPr/>
        </p:nvGrpSpPr>
        <p:grpSpPr bwMode="auto">
          <a:xfrm>
            <a:off x="223838" y="1754188"/>
            <a:ext cx="5141912" cy="2430462"/>
            <a:chOff x="223620" y="1753792"/>
            <a:chExt cx="5141913" cy="2431403"/>
          </a:xfrm>
        </p:grpSpPr>
        <p:grpSp>
          <p:nvGrpSpPr>
            <p:cNvPr id="62477" name="Klammer rot">
              <a:extLst>
                <a:ext uri="{FF2B5EF4-FFF2-40B4-BE49-F238E27FC236}">
                  <a16:creationId xmlns:a16="http://schemas.microsoft.com/office/drawing/2014/main" id="{190DB21F-8C70-4D12-940F-CF2481FAFA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620" y="1753792"/>
              <a:ext cx="5141913" cy="2431403"/>
              <a:chOff x="232585" y="1753792"/>
              <a:chExt cx="5141913" cy="2431403"/>
            </a:xfrm>
          </p:grpSpPr>
          <p:sp>
            <p:nvSpPr>
              <p:cNvPr id="62479" name="Klammer box">
                <a:extLst>
                  <a:ext uri="{FF2B5EF4-FFF2-40B4-BE49-F238E27FC236}">
                    <a16:creationId xmlns:a16="http://schemas.microsoft.com/office/drawing/2014/main" id="{457B11C5-382A-4FAD-9F33-54BC7CA72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585" y="1759823"/>
                <a:ext cx="1382713" cy="2422525"/>
              </a:xfrm>
              <a:custGeom>
                <a:avLst/>
                <a:gdLst>
                  <a:gd name="T0" fmla="*/ 0 w 1664"/>
                  <a:gd name="T1" fmla="*/ 0 h 2909"/>
                  <a:gd name="T2" fmla="*/ 0 w 1664"/>
                  <a:gd name="T3" fmla="*/ 0 h 2909"/>
                  <a:gd name="T4" fmla="*/ 2147483647 w 1664"/>
                  <a:gd name="T5" fmla="*/ 0 h 2909"/>
                  <a:gd name="T6" fmla="*/ 2147483647 w 1664"/>
                  <a:gd name="T7" fmla="*/ 2147483647 h 2909"/>
                  <a:gd name="T8" fmla="*/ 0 w 1664"/>
                  <a:gd name="T9" fmla="*/ 2147483647 h 2909"/>
                  <a:gd name="T10" fmla="*/ 0 w 1664"/>
                  <a:gd name="T11" fmla="*/ 0 h 290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64"/>
                  <a:gd name="T19" fmla="*/ 0 h 2909"/>
                  <a:gd name="T20" fmla="*/ 1664 w 1664"/>
                  <a:gd name="T21" fmla="*/ 2909 h 290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64" h="2909">
                    <a:moveTo>
                      <a:pt x="0" y="0"/>
                    </a:moveTo>
                    <a:lnTo>
                      <a:pt x="0" y="0"/>
                    </a:lnTo>
                    <a:lnTo>
                      <a:pt x="1664" y="0"/>
                    </a:lnTo>
                    <a:lnTo>
                      <a:pt x="1664" y="2909"/>
                    </a:lnTo>
                    <a:lnTo>
                      <a:pt x="0" y="29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480" name="Freeform 6">
                <a:extLst>
                  <a:ext uri="{FF2B5EF4-FFF2-40B4-BE49-F238E27FC236}">
                    <a16:creationId xmlns:a16="http://schemas.microsoft.com/office/drawing/2014/main" id="{AB3CC16E-D81F-4668-A062-BF0B2D44C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585" y="1753792"/>
                <a:ext cx="2370138" cy="365125"/>
              </a:xfrm>
              <a:custGeom>
                <a:avLst/>
                <a:gdLst>
                  <a:gd name="T0" fmla="*/ 2147483647 w 2852"/>
                  <a:gd name="T1" fmla="*/ 2147483647 h 438"/>
                  <a:gd name="T2" fmla="*/ 2147483647 w 2852"/>
                  <a:gd name="T3" fmla="*/ 2147483647 h 438"/>
                  <a:gd name="T4" fmla="*/ 2147483647 w 2852"/>
                  <a:gd name="T5" fmla="*/ 2147483647 h 438"/>
                  <a:gd name="T6" fmla="*/ 2147483647 w 2852"/>
                  <a:gd name="T7" fmla="*/ 2147483647 h 438"/>
                  <a:gd name="T8" fmla="*/ 0 w 2852"/>
                  <a:gd name="T9" fmla="*/ 2147483647 h 438"/>
                  <a:gd name="T10" fmla="*/ 0 w 2852"/>
                  <a:gd name="T11" fmla="*/ 0 h 438"/>
                  <a:gd name="T12" fmla="*/ 2147483647 w 2852"/>
                  <a:gd name="T13" fmla="*/ 0 h 438"/>
                  <a:gd name="T14" fmla="*/ 2147483647 w 2852"/>
                  <a:gd name="T15" fmla="*/ 2147483647 h 438"/>
                  <a:gd name="T16" fmla="*/ 2147483647 w 2852"/>
                  <a:gd name="T17" fmla="*/ 2147483647 h 438"/>
                  <a:gd name="T18" fmla="*/ 2147483647 w 2852"/>
                  <a:gd name="T19" fmla="*/ 2147483647 h 4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52"/>
                  <a:gd name="T31" fmla="*/ 0 h 438"/>
                  <a:gd name="T32" fmla="*/ 2852 w 2852"/>
                  <a:gd name="T33" fmla="*/ 438 h 4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52" h="438">
                    <a:moveTo>
                      <a:pt x="2762" y="438"/>
                    </a:moveTo>
                    <a:lnTo>
                      <a:pt x="2762" y="438"/>
                    </a:lnTo>
                    <a:lnTo>
                      <a:pt x="2672" y="349"/>
                    </a:lnTo>
                    <a:lnTo>
                      <a:pt x="2672" y="179"/>
                    </a:lnTo>
                    <a:lnTo>
                      <a:pt x="0" y="179"/>
                    </a:lnTo>
                    <a:lnTo>
                      <a:pt x="0" y="0"/>
                    </a:lnTo>
                    <a:lnTo>
                      <a:pt x="2694" y="0"/>
                    </a:lnTo>
                    <a:cubicBezTo>
                      <a:pt x="2781" y="0"/>
                      <a:pt x="2852" y="70"/>
                      <a:pt x="2852" y="157"/>
                    </a:cubicBezTo>
                    <a:lnTo>
                      <a:pt x="2852" y="349"/>
                    </a:lnTo>
                    <a:lnTo>
                      <a:pt x="2762" y="438"/>
                    </a:lnTo>
                    <a:close/>
                  </a:path>
                </a:pathLst>
              </a:custGeom>
              <a:solidFill>
                <a:srgbClr val="C4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481" name="Freeform 7">
                <a:extLst>
                  <a:ext uri="{FF2B5EF4-FFF2-40B4-BE49-F238E27FC236}">
                    <a16:creationId xmlns:a16="http://schemas.microsoft.com/office/drawing/2014/main" id="{3C467946-A50A-4D8B-9407-E6E9CF9909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7748" y="1753792"/>
                <a:ext cx="1062038" cy="365125"/>
              </a:xfrm>
              <a:custGeom>
                <a:avLst/>
                <a:gdLst>
                  <a:gd name="T0" fmla="*/ 2147483647 w 1278"/>
                  <a:gd name="T1" fmla="*/ 2147483647 h 438"/>
                  <a:gd name="T2" fmla="*/ 2147483647 w 1278"/>
                  <a:gd name="T3" fmla="*/ 2147483647 h 438"/>
                  <a:gd name="T4" fmla="*/ 2147483647 w 1278"/>
                  <a:gd name="T5" fmla="*/ 2147483647 h 438"/>
                  <a:gd name="T6" fmla="*/ 2147483647 w 1278"/>
                  <a:gd name="T7" fmla="*/ 2147483647 h 438"/>
                  <a:gd name="T8" fmla="*/ 0 w 1278"/>
                  <a:gd name="T9" fmla="*/ 2147483647 h 438"/>
                  <a:gd name="T10" fmla="*/ 0 w 1278"/>
                  <a:gd name="T11" fmla="*/ 0 h 438"/>
                  <a:gd name="T12" fmla="*/ 2147483647 w 1278"/>
                  <a:gd name="T13" fmla="*/ 0 h 438"/>
                  <a:gd name="T14" fmla="*/ 2147483647 w 1278"/>
                  <a:gd name="T15" fmla="*/ 2147483647 h 438"/>
                  <a:gd name="T16" fmla="*/ 2147483647 w 1278"/>
                  <a:gd name="T17" fmla="*/ 2147483647 h 438"/>
                  <a:gd name="T18" fmla="*/ 2147483647 w 1278"/>
                  <a:gd name="T19" fmla="*/ 2147483647 h 4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8"/>
                  <a:gd name="T31" fmla="*/ 0 h 438"/>
                  <a:gd name="T32" fmla="*/ 1278 w 1278"/>
                  <a:gd name="T33" fmla="*/ 438 h 4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8" h="438">
                    <a:moveTo>
                      <a:pt x="1188" y="438"/>
                    </a:moveTo>
                    <a:lnTo>
                      <a:pt x="1188" y="438"/>
                    </a:lnTo>
                    <a:lnTo>
                      <a:pt x="1098" y="349"/>
                    </a:lnTo>
                    <a:lnTo>
                      <a:pt x="1098" y="179"/>
                    </a:lnTo>
                    <a:lnTo>
                      <a:pt x="0" y="179"/>
                    </a:lnTo>
                    <a:lnTo>
                      <a:pt x="0" y="0"/>
                    </a:lnTo>
                    <a:lnTo>
                      <a:pt x="1120" y="0"/>
                    </a:lnTo>
                    <a:cubicBezTo>
                      <a:pt x="1207" y="0"/>
                      <a:pt x="1278" y="70"/>
                      <a:pt x="1278" y="157"/>
                    </a:cubicBezTo>
                    <a:lnTo>
                      <a:pt x="1278" y="349"/>
                    </a:lnTo>
                    <a:lnTo>
                      <a:pt x="1188" y="438"/>
                    </a:lnTo>
                    <a:close/>
                  </a:path>
                </a:pathLst>
              </a:custGeom>
              <a:solidFill>
                <a:srgbClr val="C4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482" name="Freeform 8">
                <a:extLst>
                  <a:ext uri="{FF2B5EF4-FFF2-40B4-BE49-F238E27FC236}">
                    <a16:creationId xmlns:a16="http://schemas.microsoft.com/office/drawing/2014/main" id="{3FAD74B9-4FCE-4F3D-BB65-1A6D9F7AC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160" y="1753792"/>
                <a:ext cx="1062038" cy="365125"/>
              </a:xfrm>
              <a:custGeom>
                <a:avLst/>
                <a:gdLst>
                  <a:gd name="T0" fmla="*/ 2147483647 w 1278"/>
                  <a:gd name="T1" fmla="*/ 2147483647 h 438"/>
                  <a:gd name="T2" fmla="*/ 2147483647 w 1278"/>
                  <a:gd name="T3" fmla="*/ 2147483647 h 438"/>
                  <a:gd name="T4" fmla="*/ 2147483647 w 1278"/>
                  <a:gd name="T5" fmla="*/ 2147483647 h 438"/>
                  <a:gd name="T6" fmla="*/ 2147483647 w 1278"/>
                  <a:gd name="T7" fmla="*/ 2147483647 h 438"/>
                  <a:gd name="T8" fmla="*/ 0 w 1278"/>
                  <a:gd name="T9" fmla="*/ 2147483647 h 438"/>
                  <a:gd name="T10" fmla="*/ 0 w 1278"/>
                  <a:gd name="T11" fmla="*/ 0 h 438"/>
                  <a:gd name="T12" fmla="*/ 2147483647 w 1278"/>
                  <a:gd name="T13" fmla="*/ 0 h 438"/>
                  <a:gd name="T14" fmla="*/ 2147483647 w 1278"/>
                  <a:gd name="T15" fmla="*/ 2147483647 h 438"/>
                  <a:gd name="T16" fmla="*/ 2147483647 w 1278"/>
                  <a:gd name="T17" fmla="*/ 2147483647 h 438"/>
                  <a:gd name="T18" fmla="*/ 2147483647 w 1278"/>
                  <a:gd name="T19" fmla="*/ 2147483647 h 4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8"/>
                  <a:gd name="T31" fmla="*/ 0 h 438"/>
                  <a:gd name="T32" fmla="*/ 1278 w 1278"/>
                  <a:gd name="T33" fmla="*/ 438 h 4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8" h="438">
                    <a:moveTo>
                      <a:pt x="1188" y="438"/>
                    </a:moveTo>
                    <a:lnTo>
                      <a:pt x="1188" y="438"/>
                    </a:lnTo>
                    <a:lnTo>
                      <a:pt x="1098" y="349"/>
                    </a:lnTo>
                    <a:lnTo>
                      <a:pt x="1098" y="179"/>
                    </a:lnTo>
                    <a:lnTo>
                      <a:pt x="0" y="179"/>
                    </a:lnTo>
                    <a:lnTo>
                      <a:pt x="0" y="0"/>
                    </a:lnTo>
                    <a:lnTo>
                      <a:pt x="1120" y="0"/>
                    </a:lnTo>
                    <a:cubicBezTo>
                      <a:pt x="1207" y="0"/>
                      <a:pt x="1278" y="70"/>
                      <a:pt x="1278" y="157"/>
                    </a:cubicBezTo>
                    <a:lnTo>
                      <a:pt x="1278" y="349"/>
                    </a:lnTo>
                    <a:lnTo>
                      <a:pt x="1188" y="438"/>
                    </a:lnTo>
                    <a:close/>
                  </a:path>
                </a:pathLst>
              </a:custGeom>
              <a:solidFill>
                <a:srgbClr val="C4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483" name="Freeform 9">
                <a:extLst>
                  <a:ext uri="{FF2B5EF4-FFF2-40B4-BE49-F238E27FC236}">
                    <a16:creationId xmlns:a16="http://schemas.microsoft.com/office/drawing/2014/main" id="{81E097C3-E3B9-4F9B-B884-0A1B3D798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2985" y="1753792"/>
                <a:ext cx="1060450" cy="365125"/>
              </a:xfrm>
              <a:custGeom>
                <a:avLst/>
                <a:gdLst>
                  <a:gd name="T0" fmla="*/ 2147483647 w 1278"/>
                  <a:gd name="T1" fmla="*/ 2147483647 h 438"/>
                  <a:gd name="T2" fmla="*/ 2147483647 w 1278"/>
                  <a:gd name="T3" fmla="*/ 2147483647 h 438"/>
                  <a:gd name="T4" fmla="*/ 2147483647 w 1278"/>
                  <a:gd name="T5" fmla="*/ 2147483647 h 438"/>
                  <a:gd name="T6" fmla="*/ 2147483647 w 1278"/>
                  <a:gd name="T7" fmla="*/ 2147483647 h 438"/>
                  <a:gd name="T8" fmla="*/ 0 w 1278"/>
                  <a:gd name="T9" fmla="*/ 2147483647 h 438"/>
                  <a:gd name="T10" fmla="*/ 0 w 1278"/>
                  <a:gd name="T11" fmla="*/ 0 h 438"/>
                  <a:gd name="T12" fmla="*/ 2147483647 w 1278"/>
                  <a:gd name="T13" fmla="*/ 0 h 438"/>
                  <a:gd name="T14" fmla="*/ 2147483647 w 1278"/>
                  <a:gd name="T15" fmla="*/ 2147483647 h 438"/>
                  <a:gd name="T16" fmla="*/ 2147483647 w 1278"/>
                  <a:gd name="T17" fmla="*/ 2147483647 h 438"/>
                  <a:gd name="T18" fmla="*/ 2147483647 w 1278"/>
                  <a:gd name="T19" fmla="*/ 2147483647 h 4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8"/>
                  <a:gd name="T31" fmla="*/ 0 h 438"/>
                  <a:gd name="T32" fmla="*/ 1278 w 1278"/>
                  <a:gd name="T33" fmla="*/ 438 h 4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8" h="438">
                    <a:moveTo>
                      <a:pt x="1188" y="438"/>
                    </a:moveTo>
                    <a:lnTo>
                      <a:pt x="1188" y="438"/>
                    </a:lnTo>
                    <a:lnTo>
                      <a:pt x="1098" y="349"/>
                    </a:lnTo>
                    <a:lnTo>
                      <a:pt x="1098" y="179"/>
                    </a:lnTo>
                    <a:lnTo>
                      <a:pt x="0" y="179"/>
                    </a:lnTo>
                    <a:lnTo>
                      <a:pt x="0" y="0"/>
                    </a:lnTo>
                    <a:lnTo>
                      <a:pt x="1120" y="0"/>
                    </a:lnTo>
                    <a:cubicBezTo>
                      <a:pt x="1207" y="0"/>
                      <a:pt x="1278" y="70"/>
                      <a:pt x="1278" y="157"/>
                    </a:cubicBezTo>
                    <a:lnTo>
                      <a:pt x="1278" y="349"/>
                    </a:lnTo>
                    <a:lnTo>
                      <a:pt x="1188" y="438"/>
                    </a:lnTo>
                    <a:close/>
                  </a:path>
                </a:pathLst>
              </a:custGeom>
              <a:solidFill>
                <a:srgbClr val="C4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484" name="Freeform 10">
                <a:extLst>
                  <a:ext uri="{FF2B5EF4-FFF2-40B4-BE49-F238E27FC236}">
                    <a16:creationId xmlns:a16="http://schemas.microsoft.com/office/drawing/2014/main" id="{9980433B-9D66-4416-92BF-20B746CC6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410" y="1753792"/>
                <a:ext cx="1462088" cy="149225"/>
              </a:xfrm>
              <a:custGeom>
                <a:avLst/>
                <a:gdLst>
                  <a:gd name="T0" fmla="*/ 0 w 1761"/>
                  <a:gd name="T1" fmla="*/ 2147483647 h 179"/>
                  <a:gd name="T2" fmla="*/ 0 w 1761"/>
                  <a:gd name="T3" fmla="*/ 2147483647 h 179"/>
                  <a:gd name="T4" fmla="*/ 2147483647 w 1761"/>
                  <a:gd name="T5" fmla="*/ 2147483647 h 179"/>
                  <a:gd name="T6" fmla="*/ 2147483647 w 1761"/>
                  <a:gd name="T7" fmla="*/ 2147483647 h 179"/>
                  <a:gd name="T8" fmla="*/ 2147483647 w 1761"/>
                  <a:gd name="T9" fmla="*/ 0 h 179"/>
                  <a:gd name="T10" fmla="*/ 0 w 1761"/>
                  <a:gd name="T11" fmla="*/ 0 h 1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61"/>
                  <a:gd name="T19" fmla="*/ 0 h 179"/>
                  <a:gd name="T20" fmla="*/ 1761 w 1761"/>
                  <a:gd name="T21" fmla="*/ 179 h 1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61" h="179">
                    <a:moveTo>
                      <a:pt x="0" y="179"/>
                    </a:moveTo>
                    <a:lnTo>
                      <a:pt x="0" y="179"/>
                    </a:lnTo>
                    <a:lnTo>
                      <a:pt x="1672" y="179"/>
                    </a:lnTo>
                    <a:lnTo>
                      <a:pt x="1761" y="89"/>
                    </a:lnTo>
                    <a:lnTo>
                      <a:pt x="167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4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485" name="Freeform 11">
                <a:extLst>
                  <a:ext uri="{FF2B5EF4-FFF2-40B4-BE49-F238E27FC236}">
                    <a16:creationId xmlns:a16="http://schemas.microsoft.com/office/drawing/2014/main" id="{C92BC9DB-A1A7-45F6-8731-976372B77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585" y="3820070"/>
                <a:ext cx="2370138" cy="365125"/>
              </a:xfrm>
              <a:custGeom>
                <a:avLst/>
                <a:gdLst>
                  <a:gd name="T0" fmla="*/ 2147483647 w 2852"/>
                  <a:gd name="T1" fmla="*/ 0 h 439"/>
                  <a:gd name="T2" fmla="*/ 2147483647 w 2852"/>
                  <a:gd name="T3" fmla="*/ 0 h 439"/>
                  <a:gd name="T4" fmla="*/ 2147483647 w 2852"/>
                  <a:gd name="T5" fmla="*/ 2147483647 h 439"/>
                  <a:gd name="T6" fmla="*/ 2147483647 w 2852"/>
                  <a:gd name="T7" fmla="*/ 2147483647 h 439"/>
                  <a:gd name="T8" fmla="*/ 0 w 2852"/>
                  <a:gd name="T9" fmla="*/ 2147483647 h 439"/>
                  <a:gd name="T10" fmla="*/ 0 w 2852"/>
                  <a:gd name="T11" fmla="*/ 2147483647 h 439"/>
                  <a:gd name="T12" fmla="*/ 2147483647 w 2852"/>
                  <a:gd name="T13" fmla="*/ 2147483647 h 439"/>
                  <a:gd name="T14" fmla="*/ 2147483647 w 2852"/>
                  <a:gd name="T15" fmla="*/ 2147483647 h 439"/>
                  <a:gd name="T16" fmla="*/ 2147483647 w 2852"/>
                  <a:gd name="T17" fmla="*/ 2147483647 h 439"/>
                  <a:gd name="T18" fmla="*/ 2147483647 w 2852"/>
                  <a:gd name="T19" fmla="*/ 0 h 4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52"/>
                  <a:gd name="T31" fmla="*/ 0 h 439"/>
                  <a:gd name="T32" fmla="*/ 2852 w 2852"/>
                  <a:gd name="T33" fmla="*/ 439 h 43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52" h="439">
                    <a:moveTo>
                      <a:pt x="2762" y="0"/>
                    </a:moveTo>
                    <a:lnTo>
                      <a:pt x="2762" y="0"/>
                    </a:lnTo>
                    <a:lnTo>
                      <a:pt x="2672" y="89"/>
                    </a:lnTo>
                    <a:lnTo>
                      <a:pt x="2672" y="259"/>
                    </a:lnTo>
                    <a:lnTo>
                      <a:pt x="0" y="259"/>
                    </a:lnTo>
                    <a:lnTo>
                      <a:pt x="0" y="439"/>
                    </a:lnTo>
                    <a:lnTo>
                      <a:pt x="2694" y="439"/>
                    </a:lnTo>
                    <a:cubicBezTo>
                      <a:pt x="2781" y="439"/>
                      <a:pt x="2852" y="368"/>
                      <a:pt x="2852" y="281"/>
                    </a:cubicBezTo>
                    <a:lnTo>
                      <a:pt x="2852" y="89"/>
                    </a:lnTo>
                    <a:lnTo>
                      <a:pt x="2762" y="0"/>
                    </a:lnTo>
                    <a:close/>
                  </a:path>
                </a:pathLst>
              </a:custGeom>
              <a:solidFill>
                <a:srgbClr val="C4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486" name="Freeform 12">
                <a:extLst>
                  <a:ext uri="{FF2B5EF4-FFF2-40B4-BE49-F238E27FC236}">
                    <a16:creationId xmlns:a16="http://schemas.microsoft.com/office/drawing/2014/main" id="{97B420B4-EAE1-4590-9B88-DF66BBF7B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7748" y="3820070"/>
                <a:ext cx="1062038" cy="365125"/>
              </a:xfrm>
              <a:custGeom>
                <a:avLst/>
                <a:gdLst>
                  <a:gd name="T0" fmla="*/ 2147483647 w 1278"/>
                  <a:gd name="T1" fmla="*/ 0 h 439"/>
                  <a:gd name="T2" fmla="*/ 2147483647 w 1278"/>
                  <a:gd name="T3" fmla="*/ 0 h 439"/>
                  <a:gd name="T4" fmla="*/ 2147483647 w 1278"/>
                  <a:gd name="T5" fmla="*/ 2147483647 h 439"/>
                  <a:gd name="T6" fmla="*/ 2147483647 w 1278"/>
                  <a:gd name="T7" fmla="*/ 2147483647 h 439"/>
                  <a:gd name="T8" fmla="*/ 0 w 1278"/>
                  <a:gd name="T9" fmla="*/ 2147483647 h 439"/>
                  <a:gd name="T10" fmla="*/ 0 w 1278"/>
                  <a:gd name="T11" fmla="*/ 2147483647 h 439"/>
                  <a:gd name="T12" fmla="*/ 2147483647 w 1278"/>
                  <a:gd name="T13" fmla="*/ 2147483647 h 439"/>
                  <a:gd name="T14" fmla="*/ 2147483647 w 1278"/>
                  <a:gd name="T15" fmla="*/ 2147483647 h 439"/>
                  <a:gd name="T16" fmla="*/ 2147483647 w 1278"/>
                  <a:gd name="T17" fmla="*/ 2147483647 h 439"/>
                  <a:gd name="T18" fmla="*/ 2147483647 w 1278"/>
                  <a:gd name="T19" fmla="*/ 0 h 4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8"/>
                  <a:gd name="T31" fmla="*/ 0 h 439"/>
                  <a:gd name="T32" fmla="*/ 1278 w 1278"/>
                  <a:gd name="T33" fmla="*/ 439 h 43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8" h="439">
                    <a:moveTo>
                      <a:pt x="1188" y="0"/>
                    </a:moveTo>
                    <a:lnTo>
                      <a:pt x="1188" y="0"/>
                    </a:lnTo>
                    <a:lnTo>
                      <a:pt x="1098" y="89"/>
                    </a:lnTo>
                    <a:lnTo>
                      <a:pt x="1098" y="259"/>
                    </a:lnTo>
                    <a:lnTo>
                      <a:pt x="0" y="259"/>
                    </a:lnTo>
                    <a:lnTo>
                      <a:pt x="0" y="439"/>
                    </a:lnTo>
                    <a:lnTo>
                      <a:pt x="1120" y="439"/>
                    </a:lnTo>
                    <a:cubicBezTo>
                      <a:pt x="1207" y="439"/>
                      <a:pt x="1278" y="368"/>
                      <a:pt x="1278" y="281"/>
                    </a:cubicBezTo>
                    <a:lnTo>
                      <a:pt x="1278" y="89"/>
                    </a:lnTo>
                    <a:lnTo>
                      <a:pt x="1188" y="0"/>
                    </a:lnTo>
                    <a:close/>
                  </a:path>
                </a:pathLst>
              </a:custGeom>
              <a:solidFill>
                <a:srgbClr val="C4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487" name="Freeform 13">
                <a:extLst>
                  <a:ext uri="{FF2B5EF4-FFF2-40B4-BE49-F238E27FC236}">
                    <a16:creationId xmlns:a16="http://schemas.microsoft.com/office/drawing/2014/main" id="{E28D0CB2-33EB-4F69-9B77-C8C8AFB07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1160" y="3820070"/>
                <a:ext cx="1062038" cy="365125"/>
              </a:xfrm>
              <a:custGeom>
                <a:avLst/>
                <a:gdLst>
                  <a:gd name="T0" fmla="*/ 2147483647 w 1278"/>
                  <a:gd name="T1" fmla="*/ 0 h 439"/>
                  <a:gd name="T2" fmla="*/ 2147483647 w 1278"/>
                  <a:gd name="T3" fmla="*/ 0 h 439"/>
                  <a:gd name="T4" fmla="*/ 2147483647 w 1278"/>
                  <a:gd name="T5" fmla="*/ 2147483647 h 439"/>
                  <a:gd name="T6" fmla="*/ 2147483647 w 1278"/>
                  <a:gd name="T7" fmla="*/ 2147483647 h 439"/>
                  <a:gd name="T8" fmla="*/ 0 w 1278"/>
                  <a:gd name="T9" fmla="*/ 2147483647 h 439"/>
                  <a:gd name="T10" fmla="*/ 0 w 1278"/>
                  <a:gd name="T11" fmla="*/ 2147483647 h 439"/>
                  <a:gd name="T12" fmla="*/ 2147483647 w 1278"/>
                  <a:gd name="T13" fmla="*/ 2147483647 h 439"/>
                  <a:gd name="T14" fmla="*/ 2147483647 w 1278"/>
                  <a:gd name="T15" fmla="*/ 2147483647 h 439"/>
                  <a:gd name="T16" fmla="*/ 2147483647 w 1278"/>
                  <a:gd name="T17" fmla="*/ 2147483647 h 439"/>
                  <a:gd name="T18" fmla="*/ 2147483647 w 1278"/>
                  <a:gd name="T19" fmla="*/ 0 h 4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8"/>
                  <a:gd name="T31" fmla="*/ 0 h 439"/>
                  <a:gd name="T32" fmla="*/ 1278 w 1278"/>
                  <a:gd name="T33" fmla="*/ 439 h 43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8" h="439">
                    <a:moveTo>
                      <a:pt x="1188" y="0"/>
                    </a:moveTo>
                    <a:lnTo>
                      <a:pt x="1188" y="0"/>
                    </a:lnTo>
                    <a:lnTo>
                      <a:pt x="1098" y="89"/>
                    </a:lnTo>
                    <a:lnTo>
                      <a:pt x="1098" y="259"/>
                    </a:lnTo>
                    <a:lnTo>
                      <a:pt x="0" y="259"/>
                    </a:lnTo>
                    <a:lnTo>
                      <a:pt x="0" y="439"/>
                    </a:lnTo>
                    <a:lnTo>
                      <a:pt x="1120" y="439"/>
                    </a:lnTo>
                    <a:cubicBezTo>
                      <a:pt x="1207" y="439"/>
                      <a:pt x="1278" y="368"/>
                      <a:pt x="1278" y="281"/>
                    </a:cubicBezTo>
                    <a:lnTo>
                      <a:pt x="1278" y="89"/>
                    </a:lnTo>
                    <a:lnTo>
                      <a:pt x="1188" y="0"/>
                    </a:lnTo>
                    <a:close/>
                  </a:path>
                </a:pathLst>
              </a:custGeom>
              <a:solidFill>
                <a:srgbClr val="C4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488" name="Freeform 14">
                <a:extLst>
                  <a:ext uri="{FF2B5EF4-FFF2-40B4-BE49-F238E27FC236}">
                    <a16:creationId xmlns:a16="http://schemas.microsoft.com/office/drawing/2014/main" id="{0B9F9481-4672-406A-802A-D72E73EA43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2985" y="3820070"/>
                <a:ext cx="1060450" cy="365125"/>
              </a:xfrm>
              <a:custGeom>
                <a:avLst/>
                <a:gdLst>
                  <a:gd name="T0" fmla="*/ 2147483647 w 1278"/>
                  <a:gd name="T1" fmla="*/ 0 h 439"/>
                  <a:gd name="T2" fmla="*/ 2147483647 w 1278"/>
                  <a:gd name="T3" fmla="*/ 0 h 439"/>
                  <a:gd name="T4" fmla="*/ 2147483647 w 1278"/>
                  <a:gd name="T5" fmla="*/ 2147483647 h 439"/>
                  <a:gd name="T6" fmla="*/ 2147483647 w 1278"/>
                  <a:gd name="T7" fmla="*/ 2147483647 h 439"/>
                  <a:gd name="T8" fmla="*/ 0 w 1278"/>
                  <a:gd name="T9" fmla="*/ 2147483647 h 439"/>
                  <a:gd name="T10" fmla="*/ 0 w 1278"/>
                  <a:gd name="T11" fmla="*/ 2147483647 h 439"/>
                  <a:gd name="T12" fmla="*/ 2147483647 w 1278"/>
                  <a:gd name="T13" fmla="*/ 2147483647 h 439"/>
                  <a:gd name="T14" fmla="*/ 2147483647 w 1278"/>
                  <a:gd name="T15" fmla="*/ 2147483647 h 439"/>
                  <a:gd name="T16" fmla="*/ 2147483647 w 1278"/>
                  <a:gd name="T17" fmla="*/ 2147483647 h 439"/>
                  <a:gd name="T18" fmla="*/ 2147483647 w 1278"/>
                  <a:gd name="T19" fmla="*/ 0 h 4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8"/>
                  <a:gd name="T31" fmla="*/ 0 h 439"/>
                  <a:gd name="T32" fmla="*/ 1278 w 1278"/>
                  <a:gd name="T33" fmla="*/ 439 h 43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8" h="439">
                    <a:moveTo>
                      <a:pt x="1188" y="0"/>
                    </a:moveTo>
                    <a:lnTo>
                      <a:pt x="1188" y="0"/>
                    </a:lnTo>
                    <a:lnTo>
                      <a:pt x="1098" y="89"/>
                    </a:lnTo>
                    <a:lnTo>
                      <a:pt x="1098" y="259"/>
                    </a:lnTo>
                    <a:lnTo>
                      <a:pt x="0" y="259"/>
                    </a:lnTo>
                    <a:lnTo>
                      <a:pt x="0" y="439"/>
                    </a:lnTo>
                    <a:lnTo>
                      <a:pt x="1120" y="439"/>
                    </a:lnTo>
                    <a:cubicBezTo>
                      <a:pt x="1207" y="439"/>
                      <a:pt x="1278" y="368"/>
                      <a:pt x="1278" y="281"/>
                    </a:cubicBezTo>
                    <a:lnTo>
                      <a:pt x="1278" y="89"/>
                    </a:lnTo>
                    <a:lnTo>
                      <a:pt x="1188" y="0"/>
                    </a:lnTo>
                    <a:close/>
                  </a:path>
                </a:pathLst>
              </a:custGeom>
              <a:solidFill>
                <a:srgbClr val="C4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489" name="Freeform 15">
                <a:extLst>
                  <a:ext uri="{FF2B5EF4-FFF2-40B4-BE49-F238E27FC236}">
                    <a16:creationId xmlns:a16="http://schemas.microsoft.com/office/drawing/2014/main" id="{6BD20A5F-7E18-41A2-A1D5-29B89A97A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410" y="4035970"/>
                <a:ext cx="1462088" cy="149225"/>
              </a:xfrm>
              <a:custGeom>
                <a:avLst/>
                <a:gdLst>
                  <a:gd name="T0" fmla="*/ 0 w 1761"/>
                  <a:gd name="T1" fmla="*/ 2147483647 h 180"/>
                  <a:gd name="T2" fmla="*/ 0 w 1761"/>
                  <a:gd name="T3" fmla="*/ 2147483647 h 180"/>
                  <a:gd name="T4" fmla="*/ 2147483647 w 1761"/>
                  <a:gd name="T5" fmla="*/ 2147483647 h 180"/>
                  <a:gd name="T6" fmla="*/ 2147483647 w 1761"/>
                  <a:gd name="T7" fmla="*/ 2147483647 h 180"/>
                  <a:gd name="T8" fmla="*/ 2147483647 w 1761"/>
                  <a:gd name="T9" fmla="*/ 0 h 180"/>
                  <a:gd name="T10" fmla="*/ 0 w 1761"/>
                  <a:gd name="T11" fmla="*/ 0 h 1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61"/>
                  <a:gd name="T19" fmla="*/ 0 h 180"/>
                  <a:gd name="T20" fmla="*/ 1761 w 1761"/>
                  <a:gd name="T21" fmla="*/ 180 h 1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61" h="180">
                    <a:moveTo>
                      <a:pt x="0" y="180"/>
                    </a:moveTo>
                    <a:lnTo>
                      <a:pt x="0" y="180"/>
                    </a:lnTo>
                    <a:lnTo>
                      <a:pt x="1672" y="180"/>
                    </a:lnTo>
                    <a:lnTo>
                      <a:pt x="1761" y="90"/>
                    </a:lnTo>
                    <a:lnTo>
                      <a:pt x="167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44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62478" name="Text Research (freeform?)">
              <a:extLst>
                <a:ext uri="{FF2B5EF4-FFF2-40B4-BE49-F238E27FC236}">
                  <a16:creationId xmlns:a16="http://schemas.microsoft.com/office/drawing/2014/main" id="{004A5975-8B96-4652-B9B9-DB59EB612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31" y="2118917"/>
              <a:ext cx="1321006" cy="1634326"/>
            </a:xfrm>
            <a:custGeom>
              <a:avLst/>
              <a:gdLst>
                <a:gd name="T0" fmla="*/ 0 w 1664"/>
                <a:gd name="T1" fmla="*/ 0 h 2909"/>
                <a:gd name="T2" fmla="*/ 0 w 1664"/>
                <a:gd name="T3" fmla="*/ 0 h 2909"/>
                <a:gd name="T4" fmla="*/ 2147483647 w 1664"/>
                <a:gd name="T5" fmla="*/ 0 h 2909"/>
                <a:gd name="T6" fmla="*/ 2147483647 w 1664"/>
                <a:gd name="T7" fmla="*/ 2147483647 h 2909"/>
                <a:gd name="T8" fmla="*/ 0 w 1664"/>
                <a:gd name="T9" fmla="*/ 2147483647 h 2909"/>
                <a:gd name="T10" fmla="*/ 0 w 1664"/>
                <a:gd name="T11" fmla="*/ 0 h 29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64"/>
                <a:gd name="T19" fmla="*/ 0 h 2909"/>
                <a:gd name="T20" fmla="*/ 1664 w 1664"/>
                <a:gd name="T21" fmla="*/ 2909 h 29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64" h="2909">
                  <a:moveTo>
                    <a:pt x="0" y="0"/>
                  </a:moveTo>
                  <a:lnTo>
                    <a:pt x="0" y="0"/>
                  </a:lnTo>
                  <a:lnTo>
                    <a:pt x="1664" y="0"/>
                  </a:lnTo>
                  <a:lnTo>
                    <a:pt x="1664" y="2909"/>
                  </a:lnTo>
                  <a:lnTo>
                    <a:pt x="0" y="290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ts val="1500"/>
                </a:lnSpc>
              </a:pPr>
              <a:r>
                <a:rPr lang="en-US" altLang="zh-CN" sz="1200" b="1">
                  <a:solidFill>
                    <a:schemeClr val="bg1"/>
                  </a:solidFill>
                  <a:latin typeface="Arial Black" panose="020B0A04020102020204" pitchFamily="34" charset="0"/>
                </a:rPr>
                <a:t>Research on present and planned facilities, analysis and modelling</a:t>
              </a:r>
              <a:endParaRPr lang="en-GB" altLang="zh-CN" sz="1200" b="1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0DA2B98A-7AEF-429A-ACC6-0764547D3A58}"/>
              </a:ext>
            </a:extLst>
          </p:cNvPr>
          <p:cNvSpPr/>
          <p:nvPr/>
        </p:nvSpPr>
        <p:spPr>
          <a:xfrm>
            <a:off x="0" y="142875"/>
            <a:ext cx="9077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GB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 revised European Fusion Roadmap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5" name="矩形 10">
            <a:extLst>
              <a:ext uri="{FF2B5EF4-FFF2-40B4-BE49-F238E27FC236}">
                <a16:creationId xmlns:a16="http://schemas.microsoft.com/office/drawing/2014/main" id="{91ADA7C4-F7AB-417C-908C-262C92846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7813" y="6202363"/>
            <a:ext cx="232251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[P12 Antonius Donne]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3">
            <a:extLst>
              <a:ext uri="{FF2B5EF4-FFF2-40B4-BE49-F238E27FC236}">
                <a16:creationId xmlns:a16="http://schemas.microsoft.com/office/drawing/2014/main" id="{25D069F5-2191-4BB1-8BA7-E2E12FD69993}"/>
              </a:ext>
            </a:extLst>
          </p:cNvPr>
          <p:cNvGrpSpPr>
            <a:grpSpLocks/>
          </p:cNvGrpSpPr>
          <p:nvPr/>
        </p:nvGrpSpPr>
        <p:grpSpPr bwMode="auto">
          <a:xfrm>
            <a:off x="322263" y="-57150"/>
            <a:ext cx="8613775" cy="6843713"/>
            <a:chOff x="409849" y="-39591"/>
            <a:chExt cx="8612370" cy="68439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10AAAF-5906-4036-B661-2AF7769C0B2F}"/>
                </a:ext>
              </a:extLst>
            </p:cNvPr>
            <p:cNvSpPr txBox="1"/>
            <p:nvPr/>
          </p:nvSpPr>
          <p:spPr>
            <a:xfrm>
              <a:off x="5295157" y="5327012"/>
              <a:ext cx="1191660" cy="1477328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rPr>
                <a:t>D</a:t>
              </a:r>
              <a:endParaRPr lang="en-GB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libri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solidFill>
                    <a:prstClr val="black"/>
                  </a:solidFill>
                  <a:latin typeface="Calibri"/>
                </a:rPr>
                <a:t>Burn scenarios, Bootstrap fraction,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solidFill>
                    <a:prstClr val="black"/>
                  </a:solidFill>
                  <a:latin typeface="Calibri"/>
                </a:rPr>
                <a:t>Full plasma control incl. helium  and impurities ,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solidFill>
                    <a:prstClr val="black"/>
                  </a:solidFill>
                  <a:latin typeface="Calibri"/>
                </a:rPr>
                <a:t>First wall heat loads,,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solidFill>
                    <a:prstClr val="black"/>
                  </a:solidFill>
                  <a:latin typeface="Calibri"/>
                </a:rPr>
                <a:t>Exhaust at high power  Tritium plant validation, </a:t>
              </a:r>
              <a:br>
                <a:rPr lang="en-US" sz="800" dirty="0">
                  <a:solidFill>
                    <a:prstClr val="black"/>
                  </a:solidFill>
                  <a:latin typeface="Calibri"/>
                </a:rPr>
              </a:br>
              <a:r>
                <a:rPr lang="en-US" sz="800" dirty="0">
                  <a:solidFill>
                    <a:prstClr val="black"/>
                  </a:solidFill>
                  <a:latin typeface="Calibri"/>
                </a:rPr>
                <a:t>Full H&amp;CD and </a:t>
              </a:r>
              <a:r>
                <a:rPr lang="en-US" sz="800" dirty="0" err="1">
                  <a:solidFill>
                    <a:prstClr val="black"/>
                  </a:solidFill>
                  <a:latin typeface="Calibri"/>
                </a:rPr>
                <a:t>fuelling</a:t>
              </a:r>
              <a:r>
                <a:rPr lang="en-US" sz="800" dirty="0">
                  <a:solidFill>
                    <a:prstClr val="black"/>
                  </a:solidFill>
                  <a:latin typeface="Calibri"/>
                </a:rPr>
                <a:t> validation</a:t>
              </a:r>
              <a:endParaRPr lang="en-GB" sz="80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3492" name="Group 6">
              <a:extLst>
                <a:ext uri="{FF2B5EF4-FFF2-40B4-BE49-F238E27FC236}">
                  <a16:creationId xmlns:a16="http://schemas.microsoft.com/office/drawing/2014/main" id="{D2EFAECC-2DCF-4173-A0AC-42EF977A85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849" y="-39591"/>
              <a:ext cx="8612370" cy="6474599"/>
              <a:chOff x="409849" y="-39591"/>
              <a:chExt cx="8612370" cy="6474599"/>
            </a:xfrm>
          </p:grpSpPr>
          <p:cxnSp>
            <p:nvCxnSpPr>
              <p:cNvPr id="7" name="Straight Connector 7">
                <a:extLst>
                  <a:ext uri="{FF2B5EF4-FFF2-40B4-BE49-F238E27FC236}">
                    <a16:creationId xmlns:a16="http://schemas.microsoft.com/office/drawing/2014/main" id="{2626578E-E366-4591-BE93-54A7893FC6FC}"/>
                  </a:ext>
                </a:extLst>
              </p:cNvPr>
              <p:cNvCxnSpPr/>
              <p:nvPr/>
            </p:nvCxnSpPr>
            <p:spPr>
              <a:xfrm>
                <a:off x="2519292" y="3781644"/>
                <a:ext cx="0" cy="835052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8">
                <a:extLst>
                  <a:ext uri="{FF2B5EF4-FFF2-40B4-BE49-F238E27FC236}">
                    <a16:creationId xmlns:a16="http://schemas.microsoft.com/office/drawing/2014/main" id="{9BC6219C-DD05-478B-BB48-B1ED830C3D5A}"/>
                  </a:ext>
                </a:extLst>
              </p:cNvPr>
              <p:cNvCxnSpPr/>
              <p:nvPr/>
            </p:nvCxnSpPr>
            <p:spPr>
              <a:xfrm>
                <a:off x="3393862" y="3768943"/>
                <a:ext cx="9523" cy="48737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9">
                <a:extLst>
                  <a:ext uri="{FF2B5EF4-FFF2-40B4-BE49-F238E27FC236}">
                    <a16:creationId xmlns:a16="http://schemas.microsoft.com/office/drawing/2014/main" id="{1890DBBA-BF8A-4F6A-A447-9A9F221AC333}"/>
                  </a:ext>
                </a:extLst>
              </p:cNvPr>
              <p:cNvCxnSpPr/>
              <p:nvPr/>
            </p:nvCxnSpPr>
            <p:spPr>
              <a:xfrm flipH="1">
                <a:off x="4211291" y="3768943"/>
                <a:ext cx="7937" cy="81123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10">
                <a:extLst>
                  <a:ext uri="{FF2B5EF4-FFF2-40B4-BE49-F238E27FC236}">
                    <a16:creationId xmlns:a16="http://schemas.microsoft.com/office/drawing/2014/main" id="{4BB87D00-5E9E-443A-963D-4604E6FD1CC6}"/>
                  </a:ext>
                </a:extLst>
              </p:cNvPr>
              <p:cNvCxnSpPr/>
              <p:nvPr/>
            </p:nvCxnSpPr>
            <p:spPr>
              <a:xfrm flipH="1">
                <a:off x="5039831" y="3768943"/>
                <a:ext cx="1588" cy="452451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1">
                <a:extLst>
                  <a:ext uri="{FF2B5EF4-FFF2-40B4-BE49-F238E27FC236}">
                    <a16:creationId xmlns:a16="http://schemas.microsoft.com/office/drawing/2014/main" id="{94267BE1-FB5C-46BE-B368-CFBF1CF1F459}"/>
                  </a:ext>
                </a:extLst>
              </p:cNvPr>
              <p:cNvCxnSpPr/>
              <p:nvPr/>
            </p:nvCxnSpPr>
            <p:spPr>
              <a:xfrm flipH="1">
                <a:off x="5687425" y="3765768"/>
                <a:ext cx="7937" cy="779487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2">
                <a:extLst>
                  <a:ext uri="{FF2B5EF4-FFF2-40B4-BE49-F238E27FC236}">
                    <a16:creationId xmlns:a16="http://schemas.microsoft.com/office/drawing/2014/main" id="{B8D9AE51-FE90-4E87-A210-6E693D725C97}"/>
                  </a:ext>
                </a:extLst>
              </p:cNvPr>
              <p:cNvCxnSpPr/>
              <p:nvPr/>
            </p:nvCxnSpPr>
            <p:spPr>
              <a:xfrm>
                <a:off x="6874681" y="3754655"/>
                <a:ext cx="0" cy="46356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3499" name="Group 13">
                <a:extLst>
                  <a:ext uri="{FF2B5EF4-FFF2-40B4-BE49-F238E27FC236}">
                    <a16:creationId xmlns:a16="http://schemas.microsoft.com/office/drawing/2014/main" id="{BCEE2E6A-ADD2-4356-A15D-EFE96CFE2E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65256" y="3292220"/>
                <a:ext cx="54769" cy="195259"/>
                <a:chOff x="7765256" y="3786188"/>
                <a:chExt cx="54769" cy="195259"/>
              </a:xfrm>
            </p:grpSpPr>
            <p:cxnSp>
              <p:nvCxnSpPr>
                <p:cNvPr id="111" name="Straight Connector 111">
                  <a:extLst>
                    <a:ext uri="{FF2B5EF4-FFF2-40B4-BE49-F238E27FC236}">
                      <a16:creationId xmlns:a16="http://schemas.microsoft.com/office/drawing/2014/main" id="{B4936D22-8FD2-479E-8C5B-3B93F062978C}"/>
                    </a:ext>
                  </a:extLst>
                </p:cNvPr>
                <p:cNvCxnSpPr/>
                <p:nvPr/>
              </p:nvCxnSpPr>
              <p:spPr>
                <a:xfrm flipV="1">
                  <a:off x="7792107" y="3840623"/>
                  <a:ext cx="1588" cy="1412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Oval 112">
                  <a:extLst>
                    <a:ext uri="{FF2B5EF4-FFF2-40B4-BE49-F238E27FC236}">
                      <a16:creationId xmlns:a16="http://schemas.microsoft.com/office/drawing/2014/main" id="{E36A2E89-8EDE-4A71-AF83-BA8B23B8C8C6}"/>
                    </a:ext>
                  </a:extLst>
                </p:cNvPr>
                <p:cNvSpPr/>
                <p:nvPr/>
              </p:nvSpPr>
              <p:spPr>
                <a:xfrm>
                  <a:off x="7765124" y="3786646"/>
                  <a:ext cx="55553" cy="539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3500" name="Group 14">
                <a:extLst>
                  <a:ext uri="{FF2B5EF4-FFF2-40B4-BE49-F238E27FC236}">
                    <a16:creationId xmlns:a16="http://schemas.microsoft.com/office/drawing/2014/main" id="{911059CD-7B9D-4A9D-9B56-3C638F9699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46131" y="3292220"/>
                <a:ext cx="54769" cy="195259"/>
                <a:chOff x="7765256" y="3786188"/>
                <a:chExt cx="54769" cy="195259"/>
              </a:xfrm>
            </p:grpSpPr>
            <p:cxnSp>
              <p:nvCxnSpPr>
                <p:cNvPr id="109" name="Straight Connector 109">
                  <a:extLst>
                    <a:ext uri="{FF2B5EF4-FFF2-40B4-BE49-F238E27FC236}">
                      <a16:creationId xmlns:a16="http://schemas.microsoft.com/office/drawing/2014/main" id="{66BAAE60-34F2-4934-9E28-CCE42B91D7F8}"/>
                    </a:ext>
                  </a:extLst>
                </p:cNvPr>
                <p:cNvCxnSpPr/>
                <p:nvPr/>
              </p:nvCxnSpPr>
              <p:spPr>
                <a:xfrm flipV="1">
                  <a:off x="7792208" y="3840623"/>
                  <a:ext cx="1588" cy="1412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Oval 110">
                  <a:extLst>
                    <a:ext uri="{FF2B5EF4-FFF2-40B4-BE49-F238E27FC236}">
                      <a16:creationId xmlns:a16="http://schemas.microsoft.com/office/drawing/2014/main" id="{6273C4DB-529D-421A-AC7A-6D863AE744C2}"/>
                    </a:ext>
                  </a:extLst>
                </p:cNvPr>
                <p:cNvSpPr/>
                <p:nvPr/>
              </p:nvSpPr>
              <p:spPr>
                <a:xfrm>
                  <a:off x="7765225" y="3786646"/>
                  <a:ext cx="55553" cy="539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3501" name="Group 15">
                <a:extLst>
                  <a:ext uri="{FF2B5EF4-FFF2-40B4-BE49-F238E27FC236}">
                    <a16:creationId xmlns:a16="http://schemas.microsoft.com/office/drawing/2014/main" id="{CC1FB1B5-C989-423C-A36D-F7E52C23D8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24371" y="3292220"/>
                <a:ext cx="54769" cy="195259"/>
                <a:chOff x="7765256" y="3786188"/>
                <a:chExt cx="54769" cy="195259"/>
              </a:xfrm>
            </p:grpSpPr>
            <p:cxnSp>
              <p:nvCxnSpPr>
                <p:cNvPr id="107" name="Straight Connector 107">
                  <a:extLst>
                    <a:ext uri="{FF2B5EF4-FFF2-40B4-BE49-F238E27FC236}">
                      <a16:creationId xmlns:a16="http://schemas.microsoft.com/office/drawing/2014/main" id="{A3AF72F5-DF2C-4D6C-B513-C3878400FE42}"/>
                    </a:ext>
                  </a:extLst>
                </p:cNvPr>
                <p:cNvCxnSpPr/>
                <p:nvPr/>
              </p:nvCxnSpPr>
              <p:spPr>
                <a:xfrm flipV="1">
                  <a:off x="7791789" y="3840623"/>
                  <a:ext cx="1587" cy="1412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8" name="Oval 108">
                  <a:extLst>
                    <a:ext uri="{FF2B5EF4-FFF2-40B4-BE49-F238E27FC236}">
                      <a16:creationId xmlns:a16="http://schemas.microsoft.com/office/drawing/2014/main" id="{B985C066-72B3-4CA8-8284-62D1C2E19F24}"/>
                    </a:ext>
                  </a:extLst>
                </p:cNvPr>
                <p:cNvSpPr/>
                <p:nvPr/>
              </p:nvSpPr>
              <p:spPr>
                <a:xfrm>
                  <a:off x="7764805" y="3786646"/>
                  <a:ext cx="55554" cy="539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3502" name="Group 16">
                <a:extLst>
                  <a:ext uri="{FF2B5EF4-FFF2-40B4-BE49-F238E27FC236}">
                    <a16:creationId xmlns:a16="http://schemas.microsoft.com/office/drawing/2014/main" id="{6F142520-E379-4690-99C9-51548328D2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069300" y="3292220"/>
                <a:ext cx="54769" cy="195259"/>
                <a:chOff x="7765256" y="3786188"/>
                <a:chExt cx="54769" cy="195259"/>
              </a:xfrm>
            </p:grpSpPr>
            <p:cxnSp>
              <p:nvCxnSpPr>
                <p:cNvPr id="105" name="Straight Connector 105">
                  <a:extLst>
                    <a:ext uri="{FF2B5EF4-FFF2-40B4-BE49-F238E27FC236}">
                      <a16:creationId xmlns:a16="http://schemas.microsoft.com/office/drawing/2014/main" id="{0746EBF2-3310-4704-B664-38322B3701EA}"/>
                    </a:ext>
                  </a:extLst>
                </p:cNvPr>
                <p:cNvCxnSpPr/>
                <p:nvPr/>
              </p:nvCxnSpPr>
              <p:spPr>
                <a:xfrm flipV="1">
                  <a:off x="7791341" y="3840623"/>
                  <a:ext cx="3174" cy="1412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Oval 106">
                  <a:extLst>
                    <a:ext uri="{FF2B5EF4-FFF2-40B4-BE49-F238E27FC236}">
                      <a16:creationId xmlns:a16="http://schemas.microsoft.com/office/drawing/2014/main" id="{CBAD2531-7110-48FB-AB74-C9819EF4218C}"/>
                    </a:ext>
                  </a:extLst>
                </p:cNvPr>
                <p:cNvSpPr/>
                <p:nvPr/>
              </p:nvSpPr>
              <p:spPr>
                <a:xfrm>
                  <a:off x="7765945" y="3786646"/>
                  <a:ext cx="53966" cy="539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3503" name="Group 17">
                <a:extLst>
                  <a:ext uri="{FF2B5EF4-FFF2-40B4-BE49-F238E27FC236}">
                    <a16:creationId xmlns:a16="http://schemas.microsoft.com/office/drawing/2014/main" id="{F1EE0E04-AB98-4136-9A33-A8BC24B2D6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5896" y="3292220"/>
                <a:ext cx="54769" cy="195259"/>
                <a:chOff x="7765256" y="3786188"/>
                <a:chExt cx="54769" cy="195259"/>
              </a:xfrm>
            </p:grpSpPr>
            <p:cxnSp>
              <p:nvCxnSpPr>
                <p:cNvPr id="103" name="Straight Connector 103">
                  <a:extLst>
                    <a:ext uri="{FF2B5EF4-FFF2-40B4-BE49-F238E27FC236}">
                      <a16:creationId xmlns:a16="http://schemas.microsoft.com/office/drawing/2014/main" id="{85D502A1-87F6-4607-842A-1CB8288ED9DF}"/>
                    </a:ext>
                  </a:extLst>
                </p:cNvPr>
                <p:cNvCxnSpPr/>
                <p:nvPr/>
              </p:nvCxnSpPr>
              <p:spPr>
                <a:xfrm flipV="1">
                  <a:off x="7791635" y="3840623"/>
                  <a:ext cx="1588" cy="1412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Oval 104">
                  <a:extLst>
                    <a:ext uri="{FF2B5EF4-FFF2-40B4-BE49-F238E27FC236}">
                      <a16:creationId xmlns:a16="http://schemas.microsoft.com/office/drawing/2014/main" id="{5E4FDF6C-ACDC-4888-B623-0E5BB3651573}"/>
                    </a:ext>
                  </a:extLst>
                </p:cNvPr>
                <p:cNvSpPr/>
                <p:nvPr/>
              </p:nvSpPr>
              <p:spPr>
                <a:xfrm>
                  <a:off x="7764652" y="3786646"/>
                  <a:ext cx="55553" cy="539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3504" name="Group 18">
                <a:extLst>
                  <a:ext uri="{FF2B5EF4-FFF2-40B4-BE49-F238E27FC236}">
                    <a16:creationId xmlns:a16="http://schemas.microsoft.com/office/drawing/2014/main" id="{B6E75975-46D9-4CF1-8711-63A137E606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2156" y="3292220"/>
                <a:ext cx="54769" cy="195259"/>
                <a:chOff x="1682156" y="3792945"/>
                <a:chExt cx="54769" cy="195259"/>
              </a:xfrm>
            </p:grpSpPr>
            <p:cxnSp>
              <p:nvCxnSpPr>
                <p:cNvPr id="101" name="Straight Connector 101">
                  <a:extLst>
                    <a:ext uri="{FF2B5EF4-FFF2-40B4-BE49-F238E27FC236}">
                      <a16:creationId xmlns:a16="http://schemas.microsoft.com/office/drawing/2014/main" id="{80D30070-4CF6-49FD-B41B-AC49B8F9E7F3}"/>
                    </a:ext>
                  </a:extLst>
                </p:cNvPr>
                <p:cNvCxnSpPr/>
                <p:nvPr/>
              </p:nvCxnSpPr>
              <p:spPr>
                <a:xfrm flipV="1">
                  <a:off x="1708212" y="3847380"/>
                  <a:ext cx="3174" cy="1412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2">
                  <a:extLst>
                    <a:ext uri="{FF2B5EF4-FFF2-40B4-BE49-F238E27FC236}">
                      <a16:creationId xmlns:a16="http://schemas.microsoft.com/office/drawing/2014/main" id="{2B80CE83-9B86-4776-83CC-533F5B09E69D}"/>
                    </a:ext>
                  </a:extLst>
                </p:cNvPr>
                <p:cNvSpPr/>
                <p:nvPr/>
              </p:nvSpPr>
              <p:spPr>
                <a:xfrm>
                  <a:off x="1682816" y="3793403"/>
                  <a:ext cx="53966" cy="539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9" name="Oval 19">
                <a:extLst>
                  <a:ext uri="{FF2B5EF4-FFF2-40B4-BE49-F238E27FC236}">
                    <a16:creationId xmlns:a16="http://schemas.microsoft.com/office/drawing/2014/main" id="{5264A29A-49BD-4313-9908-79F5457C650E}"/>
                  </a:ext>
                </a:extLst>
              </p:cNvPr>
              <p:cNvSpPr/>
              <p:nvPr/>
            </p:nvSpPr>
            <p:spPr>
              <a:xfrm>
                <a:off x="3363704" y="2062326"/>
                <a:ext cx="53966" cy="523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Oval 20">
                <a:extLst>
                  <a:ext uri="{FF2B5EF4-FFF2-40B4-BE49-F238E27FC236}">
                    <a16:creationId xmlns:a16="http://schemas.microsoft.com/office/drawing/2014/main" id="{0E8FF46A-6FB5-4739-98FB-6F00A6317C02}"/>
                  </a:ext>
                </a:extLst>
              </p:cNvPr>
              <p:cNvSpPr/>
              <p:nvPr/>
            </p:nvSpPr>
            <p:spPr>
              <a:xfrm>
                <a:off x="3982728" y="2062326"/>
                <a:ext cx="53966" cy="523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1">
                <a:extLst>
                  <a:ext uri="{FF2B5EF4-FFF2-40B4-BE49-F238E27FC236}">
                    <a16:creationId xmlns:a16="http://schemas.microsoft.com/office/drawing/2014/main" id="{466D9322-3F0C-4F67-8D9B-B32EFB5CADFA}"/>
                  </a:ext>
                </a:extLst>
              </p:cNvPr>
              <p:cNvSpPr/>
              <p:nvPr/>
            </p:nvSpPr>
            <p:spPr>
              <a:xfrm>
                <a:off x="4601752" y="2062326"/>
                <a:ext cx="53966" cy="523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2">
                <a:extLst>
                  <a:ext uri="{FF2B5EF4-FFF2-40B4-BE49-F238E27FC236}">
                    <a16:creationId xmlns:a16="http://schemas.microsoft.com/office/drawing/2014/main" id="{E95730FD-0BCB-48D1-8B2C-7F938474A8A6}"/>
                  </a:ext>
                </a:extLst>
              </p:cNvPr>
              <p:cNvSpPr/>
              <p:nvPr/>
            </p:nvSpPr>
            <p:spPr>
              <a:xfrm>
                <a:off x="4947771" y="2062326"/>
                <a:ext cx="55554" cy="523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3">
                <a:extLst>
                  <a:ext uri="{FF2B5EF4-FFF2-40B4-BE49-F238E27FC236}">
                    <a16:creationId xmlns:a16="http://schemas.microsoft.com/office/drawing/2014/main" id="{731E4B59-4D60-4B05-8BFA-B132ACB78020}"/>
                  </a:ext>
                </a:extLst>
              </p:cNvPr>
              <p:cNvSpPr/>
              <p:nvPr/>
            </p:nvSpPr>
            <p:spPr>
              <a:xfrm>
                <a:off x="5355692" y="2062326"/>
                <a:ext cx="55553" cy="523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Oval 24">
                <a:extLst>
                  <a:ext uri="{FF2B5EF4-FFF2-40B4-BE49-F238E27FC236}">
                    <a16:creationId xmlns:a16="http://schemas.microsoft.com/office/drawing/2014/main" id="{B5236FFD-1071-4DAA-AA2D-C40FF9B430DF}"/>
                  </a:ext>
                </a:extLst>
              </p:cNvPr>
              <p:cNvSpPr/>
              <p:nvPr/>
            </p:nvSpPr>
            <p:spPr>
              <a:xfrm>
                <a:off x="5598540" y="2062326"/>
                <a:ext cx="53966" cy="523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5">
                <a:extLst>
                  <a:ext uri="{FF2B5EF4-FFF2-40B4-BE49-F238E27FC236}">
                    <a16:creationId xmlns:a16="http://schemas.microsoft.com/office/drawing/2014/main" id="{00616666-9BC7-4648-BD94-FBA2FF32026E}"/>
                  </a:ext>
                </a:extLst>
              </p:cNvPr>
              <p:cNvSpPr/>
              <p:nvPr/>
            </p:nvSpPr>
            <p:spPr>
              <a:xfrm>
                <a:off x="1697101" y="3486359"/>
                <a:ext cx="422206" cy="4207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Rectangle 26">
                <a:extLst>
                  <a:ext uri="{FF2B5EF4-FFF2-40B4-BE49-F238E27FC236}">
                    <a16:creationId xmlns:a16="http://schemas.microsoft.com/office/drawing/2014/main" id="{3A4C0111-8F28-4D55-A4E7-A8F63802ACF5}"/>
                  </a:ext>
                </a:extLst>
              </p:cNvPr>
              <p:cNvSpPr/>
              <p:nvPr/>
            </p:nvSpPr>
            <p:spPr>
              <a:xfrm>
                <a:off x="2117720" y="3486359"/>
                <a:ext cx="847587" cy="4207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27">
                <a:extLst>
                  <a:ext uri="{FF2B5EF4-FFF2-40B4-BE49-F238E27FC236}">
                    <a16:creationId xmlns:a16="http://schemas.microsoft.com/office/drawing/2014/main" id="{7DC6AA64-C6B9-4BD6-BAD9-3797A60ED397}"/>
                  </a:ext>
                </a:extLst>
              </p:cNvPr>
              <p:cNvSpPr/>
              <p:nvPr/>
            </p:nvSpPr>
            <p:spPr>
              <a:xfrm>
                <a:off x="2960545" y="3486359"/>
                <a:ext cx="847587" cy="4207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tangle 28">
                <a:extLst>
                  <a:ext uri="{FF2B5EF4-FFF2-40B4-BE49-F238E27FC236}">
                    <a16:creationId xmlns:a16="http://schemas.microsoft.com/office/drawing/2014/main" id="{BC83F648-7B81-4C11-8862-0BA80251F5D5}"/>
                  </a:ext>
                </a:extLst>
              </p:cNvPr>
              <p:cNvSpPr/>
              <p:nvPr/>
            </p:nvSpPr>
            <p:spPr>
              <a:xfrm>
                <a:off x="3803370" y="3486359"/>
                <a:ext cx="847587" cy="4207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29">
                <a:extLst>
                  <a:ext uri="{FF2B5EF4-FFF2-40B4-BE49-F238E27FC236}">
                    <a16:creationId xmlns:a16="http://schemas.microsoft.com/office/drawing/2014/main" id="{01C2050D-FF14-456C-BBCB-0D8CF88FABE0}"/>
                  </a:ext>
                </a:extLst>
              </p:cNvPr>
              <p:cNvSpPr/>
              <p:nvPr/>
            </p:nvSpPr>
            <p:spPr>
              <a:xfrm>
                <a:off x="4646195" y="3486359"/>
                <a:ext cx="847587" cy="4207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30">
                <a:extLst>
                  <a:ext uri="{FF2B5EF4-FFF2-40B4-BE49-F238E27FC236}">
                    <a16:creationId xmlns:a16="http://schemas.microsoft.com/office/drawing/2014/main" id="{F94699A4-1E09-4B7F-A16C-C1B78DAE8E24}"/>
                  </a:ext>
                </a:extLst>
              </p:cNvPr>
              <p:cNvSpPr/>
              <p:nvPr/>
            </p:nvSpPr>
            <p:spPr>
              <a:xfrm>
                <a:off x="5489020" y="3486359"/>
                <a:ext cx="423793" cy="4207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1">
                <a:extLst>
                  <a:ext uri="{FF2B5EF4-FFF2-40B4-BE49-F238E27FC236}">
                    <a16:creationId xmlns:a16="http://schemas.microsoft.com/office/drawing/2014/main" id="{42376566-615E-4D4D-8190-3FEE4B927391}"/>
                  </a:ext>
                </a:extLst>
              </p:cNvPr>
              <p:cNvSpPr/>
              <p:nvPr/>
            </p:nvSpPr>
            <p:spPr>
              <a:xfrm>
                <a:off x="5912813" y="3486359"/>
                <a:ext cx="2109444" cy="4207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32">
                <a:extLst>
                  <a:ext uri="{FF2B5EF4-FFF2-40B4-BE49-F238E27FC236}">
                    <a16:creationId xmlns:a16="http://schemas.microsoft.com/office/drawing/2014/main" id="{8C25485A-9521-4087-B4BB-5E06F44B2D0E}"/>
                  </a:ext>
                </a:extLst>
              </p:cNvPr>
              <p:cNvSpPr/>
              <p:nvPr/>
            </p:nvSpPr>
            <p:spPr>
              <a:xfrm>
                <a:off x="1697101" y="1647976"/>
                <a:ext cx="922188" cy="447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</a:rPr>
                  <a:t>2014-2020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</a:rPr>
                  <a:t>Preconceptual Design</a:t>
                </a:r>
                <a:endParaRPr lang="en-GB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Rectangle 33">
                <a:extLst>
                  <a:ext uri="{FF2B5EF4-FFF2-40B4-BE49-F238E27FC236}">
                    <a16:creationId xmlns:a16="http://schemas.microsoft.com/office/drawing/2014/main" id="{D6F6C439-40F7-4266-AC54-153129E41708}"/>
                  </a:ext>
                </a:extLst>
              </p:cNvPr>
              <p:cNvSpPr/>
              <p:nvPr/>
            </p:nvSpPr>
            <p:spPr>
              <a:xfrm>
                <a:off x="2619289" y="1647976"/>
                <a:ext cx="1076149" cy="447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</a:rPr>
                  <a:t>2020-2027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</a:rPr>
                  <a:t>Concept Design</a:t>
                </a:r>
                <a:endParaRPr lang="en-GB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Rectangle 34">
                <a:extLst>
                  <a:ext uri="{FF2B5EF4-FFF2-40B4-BE49-F238E27FC236}">
                    <a16:creationId xmlns:a16="http://schemas.microsoft.com/office/drawing/2014/main" id="{EA787A22-DB74-4253-B9CD-FA6C07354B27}"/>
                  </a:ext>
                </a:extLst>
              </p:cNvPr>
              <p:cNvSpPr/>
              <p:nvPr/>
            </p:nvSpPr>
            <p:spPr>
              <a:xfrm>
                <a:off x="3695438" y="1647976"/>
                <a:ext cx="322209" cy="447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50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Rectangle 35">
                <a:extLst>
                  <a:ext uri="{FF2B5EF4-FFF2-40B4-BE49-F238E27FC236}">
                    <a16:creationId xmlns:a16="http://schemas.microsoft.com/office/drawing/2014/main" id="{984569F5-EDB2-4C86-A1A4-1BC5C9685368}"/>
                  </a:ext>
                </a:extLst>
              </p:cNvPr>
              <p:cNvSpPr/>
              <p:nvPr/>
            </p:nvSpPr>
            <p:spPr>
              <a:xfrm>
                <a:off x="4017647" y="1647976"/>
                <a:ext cx="1471373" cy="447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</a:rPr>
                  <a:t>2029-2038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</a:rPr>
                  <a:t>Engineering Design &amp; Site Selection</a:t>
                </a:r>
                <a:endParaRPr lang="en-GB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Rectangle 36">
                <a:extLst>
                  <a:ext uri="{FF2B5EF4-FFF2-40B4-BE49-F238E27FC236}">
                    <a16:creationId xmlns:a16="http://schemas.microsoft.com/office/drawing/2014/main" id="{8AA42A8F-F3C1-481D-A851-5E98F5108C9F}"/>
                  </a:ext>
                </a:extLst>
              </p:cNvPr>
              <p:cNvSpPr/>
              <p:nvPr/>
            </p:nvSpPr>
            <p:spPr>
              <a:xfrm>
                <a:off x="5495369" y="1647976"/>
                <a:ext cx="204754" cy="447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50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7">
                <a:extLst>
                  <a:ext uri="{FF2B5EF4-FFF2-40B4-BE49-F238E27FC236}">
                    <a16:creationId xmlns:a16="http://schemas.microsoft.com/office/drawing/2014/main" id="{A9EA70A7-92FD-450E-8629-C830470A8631}"/>
                  </a:ext>
                </a:extLst>
              </p:cNvPr>
              <p:cNvSpPr/>
              <p:nvPr/>
            </p:nvSpPr>
            <p:spPr>
              <a:xfrm>
                <a:off x="5700123" y="1647976"/>
                <a:ext cx="1691999" cy="447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5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</a:rPr>
                  <a:t>2040-2051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</a:rPr>
                  <a:t>Procurement &amp; Construction</a:t>
                </a:r>
                <a:endParaRPr lang="en-GB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Rectangle 38">
                <a:extLst>
                  <a:ext uri="{FF2B5EF4-FFF2-40B4-BE49-F238E27FC236}">
                    <a16:creationId xmlns:a16="http://schemas.microsoft.com/office/drawing/2014/main" id="{5168E291-260D-4377-9BA5-2FD0FD179DF7}"/>
                  </a:ext>
                </a:extLst>
              </p:cNvPr>
              <p:cNvSpPr/>
              <p:nvPr/>
            </p:nvSpPr>
            <p:spPr>
              <a:xfrm>
                <a:off x="7392122" y="1647976"/>
                <a:ext cx="1434866" cy="447689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5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10800000" scaled="1"/>
                <a:tileRect/>
              </a:gra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</a:rPr>
                  <a:t>2051-2060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</a:rPr>
                  <a:t>Commissioning &amp; Operations</a:t>
                </a:r>
                <a:endParaRPr lang="en-GB" sz="8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525" name="TextBox 38">
                <a:extLst>
                  <a:ext uri="{FF2B5EF4-FFF2-40B4-BE49-F238E27FC236}">
                    <a16:creationId xmlns:a16="http://schemas.microsoft.com/office/drawing/2014/main" id="{57E76F2E-5A56-4D2C-9E56-9424156861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849" y="1740693"/>
                <a:ext cx="121058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12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DEMO Schedule</a:t>
                </a:r>
                <a:endParaRPr lang="en-GB" altLang="zh-CN" sz="12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26" name="TextBox 39">
                <a:extLst>
                  <a:ext uri="{FF2B5EF4-FFF2-40B4-BE49-F238E27FC236}">
                    <a16:creationId xmlns:a16="http://schemas.microsoft.com/office/drawing/2014/main" id="{2CBFFCC4-0182-4F98-98A6-58F5814CAF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44112" y="1125745"/>
                <a:ext cx="75052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2020</a:t>
                </a:r>
              </a:p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pre-CDR Gate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41" name="Straight Connector 41">
                <a:extLst>
                  <a:ext uri="{FF2B5EF4-FFF2-40B4-BE49-F238E27FC236}">
                    <a16:creationId xmlns:a16="http://schemas.microsoft.com/office/drawing/2014/main" id="{8AA08C99-8ECE-41A3-AEC4-510EAB3E658B}"/>
                  </a:ext>
                </a:extLst>
              </p:cNvPr>
              <p:cNvCxnSpPr/>
              <p:nvPr/>
            </p:nvCxnSpPr>
            <p:spPr>
              <a:xfrm flipV="1">
                <a:off x="2619289" y="1825781"/>
                <a:ext cx="0" cy="920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2">
                <a:extLst>
                  <a:ext uri="{FF2B5EF4-FFF2-40B4-BE49-F238E27FC236}">
                    <a16:creationId xmlns:a16="http://schemas.microsoft.com/office/drawing/2014/main" id="{C274844B-367B-41EC-8444-3AE9EAEF6B75}"/>
                  </a:ext>
                </a:extLst>
              </p:cNvPr>
              <p:cNvCxnSpPr/>
              <p:nvPr/>
            </p:nvCxnSpPr>
            <p:spPr>
              <a:xfrm flipV="1">
                <a:off x="3693850" y="1825781"/>
                <a:ext cx="0" cy="920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3">
                <a:extLst>
                  <a:ext uri="{FF2B5EF4-FFF2-40B4-BE49-F238E27FC236}">
                    <a16:creationId xmlns:a16="http://schemas.microsoft.com/office/drawing/2014/main" id="{4CDC2297-D3A4-45AD-9965-A4FABA77D093}"/>
                  </a:ext>
                </a:extLst>
              </p:cNvPr>
              <p:cNvCxnSpPr/>
              <p:nvPr/>
            </p:nvCxnSpPr>
            <p:spPr>
              <a:xfrm flipV="1">
                <a:off x="5485846" y="1825781"/>
                <a:ext cx="0" cy="920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530" name="TextBox 43">
                <a:extLst>
                  <a:ext uri="{FF2B5EF4-FFF2-40B4-BE49-F238E27FC236}">
                    <a16:creationId xmlns:a16="http://schemas.microsoft.com/office/drawing/2014/main" id="{8AFA9053-5658-43E1-80BD-A766919A11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3816" y="1125745"/>
                <a:ext cx="579005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2027</a:t>
                </a:r>
              </a:p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CDR Gate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31" name="TextBox 44">
                <a:extLst>
                  <a:ext uri="{FF2B5EF4-FFF2-40B4-BE49-F238E27FC236}">
                    <a16:creationId xmlns:a16="http://schemas.microsoft.com/office/drawing/2014/main" id="{079C0D57-635F-4DF9-8442-6F9FC95045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48434" y="1125745"/>
                <a:ext cx="107593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2038</a:t>
                </a:r>
              </a:p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Decision to Construct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32" name="TextBox 45">
                <a:extLst>
                  <a:ext uri="{FF2B5EF4-FFF2-40B4-BE49-F238E27FC236}">
                    <a16:creationId xmlns:a16="http://schemas.microsoft.com/office/drawing/2014/main" id="{E43105B4-BED6-4EAC-AA51-F8964E8203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32369" y="2118316"/>
                <a:ext cx="3898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2060</a:t>
                </a:r>
                <a:endParaRPr lang="en-GB" altLang="zh-CN" sz="8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33" name="TextBox 46">
                <a:extLst>
                  <a:ext uri="{FF2B5EF4-FFF2-40B4-BE49-F238E27FC236}">
                    <a16:creationId xmlns:a16="http://schemas.microsoft.com/office/drawing/2014/main" id="{38E2E0DF-EB96-4FFB-84FF-FDDBBEFB95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58850" y="2118316"/>
                <a:ext cx="3898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2039</a:t>
                </a:r>
                <a:endParaRPr lang="en-GB" altLang="zh-CN" sz="8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34" name="TextBox 47">
                <a:extLst>
                  <a:ext uri="{FF2B5EF4-FFF2-40B4-BE49-F238E27FC236}">
                    <a16:creationId xmlns:a16="http://schemas.microsoft.com/office/drawing/2014/main" id="{C3EF3D27-01E3-4548-B0B6-F13650E180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9000" y="2118316"/>
                <a:ext cx="3898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2037</a:t>
                </a:r>
                <a:endParaRPr lang="en-GB" altLang="zh-CN" sz="8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35" name="TextBox 48">
                <a:extLst>
                  <a:ext uri="{FF2B5EF4-FFF2-40B4-BE49-F238E27FC236}">
                    <a16:creationId xmlns:a16="http://schemas.microsoft.com/office/drawing/2014/main" id="{BEBE05A4-EFBD-4E29-9E3D-A21DA7C95F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08278" y="2118316"/>
                <a:ext cx="3898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2035</a:t>
                </a:r>
                <a:endParaRPr lang="en-GB" altLang="zh-CN" sz="8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36" name="TextBox 49">
                <a:extLst>
                  <a:ext uri="{FF2B5EF4-FFF2-40B4-BE49-F238E27FC236}">
                    <a16:creationId xmlns:a16="http://schemas.microsoft.com/office/drawing/2014/main" id="{5683C2B9-6DEB-4B1C-B40B-1859782FDF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34162" y="2118316"/>
                <a:ext cx="3898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2033</a:t>
                </a:r>
                <a:endParaRPr lang="en-GB" altLang="zh-CN" sz="8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37" name="TextBox 50">
                <a:extLst>
                  <a:ext uri="{FF2B5EF4-FFF2-40B4-BE49-F238E27FC236}">
                    <a16:creationId xmlns:a16="http://schemas.microsoft.com/office/drawing/2014/main" id="{14A3970E-D77F-45EA-9752-6BE947F1D6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56435" y="2118316"/>
                <a:ext cx="3898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2029</a:t>
                </a:r>
                <a:endParaRPr lang="en-GB" altLang="zh-CN" sz="8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38" name="TextBox 51">
                <a:extLst>
                  <a:ext uri="{FF2B5EF4-FFF2-40B4-BE49-F238E27FC236}">
                    <a16:creationId xmlns:a16="http://schemas.microsoft.com/office/drawing/2014/main" id="{373449BA-815F-4B80-9AA9-3AD0B6BAED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28320" y="2118316"/>
                <a:ext cx="3898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2025</a:t>
                </a:r>
                <a:endParaRPr lang="en-GB" altLang="zh-CN" sz="8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39" name="TextBox 52">
                <a:extLst>
                  <a:ext uri="{FF2B5EF4-FFF2-40B4-BE49-F238E27FC236}">
                    <a16:creationId xmlns:a16="http://schemas.microsoft.com/office/drawing/2014/main" id="{9418F7A3-CCF9-4315-A875-6824FB288E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2434" y="3481813"/>
                <a:ext cx="107914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12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ITER Schedule</a:t>
                </a:r>
                <a:endParaRPr lang="en-GB" altLang="zh-CN" sz="12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40" name="TextBox 53">
                <a:extLst>
                  <a:ext uri="{FF2B5EF4-FFF2-40B4-BE49-F238E27FC236}">
                    <a16:creationId xmlns:a16="http://schemas.microsoft.com/office/drawing/2014/main" id="{02B59F7D-D76E-46C6-933E-D10856E4AB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98455" y="3907247"/>
                <a:ext cx="3898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2025</a:t>
                </a:r>
                <a:endParaRPr lang="en-GB" altLang="zh-CN" sz="8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41" name="TextBox 54">
                <a:extLst>
                  <a:ext uri="{FF2B5EF4-FFF2-40B4-BE49-F238E27FC236}">
                    <a16:creationId xmlns:a16="http://schemas.microsoft.com/office/drawing/2014/main" id="{D134D204-FC01-4A99-B6A5-FE2E6D65CC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42000" y="2118316"/>
                <a:ext cx="3898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2014</a:t>
                </a:r>
                <a:endParaRPr lang="en-GB" altLang="zh-CN" sz="8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42" name="TextBox 55">
                <a:extLst>
                  <a:ext uri="{FF2B5EF4-FFF2-40B4-BE49-F238E27FC236}">
                    <a16:creationId xmlns:a16="http://schemas.microsoft.com/office/drawing/2014/main" id="{3D2ABE8A-635E-4C58-911A-27F6D93F3B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0437" y="3476061"/>
                <a:ext cx="56673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2025-26 First Plasma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43" name="TextBox 56">
                <a:extLst>
                  <a:ext uri="{FF2B5EF4-FFF2-40B4-BE49-F238E27FC236}">
                    <a16:creationId xmlns:a16="http://schemas.microsoft.com/office/drawing/2014/main" id="{35DCF102-ACF7-41E6-952B-2589913659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9313" y="3537616"/>
                <a:ext cx="84058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2026-2028 </a:t>
                </a:r>
              </a:p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</a:t>
                </a:r>
                <a:r>
                  <a:rPr lang="en-US" altLang="zh-CN" sz="800" baseline="30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nd</a:t>
                </a:r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Assembly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44" name="TextBox 57">
                <a:extLst>
                  <a:ext uri="{FF2B5EF4-FFF2-40B4-BE49-F238E27FC236}">
                    <a16:creationId xmlns:a16="http://schemas.microsoft.com/office/drawing/2014/main" id="{A4648BD9-02C5-4213-BF6B-80B8D1E21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5125" y="3476061"/>
                <a:ext cx="97631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2028-2030 </a:t>
                </a:r>
              </a:p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Pre Fusion Operation 1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45" name="TextBox 58">
                <a:extLst>
                  <a:ext uri="{FF2B5EF4-FFF2-40B4-BE49-F238E27FC236}">
                    <a16:creationId xmlns:a16="http://schemas.microsoft.com/office/drawing/2014/main" id="{4EF0DD7B-5845-4BB3-8C31-8C19F18C78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07619" y="3537616"/>
                <a:ext cx="84296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2030-2032 </a:t>
                </a:r>
              </a:p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3</a:t>
                </a:r>
                <a:r>
                  <a:rPr lang="en-US" altLang="zh-CN" sz="800" baseline="30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rd</a:t>
                </a:r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Assembly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46" name="TextBox 59">
                <a:extLst>
                  <a:ext uri="{FF2B5EF4-FFF2-40B4-BE49-F238E27FC236}">
                    <a16:creationId xmlns:a16="http://schemas.microsoft.com/office/drawing/2014/main" id="{A1D77B8B-7127-4A11-A327-3D25F59A17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12481" y="3476061"/>
                <a:ext cx="91916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2032-2034 </a:t>
                </a:r>
              </a:p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Pre Fusion Operation 2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47" name="TextBox 60">
                <a:extLst>
                  <a:ext uri="{FF2B5EF4-FFF2-40B4-BE49-F238E27FC236}">
                    <a16:creationId xmlns:a16="http://schemas.microsoft.com/office/drawing/2014/main" id="{A8C72900-66B6-4C7B-8E25-D4501C01F8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09203" y="3476061"/>
                <a:ext cx="57864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2034-35 </a:t>
                </a:r>
              </a:p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4</a:t>
                </a:r>
                <a:r>
                  <a:rPr lang="en-US" altLang="zh-CN" sz="800" baseline="300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th</a:t>
                </a:r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Assembly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48" name="TextBox 61">
                <a:extLst>
                  <a:ext uri="{FF2B5EF4-FFF2-40B4-BE49-F238E27FC236}">
                    <a16:creationId xmlns:a16="http://schemas.microsoft.com/office/drawing/2014/main" id="{8ED40355-78B5-479C-A23C-F72AD87272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2646" y="3537616"/>
                <a:ext cx="210978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2035-2040 </a:t>
                </a:r>
              </a:p>
              <a:p>
                <a:pPr algn="ctr"/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High Power Operation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49" name="TextBox 62">
                <a:extLst>
                  <a:ext uri="{FF2B5EF4-FFF2-40B4-BE49-F238E27FC236}">
                    <a16:creationId xmlns:a16="http://schemas.microsoft.com/office/drawing/2014/main" id="{BE19B818-8923-4594-AF01-25BDBC895E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20025" y="3907247"/>
                <a:ext cx="3898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 b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2040</a:t>
                </a:r>
                <a:endParaRPr lang="en-GB" altLang="zh-CN" sz="800" b="1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50" name="TextBox 63">
                <a:extLst>
                  <a:ext uri="{FF2B5EF4-FFF2-40B4-BE49-F238E27FC236}">
                    <a16:creationId xmlns:a16="http://schemas.microsoft.com/office/drawing/2014/main" id="{4E62AE1C-3F5A-4224-8BB5-DD36EFB6A55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10641" y="1657620"/>
                <a:ext cx="39528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6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2038-2040 </a:t>
                </a:r>
              </a:p>
              <a:p>
                <a:pPr algn="ctr"/>
                <a:r>
                  <a:rPr lang="en-US" altLang="zh-CN" sz="6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EDR</a:t>
                </a:r>
              </a:p>
              <a:p>
                <a:pPr algn="ctr"/>
                <a:r>
                  <a:rPr lang="en-US" altLang="zh-CN" sz="6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Consol</a:t>
                </a:r>
                <a:endParaRPr lang="en-GB" altLang="zh-CN" sz="6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51" name="TextBox 64">
                <a:extLst>
                  <a:ext uri="{FF2B5EF4-FFF2-40B4-BE49-F238E27FC236}">
                    <a16:creationId xmlns:a16="http://schemas.microsoft.com/office/drawing/2014/main" id="{3B13C215-9260-4575-9475-A9D4517B7BB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8170" y="1641244"/>
                <a:ext cx="47063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r>
                  <a:rPr lang="en-US" altLang="zh-CN" sz="6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2027-2029 </a:t>
                </a:r>
              </a:p>
              <a:p>
                <a:pPr algn="ctr"/>
                <a:r>
                  <a:rPr lang="en-US" altLang="zh-CN" sz="6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CDR</a:t>
                </a:r>
              </a:p>
              <a:p>
                <a:pPr algn="ctr"/>
                <a:r>
                  <a:rPr lang="en-US" altLang="zh-CN" sz="6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Consolid.</a:t>
                </a:r>
                <a:endParaRPr lang="en-GB" altLang="zh-CN" sz="6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66" name="Straight Connector 66">
                <a:extLst>
                  <a:ext uri="{FF2B5EF4-FFF2-40B4-BE49-F238E27FC236}">
                    <a16:creationId xmlns:a16="http://schemas.microsoft.com/office/drawing/2014/main" id="{72C93374-AFF8-4DF1-AAB0-B780B43F3015}"/>
                  </a:ext>
                </a:extLst>
              </p:cNvPr>
              <p:cNvCxnSpPr>
                <a:stCxn id="102" idx="7"/>
              </p:cNvCxnSpPr>
              <p:nvPr/>
            </p:nvCxnSpPr>
            <p:spPr>
              <a:xfrm flipV="1">
                <a:off x="1728846" y="2087727"/>
                <a:ext cx="1674540" cy="1211302"/>
              </a:xfrm>
              <a:prstGeom prst="line">
                <a:avLst/>
              </a:prstGeom>
              <a:ln w="1905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7">
                <a:extLst>
                  <a:ext uri="{FF2B5EF4-FFF2-40B4-BE49-F238E27FC236}">
                    <a16:creationId xmlns:a16="http://schemas.microsoft.com/office/drawing/2014/main" id="{599107AC-96D8-4527-8625-C98FC328370D}"/>
                  </a:ext>
                </a:extLst>
              </p:cNvPr>
              <p:cNvCxnSpPr>
                <a:endCxn id="20" idx="5"/>
              </p:cNvCxnSpPr>
              <p:nvPr/>
            </p:nvCxnSpPr>
            <p:spPr>
              <a:xfrm flipV="1">
                <a:off x="3389100" y="2106777"/>
                <a:ext cx="639659" cy="1241464"/>
              </a:xfrm>
              <a:prstGeom prst="line">
                <a:avLst/>
              </a:prstGeom>
              <a:ln w="1905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8">
                <a:extLst>
                  <a:ext uri="{FF2B5EF4-FFF2-40B4-BE49-F238E27FC236}">
                    <a16:creationId xmlns:a16="http://schemas.microsoft.com/office/drawing/2014/main" id="{F3C03FA6-AACB-45BC-8F8A-ABF270412304}"/>
                  </a:ext>
                </a:extLst>
              </p:cNvPr>
              <p:cNvCxnSpPr>
                <a:endCxn id="21" idx="5"/>
              </p:cNvCxnSpPr>
              <p:nvPr/>
            </p:nvCxnSpPr>
            <p:spPr>
              <a:xfrm flipH="1" flipV="1">
                <a:off x="4647783" y="2106777"/>
                <a:ext cx="450776" cy="1192251"/>
              </a:xfrm>
              <a:prstGeom prst="line">
                <a:avLst/>
              </a:prstGeom>
              <a:ln w="1905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9">
                <a:extLst>
                  <a:ext uri="{FF2B5EF4-FFF2-40B4-BE49-F238E27FC236}">
                    <a16:creationId xmlns:a16="http://schemas.microsoft.com/office/drawing/2014/main" id="{2597030C-93F8-4813-A53B-019F582EEC7D}"/>
                  </a:ext>
                </a:extLst>
              </p:cNvPr>
              <p:cNvCxnSpPr>
                <a:endCxn id="63535" idx="0"/>
              </p:cNvCxnSpPr>
              <p:nvPr/>
            </p:nvCxnSpPr>
            <p:spPr>
              <a:xfrm flipH="1" flipV="1">
                <a:off x="5003325" y="2117891"/>
                <a:ext cx="1076149" cy="1227176"/>
              </a:xfrm>
              <a:prstGeom prst="line">
                <a:avLst/>
              </a:prstGeom>
              <a:ln w="1905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70">
                <a:extLst>
                  <a:ext uri="{FF2B5EF4-FFF2-40B4-BE49-F238E27FC236}">
                    <a16:creationId xmlns:a16="http://schemas.microsoft.com/office/drawing/2014/main" id="{B12A143B-8247-4B67-833E-C31FCE14CB65}"/>
                  </a:ext>
                </a:extLst>
              </p:cNvPr>
              <p:cNvCxnSpPr>
                <a:stCxn id="110" idx="7"/>
                <a:endCxn id="63534" idx="0"/>
              </p:cNvCxnSpPr>
              <p:nvPr/>
            </p:nvCxnSpPr>
            <p:spPr>
              <a:xfrm flipH="1" flipV="1">
                <a:off x="5363628" y="2117891"/>
                <a:ext cx="1828502" cy="1181138"/>
              </a:xfrm>
              <a:prstGeom prst="line">
                <a:avLst/>
              </a:prstGeom>
              <a:ln w="1905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1">
                <a:extLst>
                  <a:ext uri="{FF2B5EF4-FFF2-40B4-BE49-F238E27FC236}">
                    <a16:creationId xmlns:a16="http://schemas.microsoft.com/office/drawing/2014/main" id="{AFFAF468-45B4-45BB-8194-04C0B72CFAB0}"/>
                  </a:ext>
                </a:extLst>
              </p:cNvPr>
              <p:cNvCxnSpPr>
                <a:stCxn id="112" idx="1"/>
                <a:endCxn id="24" idx="5"/>
              </p:cNvCxnSpPr>
              <p:nvPr/>
            </p:nvCxnSpPr>
            <p:spPr>
              <a:xfrm flipH="1" flipV="1">
                <a:off x="5644570" y="2106777"/>
                <a:ext cx="2128490" cy="1192251"/>
              </a:xfrm>
              <a:prstGeom prst="line">
                <a:avLst/>
              </a:prstGeom>
              <a:ln w="19050"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2">
                <a:extLst>
                  <a:ext uri="{FF2B5EF4-FFF2-40B4-BE49-F238E27FC236}">
                    <a16:creationId xmlns:a16="http://schemas.microsoft.com/office/drawing/2014/main" id="{D55285E6-B6FD-4EA4-83FF-D7112543EAD8}"/>
                  </a:ext>
                </a:extLst>
              </p:cNvPr>
              <p:cNvCxnSpPr>
                <a:stCxn id="25" idx="2"/>
              </p:cNvCxnSpPr>
              <p:nvPr/>
            </p:nvCxnSpPr>
            <p:spPr>
              <a:xfrm flipH="1">
                <a:off x="1908205" y="3907060"/>
                <a:ext cx="0" cy="385775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559" name="TextBox 72">
                <a:extLst>
                  <a:ext uri="{FF2B5EF4-FFF2-40B4-BE49-F238E27FC236}">
                    <a16:creationId xmlns:a16="http://schemas.microsoft.com/office/drawing/2014/main" id="{0FA077E8-9979-475B-8412-148A049802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14618" y="4233455"/>
                <a:ext cx="85476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Operation with Low Heating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60" name="TextBox 73">
                <a:extLst>
                  <a:ext uri="{FF2B5EF4-FFF2-40B4-BE49-F238E27FC236}">
                    <a16:creationId xmlns:a16="http://schemas.microsoft.com/office/drawing/2014/main" id="{2AA96023-81CD-4AB2-9EE0-4217A14195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49523" y="4637729"/>
                <a:ext cx="157879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Installation of: First Wall, Divertor, Neutral Beam Remote Handling, Pellet injector,</a:t>
                </a:r>
              </a:p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DMS hardware commissioning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61" name="TextBox 74">
                <a:extLst>
                  <a:ext uri="{FF2B5EF4-FFF2-40B4-BE49-F238E27FC236}">
                    <a16:creationId xmlns:a16="http://schemas.microsoft.com/office/drawing/2014/main" id="{C9090018-5A8E-4540-ADBD-1E64D6E78F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0516" y="4233455"/>
                <a:ext cx="120234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Low Power Operation</a:t>
                </a:r>
              </a:p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(Hydrogen &amp; Helium)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62" name="TextBox 75">
                <a:extLst>
                  <a:ext uri="{FF2B5EF4-FFF2-40B4-BE49-F238E27FC236}">
                    <a16:creationId xmlns:a16="http://schemas.microsoft.com/office/drawing/2014/main" id="{21B9AA74-BCD8-4516-94EE-A28CD266C5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48754" y="4626399"/>
                <a:ext cx="157879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Installation of: ICRH &amp; NB,</a:t>
                </a:r>
              </a:p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ELM control system</a:t>
                </a:r>
              </a:p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First TBM modules</a:t>
                </a:r>
              </a:p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Tritium Plant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63" name="TextBox 76">
                <a:extLst>
                  <a:ext uri="{FF2B5EF4-FFF2-40B4-BE49-F238E27FC236}">
                    <a16:creationId xmlns:a16="http://schemas.microsoft.com/office/drawing/2014/main" id="{D7ECFD61-3EE2-4590-9027-930054E13E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46820" y="4233455"/>
                <a:ext cx="120234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High Power Operation</a:t>
                </a:r>
              </a:p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(Hydrogen &amp; Helium)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64" name="TextBox 77">
                <a:extLst>
                  <a:ext uri="{FF2B5EF4-FFF2-40B4-BE49-F238E27FC236}">
                    <a16:creationId xmlns:a16="http://schemas.microsoft.com/office/drawing/2014/main" id="{122F18DA-5766-43FB-B7F7-08E0B9199D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5172" y="4622827"/>
                <a:ext cx="1578797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Tritium Plant Commissioning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63565" name="TextBox 78">
                <a:extLst>
                  <a:ext uri="{FF2B5EF4-FFF2-40B4-BE49-F238E27FC236}">
                    <a16:creationId xmlns:a16="http://schemas.microsoft.com/office/drawing/2014/main" id="{F94C2B89-A260-431A-80C5-527427B963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81190" y="4219333"/>
                <a:ext cx="120234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High Power Operation</a:t>
                </a:r>
              </a:p>
              <a:p>
                <a:r>
                  <a:rPr lang="en-US" altLang="zh-CN" sz="80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(Deuterium-Tritium)</a:t>
                </a:r>
                <a:endParaRPr lang="en-GB" altLang="zh-CN" sz="80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317B1098-B72D-436E-B97A-585703EA7B6C}"/>
                  </a:ext>
                </a:extLst>
              </p:cNvPr>
              <p:cNvSpPr txBox="1"/>
              <p:nvPr/>
            </p:nvSpPr>
            <p:spPr>
              <a:xfrm>
                <a:off x="638174" y="5319838"/>
                <a:ext cx="1268013" cy="984885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10160">
                      <a:solidFill>
                        <a:srgbClr val="4F81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Calibri"/>
                  </a:rPr>
                  <a:t>A</a:t>
                </a:r>
                <a:endParaRPr lang="en-GB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Validated Assembly, Integrated Design,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Testing &amp; Commissioning, SC magnets,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VV fabrication validation</a:t>
                </a:r>
                <a:endParaRPr lang="en-GB" sz="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62AFEC08-EEE8-4D1F-AC59-7F495B4A202F}"/>
                  </a:ext>
                </a:extLst>
              </p:cNvPr>
              <p:cNvSpPr txBox="1"/>
              <p:nvPr/>
            </p:nvSpPr>
            <p:spPr>
              <a:xfrm>
                <a:off x="2057396" y="5319838"/>
                <a:ext cx="1368735" cy="1107996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10160">
                      <a:solidFill>
                        <a:srgbClr val="4F81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Calibri"/>
                  </a:rPr>
                  <a:t>B</a:t>
                </a:r>
                <a:endParaRPr lang="en-GB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Integrated diagnostics validation,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ECRH performance, Disruption </a:t>
                </a:r>
                <a:r>
                  <a:rPr lang="en-US" sz="800" dirty="0" err="1">
                    <a:solidFill>
                      <a:prstClr val="black"/>
                    </a:solidFill>
                    <a:latin typeface="Calibri"/>
                  </a:rPr>
                  <a:t>characterisation</a:t>
                </a: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, Divertor remote maintenance validation</a:t>
                </a:r>
                <a:endParaRPr lang="en-GB" sz="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1429954F-4C86-42AD-9477-016B6605336F}"/>
                  </a:ext>
                </a:extLst>
              </p:cNvPr>
              <p:cNvSpPr txBox="1"/>
              <p:nvPr/>
            </p:nvSpPr>
            <p:spPr>
              <a:xfrm>
                <a:off x="3577340" y="5327012"/>
                <a:ext cx="1566608" cy="1107996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10160">
                      <a:solidFill>
                        <a:srgbClr val="4F81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Calibri"/>
                  </a:rPr>
                  <a:t>C</a:t>
                </a:r>
                <a:endParaRPr lang="en-GB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H-mode transition threshold, Validation of ELM control &amp; disruption mitigation, 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NB &amp; ICRH performance, Diagnostics validation,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Validation of TBM fabrication</a:t>
                </a:r>
                <a:endParaRPr lang="en-GB" sz="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63569" name="Group 83">
                <a:extLst>
                  <a:ext uri="{FF2B5EF4-FFF2-40B4-BE49-F238E27FC236}">
                    <a16:creationId xmlns:a16="http://schemas.microsoft.com/office/drawing/2014/main" id="{A1B26C72-2134-4C01-A919-BD91E22D0F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1989" y="1453646"/>
                <a:ext cx="54769" cy="195259"/>
                <a:chOff x="1682156" y="3792945"/>
                <a:chExt cx="54769" cy="195259"/>
              </a:xfrm>
            </p:grpSpPr>
            <p:cxnSp>
              <p:nvCxnSpPr>
                <p:cNvPr id="99" name="Straight Connector 99">
                  <a:extLst>
                    <a:ext uri="{FF2B5EF4-FFF2-40B4-BE49-F238E27FC236}">
                      <a16:creationId xmlns:a16="http://schemas.microsoft.com/office/drawing/2014/main" id="{C1EF191C-3623-46D5-9031-66DFD0710B80}"/>
                    </a:ext>
                  </a:extLst>
                </p:cNvPr>
                <p:cNvCxnSpPr/>
                <p:nvPr/>
              </p:nvCxnSpPr>
              <p:spPr>
                <a:xfrm flipV="1">
                  <a:off x="1707868" y="3847571"/>
                  <a:ext cx="3174" cy="1333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Oval 100">
                  <a:extLst>
                    <a:ext uri="{FF2B5EF4-FFF2-40B4-BE49-F238E27FC236}">
                      <a16:creationId xmlns:a16="http://schemas.microsoft.com/office/drawing/2014/main" id="{6598ACD9-2A04-4FD7-A1F5-C76BF74BF57E}"/>
                    </a:ext>
                  </a:extLst>
                </p:cNvPr>
                <p:cNvSpPr/>
                <p:nvPr/>
              </p:nvSpPr>
              <p:spPr>
                <a:xfrm>
                  <a:off x="1682472" y="3793594"/>
                  <a:ext cx="53966" cy="539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3570" name="Group 84">
                <a:extLst>
                  <a:ext uri="{FF2B5EF4-FFF2-40B4-BE49-F238E27FC236}">
                    <a16:creationId xmlns:a16="http://schemas.microsoft.com/office/drawing/2014/main" id="{C4EEEF62-5740-48A7-9F10-AF8113E3A2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668315" y="1453646"/>
                <a:ext cx="54769" cy="195259"/>
                <a:chOff x="1682156" y="3792945"/>
                <a:chExt cx="54769" cy="195259"/>
              </a:xfrm>
            </p:grpSpPr>
            <p:cxnSp>
              <p:nvCxnSpPr>
                <p:cNvPr id="97" name="Straight Connector 97">
                  <a:extLst>
                    <a:ext uri="{FF2B5EF4-FFF2-40B4-BE49-F238E27FC236}">
                      <a16:creationId xmlns:a16="http://schemas.microsoft.com/office/drawing/2014/main" id="{A78F1AD2-3C4C-4376-A535-F752C513DAC2}"/>
                    </a:ext>
                  </a:extLst>
                </p:cNvPr>
                <p:cNvCxnSpPr/>
                <p:nvPr/>
              </p:nvCxnSpPr>
              <p:spPr>
                <a:xfrm flipV="1">
                  <a:off x="1707691" y="3847571"/>
                  <a:ext cx="3174" cy="133354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Oval 98">
                  <a:extLst>
                    <a:ext uri="{FF2B5EF4-FFF2-40B4-BE49-F238E27FC236}">
                      <a16:creationId xmlns:a16="http://schemas.microsoft.com/office/drawing/2014/main" id="{B7A0B69D-BDC0-41F3-9A40-BA2F1861ABFB}"/>
                    </a:ext>
                  </a:extLst>
                </p:cNvPr>
                <p:cNvSpPr/>
                <p:nvPr/>
              </p:nvSpPr>
              <p:spPr>
                <a:xfrm>
                  <a:off x="1682295" y="3793594"/>
                  <a:ext cx="53966" cy="539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3571" name="Group 85">
                <a:extLst>
                  <a:ext uri="{FF2B5EF4-FFF2-40B4-BE49-F238E27FC236}">
                    <a16:creationId xmlns:a16="http://schemas.microsoft.com/office/drawing/2014/main" id="{C366012C-2685-4C7C-8FAD-94519DFEB7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468537" y="1477439"/>
                <a:ext cx="54769" cy="195259"/>
                <a:chOff x="1682156" y="3792945"/>
                <a:chExt cx="54769" cy="195259"/>
              </a:xfrm>
            </p:grpSpPr>
            <p:cxnSp>
              <p:nvCxnSpPr>
                <p:cNvPr id="95" name="Straight Connector 95">
                  <a:extLst>
                    <a:ext uri="{FF2B5EF4-FFF2-40B4-BE49-F238E27FC236}">
                      <a16:creationId xmlns:a16="http://schemas.microsoft.com/office/drawing/2014/main" id="{8C9AAF0D-0E50-4AB6-9E79-6E64B927FA25}"/>
                    </a:ext>
                  </a:extLst>
                </p:cNvPr>
                <p:cNvCxnSpPr/>
                <p:nvPr/>
              </p:nvCxnSpPr>
              <p:spPr>
                <a:xfrm flipV="1">
                  <a:off x="1708989" y="3839652"/>
                  <a:ext cx="1587" cy="14129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6" name="Oval 96">
                  <a:extLst>
                    <a:ext uri="{FF2B5EF4-FFF2-40B4-BE49-F238E27FC236}">
                      <a16:creationId xmlns:a16="http://schemas.microsoft.com/office/drawing/2014/main" id="{05B44CBD-0C11-4793-9E5B-11936D259989}"/>
                    </a:ext>
                  </a:extLst>
                </p:cNvPr>
                <p:cNvSpPr/>
                <p:nvPr/>
              </p:nvSpPr>
              <p:spPr>
                <a:xfrm>
                  <a:off x="1682005" y="3785676"/>
                  <a:ext cx="55554" cy="5397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GB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AEB2C0EE-D823-4EFF-A1EF-73055901B0D0}"/>
                  </a:ext>
                </a:extLst>
              </p:cNvPr>
              <p:cNvSpPr txBox="1"/>
              <p:nvPr/>
            </p:nvSpPr>
            <p:spPr>
              <a:xfrm>
                <a:off x="2319330" y="2575411"/>
                <a:ext cx="22502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10160">
                      <a:solidFill>
                        <a:srgbClr val="4F81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Calibri"/>
                  </a:rPr>
                  <a:t>A</a:t>
                </a:r>
                <a:endParaRPr lang="en-GB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1513B714-79BB-4B7D-B1EC-FAC72446BC22}"/>
                  </a:ext>
                </a:extLst>
              </p:cNvPr>
              <p:cNvSpPr txBox="1"/>
              <p:nvPr/>
            </p:nvSpPr>
            <p:spPr>
              <a:xfrm>
                <a:off x="3514827" y="2575411"/>
                <a:ext cx="22502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10160">
                      <a:solidFill>
                        <a:srgbClr val="4F81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Calibri"/>
                  </a:rPr>
                  <a:t>B</a:t>
                </a:r>
                <a:endParaRPr lang="en-GB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16C3AA9B-549F-47C7-9D4A-B603FDA828D8}"/>
                  </a:ext>
                </a:extLst>
              </p:cNvPr>
              <p:cNvSpPr txBox="1"/>
              <p:nvPr/>
            </p:nvSpPr>
            <p:spPr>
              <a:xfrm>
                <a:off x="4729925" y="2575411"/>
                <a:ext cx="22502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10160">
                      <a:solidFill>
                        <a:srgbClr val="4F81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Calibri"/>
                  </a:rPr>
                  <a:t>C</a:t>
                </a:r>
                <a:endParaRPr lang="en-GB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DF48D7D-1B51-4111-B0F6-67B52701AB12}"/>
                  </a:ext>
                </a:extLst>
              </p:cNvPr>
              <p:cNvSpPr txBox="1"/>
              <p:nvPr/>
            </p:nvSpPr>
            <p:spPr>
              <a:xfrm>
                <a:off x="5435382" y="2575411"/>
                <a:ext cx="22502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10160">
                      <a:solidFill>
                        <a:srgbClr val="4F81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Calibri"/>
                  </a:rPr>
                  <a:t>D</a:t>
                </a:r>
                <a:endParaRPr lang="en-GB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EC15F5B-FB08-44AF-926E-322AC41FFB0D}"/>
                  </a:ext>
                </a:extLst>
              </p:cNvPr>
              <p:cNvSpPr txBox="1"/>
              <p:nvPr/>
            </p:nvSpPr>
            <p:spPr>
              <a:xfrm>
                <a:off x="6140839" y="2575411"/>
                <a:ext cx="22502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10160">
                      <a:solidFill>
                        <a:srgbClr val="4F81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Calibri"/>
                  </a:rPr>
                  <a:t>E</a:t>
                </a:r>
                <a:endParaRPr lang="en-GB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1F52E788-2B36-4608-8328-B7FF980126C6}"/>
                  </a:ext>
                </a:extLst>
              </p:cNvPr>
              <p:cNvSpPr txBox="1"/>
              <p:nvPr/>
            </p:nvSpPr>
            <p:spPr>
              <a:xfrm>
                <a:off x="6708440" y="2575411"/>
                <a:ext cx="22502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10160">
                      <a:solidFill>
                        <a:srgbClr val="4F81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Calibri"/>
                  </a:rPr>
                  <a:t>F</a:t>
                </a:r>
                <a:endParaRPr lang="en-GB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57A60C53-6034-48E2-9ACA-DA2D0F29DD52}"/>
                  </a:ext>
                </a:extLst>
              </p:cNvPr>
              <p:cNvSpPr txBox="1"/>
              <p:nvPr/>
            </p:nvSpPr>
            <p:spPr>
              <a:xfrm>
                <a:off x="6638026" y="5319838"/>
                <a:ext cx="1125954" cy="861774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10160">
                      <a:solidFill>
                        <a:srgbClr val="4F81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Calibri"/>
                  </a:rPr>
                  <a:t>E</a:t>
                </a:r>
                <a:endParaRPr lang="en-GB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TBM Validation, Operational scenario  refinement, </a:t>
                </a:r>
                <a:br>
                  <a:rPr lang="en-US" sz="800" dirty="0">
                    <a:solidFill>
                      <a:prstClr val="black"/>
                    </a:solidFill>
                    <a:latin typeface="Calibri"/>
                  </a:rPr>
                </a:b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Q=10 (short pulse)</a:t>
                </a:r>
                <a:endParaRPr lang="en-GB" sz="8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E18CBC9-6D15-4DE6-AC4B-75E26DF84E86}"/>
                  </a:ext>
                </a:extLst>
              </p:cNvPr>
              <p:cNvSpPr txBox="1"/>
              <p:nvPr/>
            </p:nvSpPr>
            <p:spPr>
              <a:xfrm>
                <a:off x="7915187" y="5312664"/>
                <a:ext cx="1107032" cy="615553"/>
              </a:xfrm>
              <a:prstGeom prst="rect">
                <a:avLst/>
              </a:prstGeom>
              <a:solidFill>
                <a:schemeClr val="bg1"/>
              </a:solidFill>
              <a:ln w="6350">
                <a:noFill/>
              </a:ln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dirty="0">
                    <a:ln w="10160">
                      <a:solidFill>
                        <a:srgbClr val="4F81BD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32000" dir="5400000" algn="tl">
                        <a:srgbClr val="000000">
                          <a:alpha val="30000"/>
                        </a:srgbClr>
                      </a:outerShdw>
                    </a:effectLst>
                    <a:latin typeface="Calibri"/>
                  </a:rPr>
                  <a:t>F</a:t>
                </a:r>
                <a:endParaRPr lang="en-GB" dirty="0">
                  <a:ln w="10160">
                    <a:solidFill>
                      <a:srgbClr val="4F81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Calibri"/>
                </a:endParaRP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800" dirty="0">
                    <a:solidFill>
                      <a:prstClr val="black"/>
                    </a:solidFill>
                    <a:latin typeface="Calibri"/>
                  </a:rPr>
                  <a:t>Long pulse)</a:t>
                </a:r>
                <a:r>
                  <a:rPr lang="en-GB" sz="800" dirty="0">
                    <a:solidFill>
                      <a:prstClr val="black"/>
                    </a:solidFill>
                    <a:latin typeface="Calibri"/>
                  </a:rPr>
                  <a:t> burning plasma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F9252E2D-295F-4379-9284-17C52ED52E1A}"/>
                  </a:ext>
                </a:extLst>
              </p:cNvPr>
              <p:cNvSpPr txBox="1"/>
              <p:nvPr/>
            </p:nvSpPr>
            <p:spPr>
              <a:xfrm>
                <a:off x="413023" y="-39591"/>
                <a:ext cx="7918745" cy="12001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GB" altLang="zh-CN" sz="3600" b="1" dirty="0">
                    <a:solidFill>
                      <a:srgbClr val="0000FF"/>
                    </a:solidFill>
                    <a:latin typeface="Times New Roman" pitchFamily="18" charset="0"/>
                    <a:ea typeface="+mj-ea"/>
                    <a:cs typeface="Times New Roman" pitchFamily="18" charset="0"/>
                  </a:rPr>
                  <a:t>ITER developments of relevance to DEMO design - examples</a:t>
                </a: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1">
            <a:extLst>
              <a:ext uri="{FF2B5EF4-FFF2-40B4-BE49-F238E27FC236}">
                <a16:creationId xmlns:a16="http://schemas.microsoft.com/office/drawing/2014/main" id="{F7DF38C1-8934-4C15-9775-92AA4C1D5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15888"/>
            <a:ext cx="8085138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7978B1-A253-47C8-BAB9-4A49F04BF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188" y="1412875"/>
            <a:ext cx="5859462" cy="50244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to MF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Progresses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Major progresses for machines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ELM control and RMP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MHD and EP physics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Fueling and current drive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Transport and confinement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PMI</a:t>
            </a:r>
            <a:endParaRPr lang="en-US" altLang="zh-CN" sz="2400" i="1" dirty="0">
              <a:latin typeface="Times New Roman" pitchFamily="18" charset="0"/>
              <a:cs typeface="Times New Roman" pitchFamily="18" charset="0"/>
            </a:endParaRP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ITER and DEMO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Challenges and Summary</a:t>
            </a: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B5C8DE9B-BA70-424F-B033-43991EB95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4C9DB3E6-08BE-42FE-8A8B-9C3E1F262AC9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DEMO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4515" name="Rectangle 4">
            <a:extLst>
              <a:ext uri="{FF2B5EF4-FFF2-40B4-BE49-F238E27FC236}">
                <a16:creationId xmlns:a16="http://schemas.microsoft.com/office/drawing/2014/main" id="{28C5FE15-2639-402B-B2FD-ED9BAAA0F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64516" name="Rechteck 4">
            <a:extLst>
              <a:ext uri="{FF2B5EF4-FFF2-40B4-BE49-F238E27FC236}">
                <a16:creationId xmlns:a16="http://schemas.microsoft.com/office/drawing/2014/main" id="{3ADF4126-1B1D-44AF-9696-C96A3D8A9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1169988"/>
            <a:ext cx="8455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>
                <a:solidFill>
                  <a:srgbClr val="000000"/>
                </a:solidFill>
              </a:rPr>
              <a:t>Performance of HTS material </a:t>
            </a:r>
            <a:r>
              <a:rPr lang="en-US" altLang="zh-CN" sz="2400" b="1" i="1">
                <a:solidFill>
                  <a:srgbClr val="000000"/>
                </a:solidFill>
              </a:rPr>
              <a:t>RE</a:t>
            </a:r>
            <a:r>
              <a:rPr lang="en-US" altLang="zh-CN" sz="2400" b="1">
                <a:solidFill>
                  <a:srgbClr val="000000"/>
                </a:solidFill>
              </a:rPr>
              <a:t>BCO is superior </a:t>
            </a:r>
            <a:br>
              <a:rPr lang="en-US" altLang="zh-CN" sz="2400" b="1">
                <a:solidFill>
                  <a:srgbClr val="000000"/>
                </a:solidFill>
              </a:rPr>
            </a:br>
            <a:r>
              <a:rPr lang="en-US" altLang="zh-CN" sz="2400" b="1">
                <a:solidFill>
                  <a:srgbClr val="000000"/>
                </a:solidFill>
              </a:rPr>
              <a:t>and increasing fast</a:t>
            </a:r>
          </a:p>
        </p:txBody>
      </p:sp>
      <p:sp>
        <p:nvSpPr>
          <p:cNvPr id="64517" name="Inhaltsplatzhalter 9">
            <a:extLst>
              <a:ext uri="{FF2B5EF4-FFF2-40B4-BE49-F238E27FC236}">
                <a16:creationId xmlns:a16="http://schemas.microsoft.com/office/drawing/2014/main" id="{735341AD-251A-49FB-ADD0-BFBF097C155C}"/>
              </a:ext>
            </a:extLst>
          </p:cNvPr>
          <p:cNvSpPr txBox="1">
            <a:spLocks/>
          </p:cNvSpPr>
          <p:nvPr/>
        </p:nvSpPr>
        <p:spPr bwMode="auto">
          <a:xfrm>
            <a:off x="395288" y="2119313"/>
            <a:ext cx="446246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14325" indent="-314325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altLang="zh-CN">
                <a:solidFill>
                  <a:srgbClr val="000000"/>
                </a:solidFill>
                <a:latin typeface="Calibri" panose="020F0502020204030204" pitchFamily="34" charset="0"/>
              </a:rPr>
              <a:t>Industrial available REBCO can provide large temperature margin even at highest magnetic fields</a:t>
            </a:r>
            <a:endParaRPr lang="en-US" altLang="zh-CN" sz="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altLang="zh-CN">
                <a:solidFill>
                  <a:srgbClr val="000000"/>
                </a:solidFill>
                <a:latin typeface="Calibri" panose="020F0502020204030204" pitchFamily="34" charset="0"/>
              </a:rPr>
              <a:t>REBCO performance  has increased drastically in the last years</a:t>
            </a:r>
          </a:p>
        </p:txBody>
      </p:sp>
      <p:grpSp>
        <p:nvGrpSpPr>
          <p:cNvPr id="64518" name="Gruppieren 9">
            <a:extLst>
              <a:ext uri="{FF2B5EF4-FFF2-40B4-BE49-F238E27FC236}">
                <a16:creationId xmlns:a16="http://schemas.microsoft.com/office/drawing/2014/main" id="{F0859034-62E4-494A-8043-9D381EDCD5C8}"/>
              </a:ext>
            </a:extLst>
          </p:cNvPr>
          <p:cNvGrpSpPr>
            <a:grpSpLocks/>
          </p:cNvGrpSpPr>
          <p:nvPr/>
        </p:nvGrpSpPr>
        <p:grpSpPr bwMode="auto">
          <a:xfrm>
            <a:off x="357188" y="3714750"/>
            <a:ext cx="3411537" cy="1812925"/>
            <a:chOff x="406760" y="4496574"/>
            <a:chExt cx="3411261" cy="1812626"/>
          </a:xfrm>
        </p:grpSpPr>
        <p:sp>
          <p:nvSpPr>
            <p:cNvPr id="64522" name="Inhaltsplatzhalter 9">
              <a:extLst>
                <a:ext uri="{FF2B5EF4-FFF2-40B4-BE49-F238E27FC236}">
                  <a16:creationId xmlns:a16="http://schemas.microsoft.com/office/drawing/2014/main" id="{A4ED41C4-1F50-4B79-B5F7-E9CAEFDB878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06760" y="4496574"/>
              <a:ext cx="3146565" cy="1210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14325" indent="-314325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spcBef>
                  <a:spcPct val="20000"/>
                </a:spcBef>
                <a:buFontTx/>
                <a:buBlip>
                  <a:blip r:embed="rId2"/>
                </a:buBlip>
              </a:pPr>
              <a:r>
                <a:rPr lang="en-US" altLang="zh-CN">
                  <a:solidFill>
                    <a:srgbClr val="FF0000"/>
                  </a:solidFill>
                  <a:latin typeface="Calibri" panose="020F0502020204030204" pitchFamily="34" charset="0"/>
                </a:rPr>
                <a:t>But REBCO is available</a:t>
              </a:r>
              <a:br>
                <a:rPr lang="en-US" altLang="zh-CN">
                  <a:solidFill>
                    <a:srgbClr val="FF0000"/>
                  </a:solidFill>
                  <a:latin typeface="Calibri" panose="020F0502020204030204" pitchFamily="34" charset="0"/>
                </a:rPr>
              </a:br>
              <a:r>
                <a:rPr lang="en-US" altLang="zh-CN">
                  <a:solidFill>
                    <a:srgbClr val="FF0000"/>
                  </a:solidFill>
                  <a:latin typeface="Calibri" panose="020F0502020204030204" pitchFamily="34" charset="0"/>
                </a:rPr>
                <a:t>as thin tapes, only.</a:t>
              </a:r>
            </a:p>
            <a:p>
              <a:pPr>
                <a:spcBef>
                  <a:spcPct val="20000"/>
                </a:spcBef>
                <a:buFontTx/>
                <a:buBlip>
                  <a:blip r:embed="rId2"/>
                </a:buBlip>
              </a:pPr>
              <a:r>
                <a:rPr lang="en-US" altLang="zh-CN">
                  <a:solidFill>
                    <a:srgbClr val="FF0000"/>
                  </a:solidFill>
                  <a:latin typeface="Calibri" panose="020F0502020204030204" pitchFamily="34" charset="0"/>
                </a:rPr>
                <a:t>How to form high current cables from such tapes?</a:t>
              </a:r>
              <a:br>
                <a:rPr lang="en-US" altLang="zh-CN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endParaRPr lang="en-US" altLang="zh-CN">
                <a:solidFill>
                  <a:srgbClr val="000000"/>
                </a:solidFill>
                <a:latin typeface="Calibri" panose="020F0502020204030204" pitchFamily="34" charset="0"/>
              </a:endParaRPr>
            </a:p>
            <a:p>
              <a:pPr>
                <a:spcBef>
                  <a:spcPct val="20000"/>
                </a:spcBef>
                <a:buFontTx/>
                <a:buBlip>
                  <a:blip r:embed="rId2"/>
                </a:buBlip>
              </a:pPr>
              <a:endParaRPr lang="en-US" altLang="zh-CN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4523" name="Grafik 8">
              <a:extLst>
                <a:ext uri="{FF2B5EF4-FFF2-40B4-BE49-F238E27FC236}">
                  <a16:creationId xmlns:a16="http://schemas.microsoft.com/office/drawing/2014/main" id="{CB9EE078-6210-46D1-A532-629251FBE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5888" y="5629237"/>
              <a:ext cx="2292133" cy="679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519" name="Textfeld 6">
            <a:extLst>
              <a:ext uri="{FF2B5EF4-FFF2-40B4-BE49-F238E27FC236}">
                <a16:creationId xmlns:a16="http://schemas.microsoft.com/office/drawing/2014/main" id="{087D5309-7767-4FEE-90C9-98498D2C9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" y="5643563"/>
            <a:ext cx="4438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b="1">
                <a:solidFill>
                  <a:srgbClr val="000000"/>
                </a:solidFill>
              </a:rPr>
              <a:t>HTS CroCo fabricated with 8 m length! </a:t>
            </a:r>
          </a:p>
        </p:txBody>
      </p:sp>
      <p:pic>
        <p:nvPicPr>
          <p:cNvPr id="64520" name="Grafik 4">
            <a:extLst>
              <a:ext uri="{FF2B5EF4-FFF2-40B4-BE49-F238E27FC236}">
                <a16:creationId xmlns:a16="http://schemas.microsoft.com/office/drawing/2014/main" id="{64B1DC78-E24D-4837-84D7-8453C738D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714500"/>
            <a:ext cx="31369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矩形 16">
            <a:extLst>
              <a:ext uri="{FF2B5EF4-FFF2-40B4-BE49-F238E27FC236}">
                <a16:creationId xmlns:a16="http://schemas.microsoft.com/office/drawing/2014/main" id="{631C79B3-896C-4383-B3FD-157C7EC00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25" y="6143625"/>
            <a:ext cx="22844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[P12 Antonius Donne]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id="{EA54F9F8-A14B-4341-A0C5-00FFA947E491}"/>
              </a:ext>
            </a:extLst>
          </p:cNvPr>
          <p:cNvSpPr/>
          <p:nvPr/>
        </p:nvSpPr>
        <p:spPr>
          <a:xfrm>
            <a:off x="234950" y="1154113"/>
            <a:ext cx="8675688" cy="12779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en-GB" b="1" dirty="0"/>
              <a:t>EU-DEMO</a:t>
            </a:r>
            <a:r>
              <a:rPr lang="en-GB" dirty="0"/>
              <a:t> Wall loads specifications are different from </a:t>
            </a:r>
            <a:r>
              <a:rPr lang="en-GB" b="1" dirty="0">
                <a:solidFill>
                  <a:srgbClr val="0000FF"/>
                </a:solidFill>
              </a:rPr>
              <a:t>ITER, </a:t>
            </a:r>
            <a:r>
              <a:rPr lang="en-GB" dirty="0"/>
              <a:t>due to different requirements :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/>
              <a:t>Tritium breeding self sufficiency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/>
              <a:t>Power conversion (High temperature → high efficiency)</a:t>
            </a:r>
          </a:p>
          <a:p>
            <a:pPr marL="285750" indent="-285750" algn="just"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/>
              <a:t>Operate in high neutron environment (materials)</a:t>
            </a:r>
          </a:p>
        </p:txBody>
      </p:sp>
      <p:sp>
        <p:nvSpPr>
          <p:cNvPr id="5" name="Rectangle 23">
            <a:extLst>
              <a:ext uri="{FF2B5EF4-FFF2-40B4-BE49-F238E27FC236}">
                <a16:creationId xmlns:a16="http://schemas.microsoft.com/office/drawing/2014/main" id="{788F20B3-477A-4CE5-8FA5-6000132F0C53}"/>
              </a:ext>
            </a:extLst>
          </p:cNvPr>
          <p:cNvSpPr>
            <a:spLocks/>
          </p:cNvSpPr>
          <p:nvPr/>
        </p:nvSpPr>
        <p:spPr>
          <a:xfrm rot="16200000">
            <a:off x="6913563" y="2436813"/>
            <a:ext cx="1871662" cy="6842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5A720FED-5F9E-4724-B3C6-D786AF26BA9B}"/>
              </a:ext>
            </a:extLst>
          </p:cNvPr>
          <p:cNvSpPr>
            <a:spLocks noChangeAspect="1"/>
          </p:cNvSpPr>
          <p:nvPr/>
        </p:nvSpPr>
        <p:spPr>
          <a:xfrm rot="16200000">
            <a:off x="6519069" y="2721769"/>
            <a:ext cx="1871662" cy="114300"/>
          </a:xfrm>
          <a:prstGeom prst="rect">
            <a:avLst/>
          </a:prstGeom>
          <a:solidFill>
            <a:schemeClr val="bg1">
              <a:lumMod val="5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1DFF0BC3-7E79-4A36-8DAB-E99996061E9C}"/>
              </a:ext>
            </a:extLst>
          </p:cNvPr>
          <p:cNvSpPr>
            <a:spLocks/>
          </p:cNvSpPr>
          <p:nvPr/>
        </p:nvSpPr>
        <p:spPr>
          <a:xfrm>
            <a:off x="7640638" y="2068513"/>
            <a:ext cx="179387" cy="180975"/>
          </a:xfrm>
          <a:prstGeom prst="rect">
            <a:avLst/>
          </a:prstGeom>
          <a:solidFill>
            <a:srgbClr val="00CC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cxnSp>
        <p:nvCxnSpPr>
          <p:cNvPr id="8" name="Straight Connector 26">
            <a:extLst>
              <a:ext uri="{FF2B5EF4-FFF2-40B4-BE49-F238E27FC236}">
                <a16:creationId xmlns:a16="http://schemas.microsoft.com/office/drawing/2014/main" id="{5571463B-69A8-409A-8E7D-4627A6D05717}"/>
              </a:ext>
            </a:extLst>
          </p:cNvPr>
          <p:cNvCxnSpPr>
            <a:cxnSpLocks noChangeAspect="1"/>
          </p:cNvCxnSpPr>
          <p:nvPr/>
        </p:nvCxnSpPr>
        <p:spPr>
          <a:xfrm>
            <a:off x="7396163" y="2222500"/>
            <a:ext cx="0" cy="180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27">
            <a:extLst>
              <a:ext uri="{FF2B5EF4-FFF2-40B4-BE49-F238E27FC236}">
                <a16:creationId xmlns:a16="http://schemas.microsoft.com/office/drawing/2014/main" id="{C94EE4E9-7942-451F-B3C5-A519907CFE4D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389688" y="2306638"/>
            <a:ext cx="11160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4" name="Text Box 57">
            <a:extLst>
              <a:ext uri="{FF2B5EF4-FFF2-40B4-BE49-F238E27FC236}">
                <a16:creationId xmlns:a16="http://schemas.microsoft.com/office/drawing/2014/main" id="{53DBFBBA-7137-4580-8D04-CDAF2F8F1F8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27763" y="2008188"/>
            <a:ext cx="84455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400" b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en-US" altLang="en-US" sz="14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(2mm)</a:t>
            </a:r>
            <a:endParaRPr lang="en-US" altLang="en-US" sz="24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29">
            <a:extLst>
              <a:ext uri="{FF2B5EF4-FFF2-40B4-BE49-F238E27FC236}">
                <a16:creationId xmlns:a16="http://schemas.microsoft.com/office/drawing/2014/main" id="{71489BE0-E422-4EC0-92FF-7D2DF8C609A4}"/>
              </a:ext>
            </a:extLst>
          </p:cNvPr>
          <p:cNvCxnSpPr>
            <a:cxnSpLocks noChangeAspect="1"/>
          </p:cNvCxnSpPr>
          <p:nvPr/>
        </p:nvCxnSpPr>
        <p:spPr>
          <a:xfrm>
            <a:off x="7508875" y="2216150"/>
            <a:ext cx="0" cy="180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4">
            <a:extLst>
              <a:ext uri="{FF2B5EF4-FFF2-40B4-BE49-F238E27FC236}">
                <a16:creationId xmlns:a16="http://schemas.microsoft.com/office/drawing/2014/main" id="{BAC9E7AD-52A8-4C35-86C3-1FB5D7FE29BC}"/>
              </a:ext>
            </a:extLst>
          </p:cNvPr>
          <p:cNvCxnSpPr>
            <a:cxnSpLocks noChangeAspect="1"/>
          </p:cNvCxnSpPr>
          <p:nvPr/>
        </p:nvCxnSpPr>
        <p:spPr>
          <a:xfrm>
            <a:off x="7510463" y="2708275"/>
            <a:ext cx="0" cy="1793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6">
            <a:extLst>
              <a:ext uri="{FF2B5EF4-FFF2-40B4-BE49-F238E27FC236}">
                <a16:creationId xmlns:a16="http://schemas.microsoft.com/office/drawing/2014/main" id="{72D8BF46-F9A9-4AF3-A253-B24FC13C794F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389688" y="2792413"/>
            <a:ext cx="12604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8" name="Text Box 57">
            <a:extLst>
              <a:ext uri="{FF2B5EF4-FFF2-40B4-BE49-F238E27FC236}">
                <a16:creationId xmlns:a16="http://schemas.microsoft.com/office/drawing/2014/main" id="{3034C6B3-7DC1-4006-9BB7-32A1EC4FA20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27763" y="2503488"/>
            <a:ext cx="13096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400" b="1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Eurofer </a:t>
            </a:r>
            <a:r>
              <a:rPr lang="en-US" altLang="en-US" sz="14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(3mm)</a:t>
            </a:r>
            <a:endParaRPr lang="en-US" altLang="en-US" sz="240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5549" name="Rectangle 38">
            <a:extLst>
              <a:ext uri="{FF2B5EF4-FFF2-40B4-BE49-F238E27FC236}">
                <a16:creationId xmlns:a16="http://schemas.microsoft.com/office/drawing/2014/main" id="{5B17F7DA-0D6B-4712-A5C3-EDC0798BA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3141663"/>
            <a:ext cx="13208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40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Coolant </a:t>
            </a:r>
            <a:r>
              <a:rPr lang="en-US" altLang="zh-CN" sz="1400" b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He/H</a:t>
            </a:r>
            <a:r>
              <a:rPr lang="en-US" altLang="zh-CN" sz="1400" b="1" baseline="-2500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</a:t>
            </a:r>
            <a:r>
              <a:rPr lang="en-US" altLang="zh-CN" sz="1400" b="1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O </a:t>
            </a:r>
          </a:p>
          <a:p>
            <a:r>
              <a:rPr lang="en-US" altLang="zh-CN" sz="140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high press/temp</a:t>
            </a:r>
            <a:endParaRPr lang="en-GB" altLang="zh-CN"/>
          </a:p>
        </p:txBody>
      </p:sp>
      <p:sp>
        <p:nvSpPr>
          <p:cNvPr id="16" name="Rectangle 39">
            <a:extLst>
              <a:ext uri="{FF2B5EF4-FFF2-40B4-BE49-F238E27FC236}">
                <a16:creationId xmlns:a16="http://schemas.microsoft.com/office/drawing/2014/main" id="{29D11EC0-DD44-4AD8-AA33-5411244B696C}"/>
              </a:ext>
            </a:extLst>
          </p:cNvPr>
          <p:cNvSpPr>
            <a:spLocks/>
          </p:cNvSpPr>
          <p:nvPr/>
        </p:nvSpPr>
        <p:spPr>
          <a:xfrm rot="16200000">
            <a:off x="7523957" y="2509044"/>
            <a:ext cx="1871662" cy="53975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17" name="Rectangle 40">
            <a:extLst>
              <a:ext uri="{FF2B5EF4-FFF2-40B4-BE49-F238E27FC236}">
                <a16:creationId xmlns:a16="http://schemas.microsoft.com/office/drawing/2014/main" id="{4F81DE6C-F327-47DF-B251-42B98A40A32D}"/>
              </a:ext>
            </a:extLst>
          </p:cNvPr>
          <p:cNvSpPr>
            <a:spLocks/>
          </p:cNvSpPr>
          <p:nvPr/>
        </p:nvSpPr>
        <p:spPr>
          <a:xfrm>
            <a:off x="7640638" y="2381250"/>
            <a:ext cx="179387" cy="179388"/>
          </a:xfrm>
          <a:prstGeom prst="rect">
            <a:avLst/>
          </a:prstGeom>
          <a:solidFill>
            <a:srgbClr val="00CC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18" name="Rectangle 41">
            <a:extLst>
              <a:ext uri="{FF2B5EF4-FFF2-40B4-BE49-F238E27FC236}">
                <a16:creationId xmlns:a16="http://schemas.microsoft.com/office/drawing/2014/main" id="{46501F46-71CB-4999-B1FC-4BE2C776F83A}"/>
              </a:ext>
            </a:extLst>
          </p:cNvPr>
          <p:cNvSpPr>
            <a:spLocks/>
          </p:cNvSpPr>
          <p:nvPr/>
        </p:nvSpPr>
        <p:spPr>
          <a:xfrm>
            <a:off x="7640638" y="2693988"/>
            <a:ext cx="179387" cy="179387"/>
          </a:xfrm>
          <a:prstGeom prst="rect">
            <a:avLst/>
          </a:prstGeom>
          <a:solidFill>
            <a:srgbClr val="00CC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19" name="Rectangle 42">
            <a:extLst>
              <a:ext uri="{FF2B5EF4-FFF2-40B4-BE49-F238E27FC236}">
                <a16:creationId xmlns:a16="http://schemas.microsoft.com/office/drawing/2014/main" id="{3756FC83-9A8A-436D-BB8A-048336CD2102}"/>
              </a:ext>
            </a:extLst>
          </p:cNvPr>
          <p:cNvSpPr>
            <a:spLocks/>
          </p:cNvSpPr>
          <p:nvPr/>
        </p:nvSpPr>
        <p:spPr>
          <a:xfrm>
            <a:off x="7640638" y="3005138"/>
            <a:ext cx="179387" cy="180975"/>
          </a:xfrm>
          <a:prstGeom prst="rect">
            <a:avLst/>
          </a:prstGeom>
          <a:solidFill>
            <a:srgbClr val="00CC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20" name="Rectangle 43">
            <a:extLst>
              <a:ext uri="{FF2B5EF4-FFF2-40B4-BE49-F238E27FC236}">
                <a16:creationId xmlns:a16="http://schemas.microsoft.com/office/drawing/2014/main" id="{A9C456D6-838D-426A-9A99-6B993912EED2}"/>
              </a:ext>
            </a:extLst>
          </p:cNvPr>
          <p:cNvSpPr>
            <a:spLocks/>
          </p:cNvSpPr>
          <p:nvPr/>
        </p:nvSpPr>
        <p:spPr>
          <a:xfrm>
            <a:off x="7640638" y="3317875"/>
            <a:ext cx="179387" cy="179388"/>
          </a:xfrm>
          <a:prstGeom prst="rect">
            <a:avLst/>
          </a:prstGeom>
          <a:solidFill>
            <a:srgbClr val="00CC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cxnSp>
        <p:nvCxnSpPr>
          <p:cNvPr id="21" name="Straight Connector 44">
            <a:extLst>
              <a:ext uri="{FF2B5EF4-FFF2-40B4-BE49-F238E27FC236}">
                <a16:creationId xmlns:a16="http://schemas.microsoft.com/office/drawing/2014/main" id="{0A2CF0F8-72BE-4851-8102-E2F142667833}"/>
              </a:ext>
            </a:extLst>
          </p:cNvPr>
          <p:cNvCxnSpPr>
            <a:cxnSpLocks noChangeAspect="1"/>
          </p:cNvCxnSpPr>
          <p:nvPr/>
        </p:nvCxnSpPr>
        <p:spPr>
          <a:xfrm>
            <a:off x="7643813" y="2700338"/>
            <a:ext cx="0" cy="180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45">
            <a:extLst>
              <a:ext uri="{FF2B5EF4-FFF2-40B4-BE49-F238E27FC236}">
                <a16:creationId xmlns:a16="http://schemas.microsoft.com/office/drawing/2014/main" id="{CE9CB099-BFAE-49D9-8095-EEF0AFABD5FA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6389688" y="3411538"/>
            <a:ext cx="1331912" cy="0"/>
          </a:xfrm>
          <a:prstGeom prst="line">
            <a:avLst/>
          </a:prstGeom>
          <a:ln w="28575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46">
            <a:extLst>
              <a:ext uri="{FF2B5EF4-FFF2-40B4-BE49-F238E27FC236}">
                <a16:creationId xmlns:a16="http://schemas.microsoft.com/office/drawing/2014/main" id="{D7637D34-1FF1-4551-961A-A8D9F5EA18B8}"/>
              </a:ext>
            </a:extLst>
          </p:cNvPr>
          <p:cNvSpPr>
            <a:spLocks/>
          </p:cNvSpPr>
          <p:nvPr/>
        </p:nvSpPr>
        <p:spPr>
          <a:xfrm>
            <a:off x="7640638" y="1843088"/>
            <a:ext cx="179387" cy="88900"/>
          </a:xfrm>
          <a:prstGeom prst="rect">
            <a:avLst/>
          </a:prstGeom>
          <a:solidFill>
            <a:srgbClr val="00CC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24" name="Rectangle 47">
            <a:extLst>
              <a:ext uri="{FF2B5EF4-FFF2-40B4-BE49-F238E27FC236}">
                <a16:creationId xmlns:a16="http://schemas.microsoft.com/office/drawing/2014/main" id="{116866FB-A68F-4B2F-B404-9088332148BE}"/>
              </a:ext>
            </a:extLst>
          </p:cNvPr>
          <p:cNvSpPr>
            <a:spLocks/>
          </p:cNvSpPr>
          <p:nvPr/>
        </p:nvSpPr>
        <p:spPr>
          <a:xfrm>
            <a:off x="7640638" y="3625850"/>
            <a:ext cx="179387" cy="88900"/>
          </a:xfrm>
          <a:prstGeom prst="rect">
            <a:avLst/>
          </a:prstGeom>
          <a:solidFill>
            <a:srgbClr val="00CC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dirty="0"/>
          </a:p>
        </p:txBody>
      </p:sp>
      <p:sp>
        <p:nvSpPr>
          <p:cNvPr id="65559" name="Rectangle 48">
            <a:extLst>
              <a:ext uri="{FF2B5EF4-FFF2-40B4-BE49-F238E27FC236}">
                <a16:creationId xmlns:a16="http://schemas.microsoft.com/office/drawing/2014/main" id="{E1A7D811-143A-4FB9-BA92-ADB60B90982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7845425" y="2589213"/>
            <a:ext cx="12461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600">
                <a:solidFill>
                  <a:srgbClr val="00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breeding zone</a:t>
            </a:r>
            <a:endParaRPr lang="en-GB" altLang="zh-CN" sz="2000"/>
          </a:p>
        </p:txBody>
      </p:sp>
      <p:sp>
        <p:nvSpPr>
          <p:cNvPr id="65560" name="Text Box 57">
            <a:extLst>
              <a:ext uri="{FF2B5EF4-FFF2-40B4-BE49-F238E27FC236}">
                <a16:creationId xmlns:a16="http://schemas.microsoft.com/office/drawing/2014/main" id="{5CA08909-0882-419A-B0F7-ACB6CEC448A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678613" y="1558925"/>
            <a:ext cx="25019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en-US" sz="14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 FW - breeding blanket</a:t>
            </a:r>
            <a:endParaRPr lang="en-US" altLang="en-US" sz="2400"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75BCABF9-03A5-4F70-ACA9-D356EA3E9D4E}"/>
              </a:ext>
            </a:extLst>
          </p:cNvPr>
          <p:cNvGraphicFramePr>
            <a:graphicFrameLocks noGrp="1"/>
          </p:cNvGraphicFramePr>
          <p:nvPr/>
        </p:nvGraphicFramePr>
        <p:xfrm>
          <a:off x="233363" y="2643188"/>
          <a:ext cx="5634037" cy="74136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634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68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ITER FW designed for up to 4.7MW/m</a:t>
                      </a:r>
                      <a:r>
                        <a:rPr lang="en-US" sz="1800" baseline="30000" dirty="0"/>
                        <a:t>2</a:t>
                      </a:r>
                      <a:r>
                        <a:rPr lang="en-US" sz="1800" dirty="0"/>
                        <a:t>.</a:t>
                      </a:r>
                      <a:endParaRPr lang="en-GB" sz="1800" dirty="0"/>
                    </a:p>
                  </a:txBody>
                  <a:tcPr marL="91434" marR="91434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Present DEMO first wall (FW) capabilities </a:t>
                      </a:r>
                      <a:r>
                        <a:rPr lang="en-GB" sz="1800" dirty="0"/>
                        <a:t>~1-1.5 MW/m</a:t>
                      </a:r>
                      <a:r>
                        <a:rPr lang="en-GB" sz="1800" baseline="30000" dirty="0"/>
                        <a:t>2</a:t>
                      </a:r>
                      <a:r>
                        <a:rPr lang="en-GB" sz="1800" baseline="0" dirty="0"/>
                        <a:t>.</a:t>
                      </a:r>
                      <a:endParaRPr lang="en-GB" sz="1800" b="1" baseline="0" dirty="0"/>
                    </a:p>
                  </a:txBody>
                  <a:tcPr marL="91434" marR="91434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" name="Rectangle 12">
            <a:extLst>
              <a:ext uri="{FF2B5EF4-FFF2-40B4-BE49-F238E27FC236}">
                <a16:creationId xmlns:a16="http://schemas.microsoft.com/office/drawing/2014/main" id="{8ED73E41-A82A-4CA2-8B65-B6529CA4FB19}"/>
              </a:ext>
            </a:extLst>
          </p:cNvPr>
          <p:cNvSpPr/>
          <p:nvPr/>
        </p:nvSpPr>
        <p:spPr>
          <a:xfrm>
            <a:off x="2393950" y="3956050"/>
            <a:ext cx="6499225" cy="2616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b="1" dirty="0"/>
              <a:t>DEMO Plasma and geometry optimization:</a:t>
            </a:r>
          </a:p>
          <a:p>
            <a:pPr marL="285750" indent="-285750" algn="just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/>
              <a:t>Passive and active Vertical Stabilization optimization of single and double null configurations</a:t>
            </a:r>
          </a:p>
          <a:p>
            <a:pPr marL="285750" indent="-285750" algn="just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/>
              <a:t>Increase Plasma elongation → increase fusion power → reduce machine major radius </a:t>
            </a:r>
          </a:p>
          <a:p>
            <a:pPr marL="285750" indent="-285750" algn="just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dirty="0"/>
              <a:t>Identification and design of plasma-wall contact areas and discrete limiters protection strategy.</a:t>
            </a:r>
          </a:p>
          <a:p>
            <a:pPr>
              <a:spcBef>
                <a:spcPts val="600"/>
              </a:spcBef>
              <a:defRPr/>
            </a:pPr>
            <a:endParaRPr lang="en-US" dirty="0"/>
          </a:p>
        </p:txBody>
      </p:sp>
      <p:pic>
        <p:nvPicPr>
          <p:cNvPr id="65570" name="Picture 14">
            <a:extLst>
              <a:ext uri="{FF2B5EF4-FFF2-40B4-BE49-F238E27FC236}">
                <a16:creationId xmlns:a16="http://schemas.microsoft.com/office/drawing/2014/main" id="{2CFBDE30-0284-4EBB-828D-539252D9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1" t="11656" r="31488" b="8415"/>
          <a:stretch>
            <a:fillRect/>
          </a:stretch>
        </p:blipFill>
        <p:spPr bwMode="auto">
          <a:xfrm>
            <a:off x="107950" y="3475038"/>
            <a:ext cx="22860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标题 1">
            <a:extLst>
              <a:ext uri="{FF2B5EF4-FFF2-40B4-BE49-F238E27FC236}">
                <a16:creationId xmlns:a16="http://schemas.microsoft.com/office/drawing/2014/main" id="{EFBF5766-2776-4460-9158-C7671E0202E9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DEMO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5572" name="Rectangle 4">
            <a:extLst>
              <a:ext uri="{FF2B5EF4-FFF2-40B4-BE49-F238E27FC236}">
                <a16:creationId xmlns:a16="http://schemas.microsoft.com/office/drawing/2014/main" id="{DE4F23A0-0676-442F-B98A-DE7DE78B7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D2BFA0F-9DAB-418F-BFB7-A6ECEA13A8E3}"/>
              </a:ext>
            </a:extLst>
          </p:cNvPr>
          <p:cNvSpPr/>
          <p:nvPr/>
        </p:nvSpPr>
        <p:spPr>
          <a:xfrm>
            <a:off x="2714625" y="6286500"/>
            <a:ext cx="30956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MF-I20 Francesco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Maviglia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4D844A-698A-4629-BF1E-3760AE383CFE}"/>
              </a:ext>
            </a:extLst>
          </p:cNvPr>
          <p:cNvSpPr txBox="1">
            <a:spLocks/>
          </p:cNvSpPr>
          <p:nvPr/>
        </p:nvSpPr>
        <p:spPr bwMode="auto">
          <a:xfrm>
            <a:off x="179388" y="1208088"/>
            <a:ext cx="885666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+mj-lt"/>
                <a:ea typeface="+mj-ea"/>
                <a:cs typeface="+mj-cs"/>
              </a:rPr>
              <a:t>Progress in European research towards efficient Plasma-Facing Components for ITER and DEMO</a:t>
            </a:r>
            <a:endParaRPr lang="en-GB" sz="2400" dirty="0">
              <a:latin typeface="+mj-lt"/>
              <a:ea typeface="+mj-ea"/>
              <a:cs typeface="+mj-cs"/>
            </a:endParaRPr>
          </a:p>
        </p:txBody>
      </p:sp>
      <p:sp>
        <p:nvSpPr>
          <p:cNvPr id="66563" name="TextBox 4">
            <a:extLst>
              <a:ext uri="{FF2B5EF4-FFF2-40B4-BE49-F238E27FC236}">
                <a16:creationId xmlns:a16="http://schemas.microsoft.com/office/drawing/2014/main" id="{855343DF-15A0-4310-A03E-AC7031A4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2071688"/>
            <a:ext cx="3986213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de-DE" altLang="zh-CN" sz="2000"/>
              <a:t>Research related to: </a:t>
            </a:r>
            <a:r>
              <a:rPr lang="de-DE" altLang="zh-CN" sz="2000" b="1" u="sng"/>
              <a:t>EUROfusion Roadmap Mission 2: Heat Exhaust Systems</a:t>
            </a:r>
            <a:br>
              <a:rPr lang="de-DE" altLang="zh-CN" sz="2000"/>
            </a:br>
            <a:r>
              <a:rPr lang="de-DE" altLang="zh-CN" sz="2000" b="1" u="sng"/>
              <a:t>Baseline strategy:</a:t>
            </a:r>
            <a:r>
              <a:rPr lang="de-DE" altLang="zh-CN" sz="2000" b="1"/>
              <a:t> </a:t>
            </a:r>
            <a:r>
              <a:rPr lang="de-DE" altLang="zh-CN" sz="2000"/>
              <a:t>Conventional tungsten single null divertor</a:t>
            </a:r>
          </a:p>
          <a:p>
            <a:r>
              <a:rPr lang="de-DE" altLang="zh-CN" sz="2000" b="1" u="sng"/>
              <a:t>Risk mitigation strategy:</a:t>
            </a:r>
            <a:r>
              <a:rPr lang="de-DE" altLang="zh-CN" sz="2000" b="1"/>
              <a:t> </a:t>
            </a:r>
            <a:r>
              <a:rPr lang="de-DE" altLang="zh-CN" sz="2000"/>
              <a:t>Alternative divertor design + materials (incl. Liquid metals)</a:t>
            </a:r>
          </a:p>
          <a:p>
            <a:r>
              <a:rPr lang="de-DE" altLang="zh-CN" sz="2000"/>
              <a:t>EUROfusion PFC research covers both strategies for ITER and DEMO. </a:t>
            </a:r>
          </a:p>
        </p:txBody>
      </p:sp>
      <p:pic>
        <p:nvPicPr>
          <p:cNvPr id="66564" name="Picture 2">
            <a:extLst>
              <a:ext uri="{FF2B5EF4-FFF2-40B4-BE49-F238E27FC236}">
                <a16:creationId xmlns:a16="http://schemas.microsoft.com/office/drawing/2014/main" id="{246B4215-4BFA-4DD1-9C9C-9C081B88E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2470150"/>
            <a:ext cx="4586287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Box 7">
            <a:extLst>
              <a:ext uri="{FF2B5EF4-FFF2-40B4-BE49-F238E27FC236}">
                <a16:creationId xmlns:a16="http://schemas.microsoft.com/office/drawing/2014/main" id="{7D554EC0-8A58-40E3-B48C-1CA3128A2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1175" y="3586163"/>
            <a:ext cx="4814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de-DE" altLang="zh-CN" sz="1400"/>
              <a:t>Laser, then plasma │ simultaneously │ plasma, then laser </a:t>
            </a:r>
            <a:endParaRPr lang="en-GB" altLang="zh-CN" sz="1400"/>
          </a:p>
        </p:txBody>
      </p:sp>
      <p:pic>
        <p:nvPicPr>
          <p:cNvPr id="66566" name="Picture 7">
            <a:extLst>
              <a:ext uri="{FF2B5EF4-FFF2-40B4-BE49-F238E27FC236}">
                <a16:creationId xmlns:a16="http://schemas.microsoft.com/office/drawing/2014/main" id="{707B8995-A8CE-4D43-A8AD-D7BAA611A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6"/>
          <a:stretch>
            <a:fillRect/>
          </a:stretch>
        </p:blipFill>
        <p:spPr bwMode="auto">
          <a:xfrm>
            <a:off x="4238625" y="3900488"/>
            <a:ext cx="262255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TextBox 9">
            <a:extLst>
              <a:ext uri="{FF2B5EF4-FFF2-40B4-BE49-F238E27FC236}">
                <a16:creationId xmlns:a16="http://schemas.microsoft.com/office/drawing/2014/main" id="{CE8DD271-0FF9-455E-A0FE-BDD7D4732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438" y="4037013"/>
            <a:ext cx="20875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de-DE" altLang="zh-CN" sz="1400">
                <a:solidFill>
                  <a:srgbClr val="FF0000"/>
                </a:solidFill>
              </a:rPr>
              <a:t>Deuterium</a:t>
            </a:r>
            <a:r>
              <a:rPr lang="de-DE" altLang="zh-CN" sz="1400"/>
              <a:t> accumulates in </a:t>
            </a:r>
            <a:r>
              <a:rPr lang="de-DE" altLang="zh-CN" sz="1400">
                <a:solidFill>
                  <a:srgbClr val="00B050"/>
                </a:solidFill>
              </a:rPr>
              <a:t>He-implanted zone </a:t>
            </a:r>
            <a:r>
              <a:rPr lang="de-DE" altLang="zh-CN" sz="1400"/>
              <a:t>below the surface</a:t>
            </a:r>
            <a:endParaRPr lang="en-GB" altLang="zh-CN" sz="1400"/>
          </a:p>
        </p:txBody>
      </p:sp>
      <p:sp>
        <p:nvSpPr>
          <p:cNvPr id="66568" name="TextBox 10">
            <a:extLst>
              <a:ext uri="{FF2B5EF4-FFF2-40B4-BE49-F238E27FC236}">
                <a16:creationId xmlns:a16="http://schemas.microsoft.com/office/drawing/2014/main" id="{51B66CDC-F07E-46AF-8D00-200C799D9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9763" y="2089150"/>
            <a:ext cx="2343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de-DE" altLang="zh-CN" sz="1600" b="1" u="sng"/>
              <a:t>Examples:</a:t>
            </a:r>
            <a:endParaRPr lang="en-GB" altLang="zh-CN" sz="1600"/>
          </a:p>
        </p:txBody>
      </p:sp>
      <p:pic>
        <p:nvPicPr>
          <p:cNvPr id="66569" name="Picture 4">
            <a:extLst>
              <a:ext uri="{FF2B5EF4-FFF2-40B4-BE49-F238E27FC236}">
                <a16:creationId xmlns:a16="http://schemas.microsoft.com/office/drawing/2014/main" id="{5672175C-C4D3-4891-8255-17B1F74AD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5124450"/>
            <a:ext cx="212725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0" name="TextBox 12">
            <a:extLst>
              <a:ext uri="{FF2B5EF4-FFF2-40B4-BE49-F238E27FC236}">
                <a16:creationId xmlns:a16="http://schemas.microsoft.com/office/drawing/2014/main" id="{2999F25A-4EE1-467C-8264-48215C549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5746750"/>
            <a:ext cx="20891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/>
            <a:r>
              <a:rPr lang="de-DE" altLang="zh-CN" sz="1400"/>
              <a:t>Vapour shielding limits the temperature of LM surface</a:t>
            </a:r>
            <a:endParaRPr lang="en-GB" altLang="zh-CN" sz="1400"/>
          </a:p>
        </p:txBody>
      </p:sp>
      <p:cxnSp>
        <p:nvCxnSpPr>
          <p:cNvPr id="14" name="Straight Arrow Connector 12">
            <a:extLst>
              <a:ext uri="{FF2B5EF4-FFF2-40B4-BE49-F238E27FC236}">
                <a16:creationId xmlns:a16="http://schemas.microsoft.com/office/drawing/2014/main" id="{8B56CCDA-9431-440B-AA3D-24ED0E20EAE0}"/>
              </a:ext>
            </a:extLst>
          </p:cNvPr>
          <p:cNvCxnSpPr/>
          <p:nvPr/>
        </p:nvCxnSpPr>
        <p:spPr>
          <a:xfrm flipH="1">
            <a:off x="5292725" y="4233863"/>
            <a:ext cx="1763713" cy="1444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E8555AA-F6EA-4E7C-A824-475875A49E5C}"/>
              </a:ext>
            </a:extLst>
          </p:cNvPr>
          <p:cNvCxnSpPr/>
          <p:nvPr/>
        </p:nvCxnSpPr>
        <p:spPr>
          <a:xfrm flipV="1">
            <a:off x="6665913" y="5818188"/>
            <a:ext cx="1074737" cy="127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>
            <a:extLst>
              <a:ext uri="{FF2B5EF4-FFF2-40B4-BE49-F238E27FC236}">
                <a16:creationId xmlns:a16="http://schemas.microsoft.com/office/drawing/2014/main" id="{917E94EA-F112-441E-A1AE-044FC224BF5B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DEMO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6574" name="Rectangle 4">
            <a:extLst>
              <a:ext uri="{FF2B5EF4-FFF2-40B4-BE49-F238E27FC236}">
                <a16:creationId xmlns:a16="http://schemas.microsoft.com/office/drawing/2014/main" id="{D7B34DF9-9156-4D94-83B9-109C4F2B0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62479" name="矩形 17">
            <a:extLst>
              <a:ext uri="{FF2B5EF4-FFF2-40B4-BE49-F238E27FC236}">
                <a16:creationId xmlns:a16="http://schemas.microsoft.com/office/drawing/2014/main" id="{8BF4F71A-7A5E-4DC9-BAEE-CD1172F37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6000750"/>
            <a:ext cx="283845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[MF-I19 Michael Reinhart]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ECEA059D-AC26-4181-84AB-11ABC203536D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DEMO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7587" name="Rectangle 4">
            <a:extLst>
              <a:ext uri="{FF2B5EF4-FFF2-40B4-BE49-F238E27FC236}">
                <a16:creationId xmlns:a16="http://schemas.microsoft.com/office/drawing/2014/main" id="{E2738709-FE00-4663-A5FC-2F8080560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288DCB1-05DB-4D73-9EB2-5F5B711C8F00}"/>
              </a:ext>
            </a:extLst>
          </p:cNvPr>
          <p:cNvSpPr/>
          <p:nvPr/>
        </p:nvSpPr>
        <p:spPr>
          <a:xfrm>
            <a:off x="6472238" y="4143375"/>
            <a:ext cx="267176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[MFP-15 </a:t>
            </a:r>
            <a:r>
              <a:rPr lang="en-GB" altLang="zh-CN" i="1" dirty="0" err="1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Kento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Miyamae]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7589" name="図 4">
            <a:extLst>
              <a:ext uri="{FF2B5EF4-FFF2-40B4-BE49-F238E27FC236}">
                <a16:creationId xmlns:a16="http://schemas.microsoft.com/office/drawing/2014/main" id="{B10BB103-DFA4-48B3-9E96-1EB4D1C2A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500188"/>
            <a:ext cx="4786313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矩形 9">
            <a:extLst>
              <a:ext uri="{FF2B5EF4-FFF2-40B4-BE49-F238E27FC236}">
                <a16:creationId xmlns:a16="http://schemas.microsoft.com/office/drawing/2014/main" id="{8E86664B-6466-4042-B5EC-5888DC64A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1071563"/>
            <a:ext cx="3773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ja-JP" sz="2000">
                <a:cs typeface="Arial" panose="020B0604020202020204" pitchFamily="34" charset="0"/>
              </a:rPr>
              <a:t>Calculation of Tritium Inventory </a:t>
            </a:r>
            <a:endParaRPr lang="zh-CN" altLang="en-US" sz="2000">
              <a:cs typeface="Arial" panose="020B0604020202020204" pitchFamily="34" charset="0"/>
            </a:endParaRPr>
          </a:p>
        </p:txBody>
      </p:sp>
      <p:sp>
        <p:nvSpPr>
          <p:cNvPr id="67591" name="矩形 10">
            <a:extLst>
              <a:ext uri="{FF2B5EF4-FFF2-40B4-BE49-F238E27FC236}">
                <a16:creationId xmlns:a16="http://schemas.microsoft.com/office/drawing/2014/main" id="{B50C23E0-C96C-4C7D-9798-2A914F81D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5022850"/>
            <a:ext cx="83581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ja-JP" sz="2000">
                <a:cs typeface="Arial" panose="020B0604020202020204" pitchFamily="34" charset="0"/>
              </a:rPr>
              <a:t>Initial loading of tritium in a fusion reactor is a serious issue because of availability of tritium. </a:t>
            </a:r>
          </a:p>
          <a:p>
            <a:r>
              <a:rPr lang="en-US" altLang="ja-JP" sz="2000">
                <a:cs typeface="Arial" panose="020B0604020202020204" pitchFamily="34" charset="0"/>
              </a:rPr>
              <a:t>In the present model, possibility of DD start-up scenario is discussed regarding the hydrogenic isotope effect, the time development of ion temperature, and a profile structure of fusion plasma</a:t>
            </a:r>
            <a:endParaRPr lang="zh-CN" altLang="en-US" sz="20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5">
            <a:extLst>
              <a:ext uri="{FF2B5EF4-FFF2-40B4-BE49-F238E27FC236}">
                <a16:creationId xmlns:a16="http://schemas.microsoft.com/office/drawing/2014/main" id="{2CCA1B10-7947-479E-9F4E-59534E2BDB2E}"/>
              </a:ext>
            </a:extLst>
          </p:cNvPr>
          <p:cNvSpPr txBox="1"/>
          <p:nvPr/>
        </p:nvSpPr>
        <p:spPr>
          <a:xfrm>
            <a:off x="501650" y="941388"/>
            <a:ext cx="8405813" cy="369887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1" lang="en-US" altLang="ja-JP" b="1">
                <a:latin typeface="Times"/>
                <a:ea typeface="Times"/>
                <a:cs typeface="Times"/>
              </a:rPr>
              <a:t>Power handling is challenging: NTT  proposal “Power handling-first design”</a:t>
            </a:r>
            <a:endParaRPr kumimoji="1" lang="ja-JP" altLang="en-US" b="1">
              <a:latin typeface="Times"/>
              <a:ea typeface="Times"/>
              <a:cs typeface="Times"/>
            </a:endParaRPr>
          </a:p>
        </p:txBody>
      </p:sp>
      <p:pic>
        <p:nvPicPr>
          <p:cNvPr id="27" name="図 6">
            <a:extLst>
              <a:ext uri="{FF2B5EF4-FFF2-40B4-BE49-F238E27FC236}">
                <a16:creationId xmlns:a16="http://schemas.microsoft.com/office/drawing/2014/main" id="{2BD08127-888B-4034-B19C-035BCDB86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25" y="1525588"/>
            <a:ext cx="3001963" cy="1706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612" name="テキスト ボックス 7">
            <a:extLst>
              <a:ext uri="{FF2B5EF4-FFF2-40B4-BE49-F238E27FC236}">
                <a16:creationId xmlns:a16="http://schemas.microsoft.com/office/drawing/2014/main" id="{E55EE0A0-F8DB-4CA6-8B09-C32D079A9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3232150"/>
            <a:ext cx="3108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Success of TCV&amp; DIII-D experiments</a:t>
            </a:r>
          </a:p>
          <a:p>
            <a:r>
              <a:rPr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DIII-D: </a:t>
            </a:r>
            <a:r>
              <a:rPr lang="en-US" altLang="ja-JP" sz="1400" b="1">
                <a:latin typeface="Symbol" panose="05050102010706020507" pitchFamily="18" charset="2"/>
              </a:rPr>
              <a:t>b</a:t>
            </a:r>
            <a:r>
              <a:rPr lang="en-US" altLang="ja-JP" sz="1400" b="1" baseline="-25000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N</a:t>
            </a:r>
            <a:r>
              <a:rPr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=2.6, HH=1.2, L-mode edge</a:t>
            </a:r>
          </a:p>
          <a:p>
            <a:r>
              <a:rPr kumimoji="1"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M. Austin(this conference)</a:t>
            </a:r>
            <a:endParaRPr kumimoji="1" lang="ja-JP" altLang="en-US" sz="1400" b="1">
              <a:latin typeface="Times" panose="02020603050405020304" pitchFamily="18" charset="0"/>
              <a:ea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9" name="図 9">
            <a:extLst>
              <a:ext uri="{FF2B5EF4-FFF2-40B4-BE49-F238E27FC236}">
                <a16:creationId xmlns:a16="http://schemas.microsoft.com/office/drawing/2014/main" id="{84B85311-416F-4F33-AEED-BEC1249C3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638" y="1338263"/>
            <a:ext cx="4949825" cy="2247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614" name="テキスト ボックス 10">
            <a:extLst>
              <a:ext uri="{FF2B5EF4-FFF2-40B4-BE49-F238E27FC236}">
                <a16:creationId xmlns:a16="http://schemas.microsoft.com/office/drawing/2014/main" id="{0A9D72CC-32A7-40AF-BD18-7C7F87B01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2063" y="3570288"/>
            <a:ext cx="52355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FEC2016 (</a:t>
            </a:r>
            <a:r>
              <a:rPr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R=9m, 3GW, SSO )</a:t>
            </a:r>
            <a:r>
              <a:rPr kumimoji="1"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     FEC2018(</a:t>
            </a:r>
            <a:r>
              <a:rPr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R=7m, ~2GW, SSO)</a:t>
            </a:r>
          </a:p>
          <a:p>
            <a:r>
              <a:rPr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D. Chen System code  (</a:t>
            </a:r>
            <a:r>
              <a:rPr lang="en-US" altLang="ja-JP" sz="1400" b="1">
                <a:latin typeface="Symbol" panose="05050102010706020507" pitchFamily="18" charset="2"/>
              </a:rPr>
              <a:t>d</a:t>
            </a:r>
            <a:r>
              <a:rPr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&lt;0) , T. Ando, Racetrack TF design</a:t>
            </a:r>
            <a:endParaRPr kumimoji="1" lang="ja-JP" altLang="en-US" sz="1400" b="1">
              <a:latin typeface="Times" panose="02020603050405020304" pitchFamily="18" charset="0"/>
              <a:ea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1" name="右矢印 11">
            <a:extLst>
              <a:ext uri="{FF2B5EF4-FFF2-40B4-BE49-F238E27FC236}">
                <a16:creationId xmlns:a16="http://schemas.microsoft.com/office/drawing/2014/main" id="{63BF9FA4-DE6C-428E-AA75-0CB87A756A33}"/>
              </a:ext>
            </a:extLst>
          </p:cNvPr>
          <p:cNvSpPr/>
          <p:nvPr/>
        </p:nvSpPr>
        <p:spPr>
          <a:xfrm>
            <a:off x="3343275" y="2133600"/>
            <a:ext cx="398463" cy="36353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ja-JP" altLang="en-US"/>
          </a:p>
        </p:txBody>
      </p:sp>
      <p:pic>
        <p:nvPicPr>
          <p:cNvPr id="68616" name="図 12">
            <a:extLst>
              <a:ext uri="{FF2B5EF4-FFF2-40B4-BE49-F238E27FC236}">
                <a16:creationId xmlns:a16="http://schemas.microsoft.com/office/drawing/2014/main" id="{02FE9E20-83CF-4CD2-ACBC-F68F1974B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9400"/>
            <a:ext cx="4713288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7" name="テキスト ボックス 13">
            <a:extLst>
              <a:ext uri="{FF2B5EF4-FFF2-40B4-BE49-F238E27FC236}">
                <a16:creationId xmlns:a16="http://schemas.microsoft.com/office/drawing/2014/main" id="{707F971A-A2E1-46C6-B60B-86EDB3C3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13" y="5853113"/>
            <a:ext cx="4549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ja-JP" sz="1200" b="1">
                <a:latin typeface="Symbol" panose="05050102010706020507" pitchFamily="18" charset="2"/>
              </a:rPr>
              <a:t>b</a:t>
            </a:r>
            <a:r>
              <a:rPr kumimoji="1" lang="en-US" altLang="ja-JP" sz="1200" b="1" baseline="-25000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N</a:t>
            </a:r>
            <a:r>
              <a:rPr lang="en-US" altLang="ja-JP" sz="12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&gt;3 stable:</a:t>
            </a:r>
            <a:r>
              <a:rPr kumimoji="1" lang="en-US" altLang="ja-JP" sz="12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Mercier limited core</a:t>
            </a:r>
            <a:r>
              <a:rPr lang="en-US" altLang="ja-JP" sz="12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1" lang="en-US" altLang="ja-JP" sz="12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ballooning limited outer</a:t>
            </a:r>
          </a:p>
          <a:p>
            <a:r>
              <a:rPr lang="en-US" altLang="ja-JP" sz="12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(S. Medvedev, NF2015)</a:t>
            </a:r>
            <a:endParaRPr kumimoji="1" lang="en-US" altLang="ja-JP" sz="1200" b="1">
              <a:latin typeface="Times" panose="02020603050405020304" pitchFamily="18" charset="0"/>
              <a:ea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altLang="ja-JP" sz="12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Small pedestal pressure </a:t>
            </a:r>
            <a:r>
              <a:rPr kumimoji="1" lang="en-US" altLang="ja-JP" sz="12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 limit to reduce ELM energy loss</a:t>
            </a:r>
          </a:p>
          <a:p>
            <a:r>
              <a:rPr lang="en-US" altLang="ja-JP" sz="12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(G. Melre, PPCF2017)</a:t>
            </a:r>
            <a:endParaRPr kumimoji="1" lang="ja-JP" altLang="en-US" sz="1200" b="1">
              <a:latin typeface="Times" panose="02020603050405020304" pitchFamily="18" charset="0"/>
              <a:ea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68618" name="図 14">
            <a:extLst>
              <a:ext uri="{FF2B5EF4-FFF2-40B4-BE49-F238E27FC236}">
                <a16:creationId xmlns:a16="http://schemas.microsoft.com/office/drawing/2014/main" id="{F08522CA-69EC-4322-86B9-75F29135C6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4114800"/>
            <a:ext cx="24526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9" name="テキスト ボックス 15">
            <a:extLst>
              <a:ext uri="{FF2B5EF4-FFF2-40B4-BE49-F238E27FC236}">
                <a16:creationId xmlns:a16="http://schemas.microsoft.com/office/drawing/2014/main" id="{0CD24582-DB93-4E81-8E4F-1B409BBDC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4121150"/>
            <a:ext cx="197643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2.5MAT FTE coils :</a:t>
            </a:r>
          </a:p>
          <a:p>
            <a:r>
              <a:rPr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J. Li</a:t>
            </a:r>
            <a:endParaRPr kumimoji="1" lang="en-US" altLang="ja-JP" sz="1400" b="1">
              <a:latin typeface="Times" panose="02020603050405020304" pitchFamily="18" charset="0"/>
              <a:ea typeface="Times" panose="02020603050405020304" pitchFamily="18" charset="0"/>
              <a:cs typeface="Times" panose="02020603050405020304" pitchFamily="18" charset="0"/>
            </a:endParaRPr>
          </a:p>
          <a:p>
            <a:endParaRPr kumimoji="1" lang="en-US" altLang="ja-JP" sz="1400" b="1">
              <a:latin typeface="Times" panose="02020603050405020304" pitchFamily="18" charset="0"/>
              <a:ea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Grazing angle: ~2 deg.</a:t>
            </a:r>
          </a:p>
          <a:p>
            <a:r>
              <a:rPr lang="en-US" altLang="ja-JP" sz="1400" b="1">
                <a:latin typeface="Times" panose="02020603050405020304" pitchFamily="18" charset="0"/>
                <a:ea typeface="Times" panose="02020603050405020304" pitchFamily="18" charset="0"/>
                <a:cs typeface="Times" panose="02020603050405020304" pitchFamily="18" charset="0"/>
              </a:rPr>
              <a:t>Both legs controllable</a:t>
            </a:r>
            <a:endParaRPr kumimoji="1" lang="ja-JP" altLang="en-US" sz="1400" b="1">
              <a:latin typeface="Times" panose="02020603050405020304" pitchFamily="18" charset="0"/>
              <a:ea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3E5923C2-3512-4A57-8930-FFEDD2A61BA4}"/>
              </a:ext>
            </a:extLst>
          </p:cNvPr>
          <p:cNvSpPr txBox="1">
            <a:spLocks/>
          </p:cNvSpPr>
          <p:nvPr/>
        </p:nvSpPr>
        <p:spPr bwMode="auto">
          <a:xfrm>
            <a:off x="447675" y="0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DEMO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8621" name="Rectangle 4">
            <a:extLst>
              <a:ext uri="{FF2B5EF4-FFF2-40B4-BE49-F238E27FC236}">
                <a16:creationId xmlns:a16="http://schemas.microsoft.com/office/drawing/2014/main" id="{E98C96D7-C1C1-4B91-9F5D-4543AA18C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865188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31E4D8C-043C-4C52-A399-848DC7EB02A0}"/>
              </a:ext>
            </a:extLst>
          </p:cNvPr>
          <p:cNvSpPr/>
          <p:nvPr/>
        </p:nvSpPr>
        <p:spPr>
          <a:xfrm>
            <a:off x="6500813" y="6286500"/>
            <a:ext cx="2659062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[MF-O1 Mitsuru Kikuchi]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E349627A-0943-4247-9031-433AC0787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643063"/>
            <a:ext cx="9056687" cy="38576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矩形 6">
            <a:extLst>
              <a:ext uri="{FF2B5EF4-FFF2-40B4-BE49-F238E27FC236}">
                <a16:creationId xmlns:a16="http://schemas.microsoft.com/office/drawing/2014/main" id="{54C2378E-75CE-4BF6-B12C-96B56FFE5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428750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[MF-129 Linjin Zheng]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69636" name="Rectangle 4">
            <a:extLst>
              <a:ext uri="{FF2B5EF4-FFF2-40B4-BE49-F238E27FC236}">
                <a16:creationId xmlns:a16="http://schemas.microsoft.com/office/drawing/2014/main" id="{031546F0-3E46-468F-846E-D057065CB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CC83D6F3-6EC5-4D42-BC7C-256AEC5A2365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MHD Stability for NTT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F1A1434C-57B5-4FB2-A3D6-FAE9B815E7EA}"/>
              </a:ext>
            </a:extLst>
          </p:cNvPr>
          <p:cNvSpPr/>
          <p:nvPr/>
        </p:nvSpPr>
        <p:spPr>
          <a:xfrm>
            <a:off x="6567488" y="1285875"/>
            <a:ext cx="25050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[</a:t>
            </a:r>
            <a:r>
              <a:rPr lang="en-GB" altLang="zh-CN" i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MF-O17 Laurie Porte]</a:t>
            </a:r>
            <a:endParaRPr lang="zh-CN" altLang="en-US" i="1" dirty="0">
              <a:solidFill>
                <a:srgbClr val="0000FF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pSp>
        <p:nvGrpSpPr>
          <p:cNvPr id="70659" name="Group 6">
            <a:extLst>
              <a:ext uri="{FF2B5EF4-FFF2-40B4-BE49-F238E27FC236}">
                <a16:creationId xmlns:a16="http://schemas.microsoft.com/office/drawing/2014/main" id="{69339F06-45E1-461C-BA01-2A61775C28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950" y="1406525"/>
            <a:ext cx="2593975" cy="2879725"/>
            <a:chOff x="251520" y="699542"/>
            <a:chExt cx="4824536" cy="4018260"/>
          </a:xfrm>
        </p:grpSpPr>
        <p:pic>
          <p:nvPicPr>
            <p:cNvPr id="70664" name="Picture 8">
              <a:extLst>
                <a:ext uri="{FF2B5EF4-FFF2-40B4-BE49-F238E27FC236}">
                  <a16:creationId xmlns:a16="http://schemas.microsoft.com/office/drawing/2014/main" id="{E1EC3368-9CEE-4641-8B4D-E1EC7DE4854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699542"/>
              <a:ext cx="4524946" cy="39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9">
              <a:extLst>
                <a:ext uri="{FF2B5EF4-FFF2-40B4-BE49-F238E27FC236}">
                  <a16:creationId xmlns:a16="http://schemas.microsoft.com/office/drawing/2014/main" id="{31032C96-5D44-43F9-A686-C07605651856}"/>
                </a:ext>
              </a:extLst>
            </p:cNvPr>
            <p:cNvSpPr/>
            <p:nvPr/>
          </p:nvSpPr>
          <p:spPr>
            <a:xfrm>
              <a:off x="251520" y="4443125"/>
              <a:ext cx="4824536" cy="2746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70660" name="Titolo 1">
            <a:extLst>
              <a:ext uri="{FF2B5EF4-FFF2-40B4-BE49-F238E27FC236}">
                <a16:creationId xmlns:a16="http://schemas.microsoft.com/office/drawing/2014/main" id="{440D30AD-8A4D-4496-AB26-8DF651F8EE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85750"/>
            <a:ext cx="9144000" cy="627063"/>
          </a:xfrm>
        </p:spPr>
        <p:txBody>
          <a:bodyPr/>
          <a:lstStyle/>
          <a:p>
            <a:pPr eaLnBrk="1" hangingPunct="1"/>
            <a:r>
              <a:rPr lang="it-IT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Shaping on Confinement</a:t>
            </a:r>
          </a:p>
        </p:txBody>
      </p:sp>
      <p:sp>
        <p:nvSpPr>
          <p:cNvPr id="70661" name="Segnaposto contenuto 2">
            <a:extLst>
              <a:ext uri="{FF2B5EF4-FFF2-40B4-BE49-F238E27FC236}">
                <a16:creationId xmlns:a16="http://schemas.microsoft.com/office/drawing/2014/main" id="{04624F36-B06F-430B-887F-08F5708171D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89213" y="1357313"/>
            <a:ext cx="3722687" cy="3817937"/>
          </a:xfrm>
        </p:spPr>
        <p:txBody>
          <a:bodyPr/>
          <a:lstStyle/>
          <a:p>
            <a:r>
              <a:rPr lang="it-IT" altLang="zh-CN" sz="1400">
                <a:latin typeface="Arial" panose="020B0604020202020204" pitchFamily="34" charset="0"/>
                <a:cs typeface="Arial" panose="020B0604020202020204" pitchFamily="34" charset="0"/>
              </a:rPr>
              <a:t>Characterization of </a:t>
            </a:r>
            <a:r>
              <a:rPr lang="el-GR" altLang="zh-CN" sz="1400" i="1">
                <a:cs typeface="Arial" panose="020B0604020202020204" pitchFamily="34" charset="0"/>
              </a:rPr>
              <a:t>δ</a:t>
            </a:r>
            <a:r>
              <a:rPr lang="en-US" altLang="zh-CN" sz="14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400" i="1" baseline="-25000">
                <a:latin typeface="Arial" panose="020B0604020202020204" pitchFamily="34" charset="0"/>
                <a:cs typeface="Arial" panose="020B0604020202020204" pitchFamily="34" charset="0"/>
              </a:rPr>
              <a:t>rad</a:t>
            </a:r>
            <a:r>
              <a:rPr lang="it-IT" altLang="zh-CN" sz="140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l-GR" altLang="zh-CN" sz="1400" i="1">
                <a:cs typeface="Arial" panose="020B0604020202020204" pitchFamily="34" charset="0"/>
              </a:rPr>
              <a:t>δ</a:t>
            </a:r>
            <a:r>
              <a:rPr lang="de-CH" altLang="zh-CN" sz="1400" i="1">
                <a:cs typeface="Arial" panose="020B0604020202020204" pitchFamily="34" charset="0"/>
              </a:rPr>
              <a:t>n</a:t>
            </a:r>
            <a:r>
              <a:rPr lang="en-US" altLang="zh-CN" sz="1400" i="1" baseline="-250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altLang="zh-CN" sz="1400">
                <a:latin typeface="Arial" panose="020B0604020202020204" pitchFamily="34" charset="0"/>
                <a:cs typeface="Arial" panose="020B0604020202020204" pitchFamily="34" charset="0"/>
              </a:rPr>
              <a:t>  in large parameter space on TCV</a:t>
            </a:r>
          </a:p>
          <a:p>
            <a:r>
              <a:rPr lang="it-IT" altLang="zh-CN" sz="1400">
                <a:latin typeface="Arial" panose="020B0604020202020204" pitchFamily="34" charset="0"/>
                <a:cs typeface="Arial" panose="020B0604020202020204" pitchFamily="34" charset="0"/>
              </a:rPr>
              <a:t>Study of ion heated negative triangularity discharges </a:t>
            </a:r>
          </a:p>
          <a:p>
            <a:r>
              <a:rPr lang="it-IT" altLang="zh-CN" sz="1400">
                <a:latin typeface="Arial" panose="020B0604020202020204" pitchFamily="34" charset="0"/>
                <a:cs typeface="Arial" panose="020B0604020202020204" pitchFamily="34" charset="0"/>
              </a:rPr>
              <a:t>Reduced linear growth rate in mixed TEM/ITG regime in </a:t>
            </a:r>
            <a:r>
              <a:rPr lang="en-US" altLang="zh-CN" sz="1400">
                <a:cs typeface="Arial" panose="020B0604020202020204" pitchFamily="34" charset="0"/>
              </a:rPr>
              <a:t>δ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&lt;0</a:t>
            </a:r>
            <a:endParaRPr lang="it-IT" altLang="zh-CN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buFont typeface="Arial" panose="020B0604020202020204" pitchFamily="34" charset="0"/>
              <a:buChar char="•"/>
            </a:pPr>
            <a:r>
              <a:rPr lang="en-US" altLang="zh-CN" sz="1400" b="1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zh-CN" sz="1400" b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</a:t>
            </a:r>
            <a:r>
              <a:rPr lang="en-US" altLang="zh-CN" sz="1400" b="1" baseline="-25000">
                <a:latin typeface="Arial" panose="020B0604020202020204" pitchFamily="34" charset="0"/>
                <a:cs typeface="Arial" panose="020B0604020202020204" pitchFamily="34" charset="0"/>
              </a:rPr>
              <a:t>eff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 suppresses fluctuations. Reduces relative improvement in </a:t>
            </a:r>
            <a:r>
              <a:rPr lang="en-US" altLang="zh-CN" sz="1400">
                <a:cs typeface="Arial" panose="020B0604020202020204" pitchFamily="34" charset="0"/>
              </a:rPr>
              <a:t>δ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&lt;0.</a:t>
            </a:r>
          </a:p>
          <a:p>
            <a:pPr marL="0" lvl="1" indent="0">
              <a:buFont typeface="Arial" panose="020B0604020202020204" pitchFamily="34" charset="0"/>
              <a:buChar char="•"/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    No direct effect of T</a:t>
            </a:r>
            <a:r>
              <a:rPr lang="en-US" altLang="zh-CN" sz="1400" baseline="-250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/T</a:t>
            </a:r>
            <a:r>
              <a:rPr lang="en-US" altLang="zh-CN" sz="1400" baseline="-2500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altLang="zh-CN" sz="1400" i="1">
                <a:cs typeface="Arial" panose="020B0604020202020204" pitchFamily="34" charset="0"/>
              </a:rPr>
              <a:t>δ</a:t>
            </a:r>
            <a:r>
              <a:rPr lang="en-US" altLang="zh-CN" sz="1400" i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sz="1400" i="1" baseline="-25000">
                <a:latin typeface="Arial" panose="020B0604020202020204" pitchFamily="34" charset="0"/>
                <a:cs typeface="Arial" panose="020B0604020202020204" pitchFamily="34" charset="0"/>
              </a:rPr>
              <a:t>rad </a:t>
            </a: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in the explored parameter space.</a:t>
            </a:r>
            <a:endParaRPr lang="en-US" altLang="zh-CN" sz="1400"/>
          </a:p>
          <a:p>
            <a:pPr marL="0" lvl="1" indent="0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</a:pPr>
            <a:r>
              <a:rPr lang="en-US" altLang="zh-CN" sz="1400"/>
              <a:t>Confinement improvement in δ&lt;0 might be explained with an effect on critical gradients and/or stiffness</a:t>
            </a:r>
            <a:endParaRPr lang="en-US" altLang="zh-CN" sz="1400" b="1"/>
          </a:p>
          <a:p>
            <a:endParaRPr lang="it-IT" altLang="zh-C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033A9B4D-AAD7-4D10-80E0-CC5959737E2B}"/>
              </a:ext>
            </a:extLst>
          </p:cNvPr>
          <p:cNvSpPr/>
          <p:nvPr/>
        </p:nvSpPr>
        <p:spPr>
          <a:xfrm>
            <a:off x="1643063" y="4572000"/>
            <a:ext cx="5616575" cy="188595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-557213" algn="ctr">
              <a:defRPr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triangularity improves confinement and suppresses relative fluctuations in the whole explored parameter space. </a:t>
            </a:r>
          </a:p>
          <a:p>
            <a:pPr indent="-557213" algn="ctr">
              <a:defRPr/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Including more “reactor-like” conditions.</a:t>
            </a:r>
          </a:p>
        </p:txBody>
      </p:sp>
      <p:pic>
        <p:nvPicPr>
          <p:cNvPr id="70663" name="Picture 2" descr="Z:\NoTivoli\CoreTurb\1594\ASDEX_Presentation\fluctVSrlte.jpg">
            <a:extLst>
              <a:ext uri="{FF2B5EF4-FFF2-40B4-BE49-F238E27FC236}">
                <a16:creationId xmlns:a16="http://schemas.microsoft.com/office/drawing/2014/main" id="{239D0D86-8168-4A03-B7DB-0A5B4B14B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 r="4637"/>
          <a:stretch>
            <a:fillRect/>
          </a:stretch>
        </p:blipFill>
        <p:spPr bwMode="auto">
          <a:xfrm>
            <a:off x="6227763" y="1758950"/>
            <a:ext cx="2819400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标题 1">
            <a:extLst>
              <a:ext uri="{FF2B5EF4-FFF2-40B4-BE49-F238E27FC236}">
                <a16:creationId xmlns:a16="http://schemas.microsoft.com/office/drawing/2014/main" id="{18449DC2-8270-4F4B-8D1E-B9EE4871C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5" y="115888"/>
            <a:ext cx="8085138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353DD2-B6BF-46F2-86CC-A4A73661B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0188" y="1412875"/>
            <a:ext cx="5859462" cy="50244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Contributions to MF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Progresses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Major progresses for machines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ELM control and RMP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MHD and EP physics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Fueling and current drive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Transport and confinement</a:t>
            </a: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PMI</a:t>
            </a:r>
            <a:endParaRPr lang="en-US" altLang="zh-CN" sz="2400" i="1" dirty="0">
              <a:latin typeface="Times New Roman" pitchFamily="18" charset="0"/>
              <a:cs typeface="Times New Roman" pitchFamily="18" charset="0"/>
            </a:endParaRPr>
          </a:p>
          <a:p>
            <a:pPr indent="103188">
              <a:buFont typeface="Wingdings" pitchFamily="2" charset="2"/>
              <a:buChar char="è"/>
              <a:defRPr/>
            </a:pP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ITER and DEMO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Times New Roman" pitchFamily="18" charset="0"/>
              <a:buChar char="─"/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Challenges and Summary</a:t>
            </a:r>
          </a:p>
        </p:txBody>
      </p:sp>
      <p:sp>
        <p:nvSpPr>
          <p:cNvPr id="71684" name="Rectangle 4">
            <a:extLst>
              <a:ext uri="{FF2B5EF4-FFF2-40B4-BE49-F238E27FC236}">
                <a16:creationId xmlns:a16="http://schemas.microsoft.com/office/drawing/2014/main" id="{6D391E1C-9EC2-471A-A52F-196327C6F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8937C1E3-7BE9-4EF8-8CF0-E4866763ECAF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Future Challenges</a:t>
            </a:r>
          </a:p>
        </p:txBody>
      </p:sp>
      <p:sp>
        <p:nvSpPr>
          <p:cNvPr id="72707" name="Rectangle 4">
            <a:extLst>
              <a:ext uri="{FF2B5EF4-FFF2-40B4-BE49-F238E27FC236}">
                <a16:creationId xmlns:a16="http://schemas.microsoft.com/office/drawing/2014/main" id="{1FDC37D2-DA40-4E26-A8CF-7619889C7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9" name="内容占位符 3">
            <a:extLst>
              <a:ext uri="{FF2B5EF4-FFF2-40B4-BE49-F238E27FC236}">
                <a16:creationId xmlns:a16="http://schemas.microsoft.com/office/drawing/2014/main" id="{F2F33913-9882-48FD-97A6-EBE2D18A8B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7188" y="1143000"/>
            <a:ext cx="8786812" cy="271462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ITER-relevant physics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entury" pitchFamily="18" charset="0"/>
                <a:cs typeface="Times New Roman" panose="02020603050405020304" pitchFamily="18" charset="0"/>
              </a:rPr>
              <a:t>Heat exhaust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entury" pitchFamily="18" charset="0"/>
                <a:cs typeface="Times New Roman" panose="02020603050405020304" pitchFamily="18" charset="0"/>
              </a:rPr>
              <a:t>Off-normal event avoidance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entury" pitchFamily="18" charset="0"/>
                <a:cs typeface="Times New Roman" panose="02020603050405020304" pitchFamily="18" charset="0"/>
              </a:rPr>
              <a:t>Low momentum injection plasma physics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entury" pitchFamily="18" charset="0"/>
                <a:cs typeface="Times New Roman" panose="02020603050405020304" pitchFamily="18" charset="0"/>
              </a:rPr>
              <a:t>Confinement &amp; transport for alpha particle heating dominated plasma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entury" pitchFamily="18" charset="0"/>
                <a:cs typeface="Times New Roman" panose="02020603050405020304" pitchFamily="18" charset="0"/>
              </a:rPr>
              <a:t>Scenario optimization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entury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11" name="内容占位符 3">
            <a:extLst>
              <a:ext uri="{FF2B5EF4-FFF2-40B4-BE49-F238E27FC236}">
                <a16:creationId xmlns:a16="http://schemas.microsoft.com/office/drawing/2014/main" id="{9EB12B08-1445-4B42-8FE3-0FDE14B2C647}"/>
              </a:ext>
            </a:extLst>
          </p:cNvPr>
          <p:cNvSpPr txBox="1">
            <a:spLocks/>
          </p:cNvSpPr>
          <p:nvPr/>
        </p:nvSpPr>
        <p:spPr bwMode="auto">
          <a:xfrm>
            <a:off x="357188" y="4000500"/>
            <a:ext cx="8429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DEMO-relevant issues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entury" pitchFamily="18" charset="0"/>
                <a:cs typeface="Times New Roman" panose="02020603050405020304" pitchFamily="18" charset="0"/>
              </a:rPr>
              <a:t>Burning plasma diagnostics</a:t>
            </a:r>
            <a:r>
              <a:rPr lang="en-US" altLang="zh-CN" sz="2000" dirty="0">
                <a:latin typeface="Century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entury" pitchFamily="18" charset="0"/>
                <a:ea typeface="+mn-ea"/>
                <a:cs typeface="Times New Roman" panose="02020603050405020304" pitchFamily="18" charset="0"/>
              </a:rPr>
              <a:t>Tritium issue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entury" pitchFamily="18" charset="0"/>
                <a:ea typeface="+mn-ea"/>
                <a:cs typeface="Times New Roman" panose="02020603050405020304" pitchFamily="18" charset="0"/>
              </a:rPr>
              <a:t>Fusion structure and functional materials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entury" pitchFamily="18" charset="0"/>
                <a:ea typeface="+mn-ea"/>
                <a:cs typeface="Times New Roman" panose="02020603050405020304" pitchFamily="18" charset="0"/>
              </a:rPr>
              <a:t>Plasma facing component testing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entury" pitchFamily="18" charset="0"/>
                <a:ea typeface="+mn-ea"/>
                <a:cs typeface="Times New Roman" panose="02020603050405020304" pitchFamily="18" charset="0"/>
              </a:rPr>
              <a:t>DT operation physics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latin typeface="Century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altLang="zh-CN" sz="2000" dirty="0">
              <a:latin typeface="Century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684D07-42F1-4524-82FC-746B2CCAE359}"/>
              </a:ext>
            </a:extLst>
          </p:cNvPr>
          <p:cNvSpPr txBox="1">
            <a:spLocks/>
          </p:cNvSpPr>
          <p:nvPr/>
        </p:nvSpPr>
        <p:spPr bwMode="auto">
          <a:xfrm>
            <a:off x="447675" y="115888"/>
            <a:ext cx="80851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Observations</a:t>
            </a:r>
          </a:p>
        </p:txBody>
      </p:sp>
      <p:sp>
        <p:nvSpPr>
          <p:cNvPr id="73731" name="Rectangle 4">
            <a:extLst>
              <a:ext uri="{FF2B5EF4-FFF2-40B4-BE49-F238E27FC236}">
                <a16:creationId xmlns:a16="http://schemas.microsoft.com/office/drawing/2014/main" id="{2D073773-4779-4239-8E76-57A5F81BA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73732" name="矩形 2">
            <a:extLst>
              <a:ext uri="{FF2B5EF4-FFF2-40B4-BE49-F238E27FC236}">
                <a16:creationId xmlns:a16="http://schemas.microsoft.com/office/drawing/2014/main" id="{897E55C7-C509-48A5-90DB-963CD7FA4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225" y="1412875"/>
            <a:ext cx="7675563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CN" sz="2000">
                <a:solidFill>
                  <a:srgbClr val="FF0000"/>
                </a:solidFill>
                <a:ea typeface="等线" panose="02010600030101010101" pitchFamily="2" charset="-122"/>
                <a:cs typeface="Arial" panose="020B0604020202020204" pitchFamily="34" charset="0"/>
              </a:rPr>
              <a:t>What do we need for magnetic fusion ENERGY?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altLang="zh-CN" sz="2000">
                <a:ea typeface="等线" panose="02010600030101010101" pitchFamily="2" charset="-122"/>
                <a:cs typeface="Arial" panose="020B0604020202020204" pitchFamily="34" charset="0"/>
              </a:rPr>
              <a:t> Disruption and ELM mitigation/suppression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altLang="zh-CN" sz="2000">
                <a:ea typeface="等线" panose="02010600030101010101" pitchFamily="2" charset="-122"/>
                <a:cs typeface="Arial" panose="020B0604020202020204" pitchFamily="34" charset="0"/>
              </a:rPr>
              <a:t> Heat exhaust remains outstanding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en-US" altLang="zh-CN" sz="2000"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altLang="zh-CN" sz="2000">
                <a:ea typeface="等线" panose="02010600030101010101" pitchFamily="2" charset="-122"/>
                <a:cs typeface="Arial" panose="020B0604020202020204" pitchFamily="34" charset="0"/>
              </a:rPr>
              <a:t> Burning plasma physics, alpha-particle transport and its feedback on the main plasma ionTransport under high beta and its extrapolation to fusion reactors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altLang="zh-CN" sz="2000">
                <a:ea typeface="等线" panose="02010600030101010101" pitchFamily="2" charset="-122"/>
                <a:cs typeface="Arial" panose="020B0604020202020204" pitchFamily="34" charset="0"/>
              </a:rPr>
              <a:t> Transport physics under high field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altLang="zh-CN" sz="2000">
                <a:ea typeface="等线" panose="02010600030101010101" pitchFamily="2" charset="-122"/>
                <a:cs typeface="Arial" panose="020B0604020202020204" pitchFamily="34" charset="0"/>
              </a:rPr>
              <a:t> Breakthrough could be through the bold changes like NTT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altLang="zh-CN" sz="2000">
                <a:ea typeface="等线" panose="02010600030101010101" pitchFamily="2" charset="-122"/>
                <a:cs typeface="Arial" panose="020B0604020202020204" pitchFamily="34" charset="0"/>
              </a:rPr>
              <a:t> Material science vs. engineering (liquid metal first wall/target, fraction? Feedback on confinement?)Component (fabrication?)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è"/>
            </a:pPr>
            <a:r>
              <a:rPr lang="en-US" altLang="zh-CN" sz="2000">
                <a:ea typeface="等线" panose="02010600030101010101" pitchFamily="2" charset="-122"/>
                <a:cs typeface="Arial" panose="020B0604020202020204" pitchFamily="34" charset="0"/>
              </a:rPr>
              <a:t> Think practically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15">
            <a:extLst>
              <a:ext uri="{FF2B5EF4-FFF2-40B4-BE49-F238E27FC236}">
                <a16:creationId xmlns:a16="http://schemas.microsoft.com/office/drawing/2014/main" id="{387A2DCA-880C-4FF4-9D1C-FD0E4CD114FF}"/>
              </a:ext>
            </a:extLst>
          </p:cNvPr>
          <p:cNvSpPr txBox="1"/>
          <p:nvPr/>
        </p:nvSpPr>
        <p:spPr>
          <a:xfrm>
            <a:off x="428625" y="1423988"/>
            <a:ext cx="3530600" cy="394017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JET’S HIGHLIGHTS</a:t>
            </a:r>
          </a:p>
          <a:p>
            <a:pPr>
              <a:defRPr/>
            </a:pPr>
            <a:endParaRPr lang="de-DE" sz="1200" dirty="0"/>
          </a:p>
          <a:p>
            <a:pPr marL="171450" indent="-171450">
              <a:buFont typeface="Arial"/>
              <a:buChar char="•"/>
              <a:defRPr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only device currently capable of using deuterium and tritium fuel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First tokamak to achieve controlled deuterium-tritium fusion power (1991)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World record of </a:t>
            </a:r>
            <a:b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de-DE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 megawatts of fusion power (1997). This proved that large amounts of power can be produced from fusion</a:t>
            </a:r>
          </a:p>
        </p:txBody>
      </p:sp>
      <p:grpSp>
        <p:nvGrpSpPr>
          <p:cNvPr id="11267" name="Group 2">
            <a:extLst>
              <a:ext uri="{FF2B5EF4-FFF2-40B4-BE49-F238E27FC236}">
                <a16:creationId xmlns:a16="http://schemas.microsoft.com/office/drawing/2014/main" id="{AA66C8DF-1D7B-4E5D-B84D-3C8FBF190F7D}"/>
              </a:ext>
            </a:extLst>
          </p:cNvPr>
          <p:cNvGrpSpPr>
            <a:grpSpLocks/>
          </p:cNvGrpSpPr>
          <p:nvPr/>
        </p:nvGrpSpPr>
        <p:grpSpPr bwMode="auto">
          <a:xfrm>
            <a:off x="4132263" y="1773238"/>
            <a:ext cx="4394200" cy="4176712"/>
            <a:chOff x="4131733" y="1772816"/>
            <a:chExt cx="4394200" cy="4176464"/>
          </a:xfrm>
        </p:grpSpPr>
        <p:pic>
          <p:nvPicPr>
            <p:cNvPr id="11274" name="Picture 2">
              <a:extLst>
                <a:ext uri="{FF2B5EF4-FFF2-40B4-BE49-F238E27FC236}">
                  <a16:creationId xmlns:a16="http://schemas.microsoft.com/office/drawing/2014/main" id="{E8E53353-C8F6-49FD-96CB-DBB65010C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1733" y="1833984"/>
              <a:ext cx="4394200" cy="4115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TextBox 6">
              <a:extLst>
                <a:ext uri="{FF2B5EF4-FFF2-40B4-BE49-F238E27FC236}">
                  <a16:creationId xmlns:a16="http://schemas.microsoft.com/office/drawing/2014/main" id="{75AB1BD5-A21E-4976-AD64-987FD6494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27984" y="1772816"/>
              <a:ext cx="198426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/>
                <a:t>Projection for 2020</a:t>
              </a:r>
              <a:endParaRPr lang="en-GB" altLang="zh-CN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1494C68-B5C2-4B0F-A7EE-F873991E2760}"/>
              </a:ext>
            </a:extLst>
          </p:cNvPr>
          <p:cNvSpPr txBox="1"/>
          <p:nvPr/>
        </p:nvSpPr>
        <p:spPr>
          <a:xfrm>
            <a:off x="5143500" y="1214438"/>
            <a:ext cx="25431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JET – DT Operation</a:t>
            </a:r>
            <a:endParaRPr lang="en-GB" sz="2400" dirty="0">
              <a:latin typeface="+mn-lt"/>
            </a:endParaRPr>
          </a:p>
        </p:txBody>
      </p:sp>
      <p:sp>
        <p:nvSpPr>
          <p:cNvPr id="11269" name="标题 1">
            <a:extLst>
              <a:ext uri="{FF2B5EF4-FFF2-40B4-BE49-F238E27FC236}">
                <a16:creationId xmlns:a16="http://schemas.microsoft.com/office/drawing/2014/main" id="{95D27F73-40B4-4C3B-AF35-47D2475E4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888"/>
            <a:ext cx="9144000" cy="720725"/>
          </a:xfrm>
        </p:spPr>
        <p:txBody>
          <a:bodyPr/>
          <a:lstStyle/>
          <a:p>
            <a:pPr eaLnBrk="1" hangingPunct="1"/>
            <a:r>
              <a:rPr lang="en-US" altLang="zh-C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Major progresses for machines</a:t>
            </a:r>
            <a:endParaRPr lang="zh-CN" altLang="en-US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Rectangle 4">
            <a:extLst>
              <a:ext uri="{FF2B5EF4-FFF2-40B4-BE49-F238E27FC236}">
                <a16:creationId xmlns:a16="http://schemas.microsoft.com/office/drawing/2014/main" id="{FB6B64D0-5FD9-496D-B75A-0C9158E44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1271" name="矩形 10">
            <a:extLst>
              <a:ext uri="{FF2B5EF4-FFF2-40B4-BE49-F238E27FC236}">
                <a16:creationId xmlns:a16="http://schemas.microsoft.com/office/drawing/2014/main" id="{E4840C49-9131-4C0B-8490-1F6044FBD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25" y="6000750"/>
            <a:ext cx="2420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[P12 Antonius Donne]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11272" name="矩形 9">
            <a:extLst>
              <a:ext uri="{FF2B5EF4-FFF2-40B4-BE49-F238E27FC236}">
                <a16:creationId xmlns:a16="http://schemas.microsoft.com/office/drawing/2014/main" id="{29B1F993-F4EB-4EEE-86DD-9A000EC65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8188" y="1143000"/>
            <a:ext cx="731837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/>
              <a:t>JET</a:t>
            </a:r>
            <a:endParaRPr lang="zh-CN" altLang="en-US" sz="2400"/>
          </a:p>
        </p:txBody>
      </p:sp>
      <p:sp>
        <p:nvSpPr>
          <p:cNvPr id="11273" name="矩形 1">
            <a:extLst>
              <a:ext uri="{FF2B5EF4-FFF2-40B4-BE49-F238E27FC236}">
                <a16:creationId xmlns:a16="http://schemas.microsoft.com/office/drawing/2014/main" id="{31BDC366-E47F-4C72-BAA9-A06638F5B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661025"/>
            <a:ext cx="4248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de-DE" altLang="zh-CN">
                <a:solidFill>
                  <a:srgbClr val="0000FF"/>
                </a:solidFill>
              </a:rPr>
              <a:t>Results can be scaled up to ITER and power plants.</a:t>
            </a:r>
            <a:endParaRPr lang="en-US" altLang="zh-CN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标题 1">
            <a:extLst>
              <a:ext uri="{FF2B5EF4-FFF2-40B4-BE49-F238E27FC236}">
                <a16:creationId xmlns:a16="http://schemas.microsoft.com/office/drawing/2014/main" id="{CA1866BE-19BA-421B-B525-E42BF4AE6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zh-CN"/>
              <a:t>Breakthrough </a:t>
            </a:r>
            <a:r>
              <a:rPr lang="en-US" altLang="zh-CN">
                <a:sym typeface="Wingdings" panose="05000000000000000000" pitchFamily="2" charset="2"/>
              </a:rPr>
              <a:t> Better Future</a:t>
            </a:r>
            <a:endParaRPr lang="zh-CN" altLang="en-US"/>
          </a:p>
        </p:txBody>
      </p:sp>
      <p:pic>
        <p:nvPicPr>
          <p:cNvPr id="74755" name="Picture 3">
            <a:extLst>
              <a:ext uri="{FF2B5EF4-FFF2-40B4-BE49-F238E27FC236}">
                <a16:creationId xmlns:a16="http://schemas.microsoft.com/office/drawing/2014/main" id="{F38EAB63-A3BE-4EB1-AE4C-19684C211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785938"/>
            <a:ext cx="4476750" cy="33575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4">
            <a:extLst>
              <a:ext uri="{FF2B5EF4-FFF2-40B4-BE49-F238E27FC236}">
                <a16:creationId xmlns:a16="http://schemas.microsoft.com/office/drawing/2014/main" id="{9C94A37A-F994-4862-9D37-C3F84059FC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85938"/>
            <a:ext cx="4476750" cy="3357562"/>
          </a:xfrm>
          <a:noFill/>
          <a:effectLst>
            <a:prstShdw prst="shdw13" dist="53882" dir="13500000">
              <a:schemeClr val="bg2">
                <a:alpha val="50000"/>
              </a:schemeClr>
            </a:prstShdw>
          </a:effectLst>
        </p:spPr>
      </p:pic>
      <p:sp>
        <p:nvSpPr>
          <p:cNvPr id="74757" name="TextBox 4">
            <a:extLst>
              <a:ext uri="{FF2B5EF4-FFF2-40B4-BE49-F238E27FC236}">
                <a16:creationId xmlns:a16="http://schemas.microsoft.com/office/drawing/2014/main" id="{183FA32C-DD24-4F13-B8C3-1B26CFEB8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25" y="5715000"/>
            <a:ext cx="4643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800">
                <a:solidFill>
                  <a:srgbClr val="00B0F0"/>
                </a:solidFill>
              </a:rPr>
              <a:t>Thanks for your attention!</a:t>
            </a:r>
            <a:endParaRPr lang="zh-CN" altLang="en-US" sz="28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标题 1">
            <a:extLst>
              <a:ext uri="{FF2B5EF4-FFF2-40B4-BE49-F238E27FC236}">
                <a16:creationId xmlns:a16="http://schemas.microsoft.com/office/drawing/2014/main" id="{C90E4DE4-7CA9-49ED-A174-ADA65884B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5779" name="内容占位符 2">
            <a:extLst>
              <a:ext uri="{FF2B5EF4-FFF2-40B4-BE49-F238E27FC236}">
                <a16:creationId xmlns:a16="http://schemas.microsoft.com/office/drawing/2014/main" id="{06B9A5AF-77BA-41DA-93DB-724F3F7C2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D54BF9F6-E5BD-4CC9-A1A3-26581F3B9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F121A811-559D-4AEA-8391-892C19734356}"/>
              </a:ext>
            </a:extLst>
          </p:cNvPr>
          <p:cNvSpPr txBox="1">
            <a:spLocks/>
          </p:cNvSpPr>
          <p:nvPr/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Major progresses for machines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6B88288D-9D1C-4890-9D1A-FEC1DF75E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504950"/>
            <a:ext cx="8934450" cy="42814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矩形 4">
            <a:extLst>
              <a:ext uri="{FF2B5EF4-FFF2-40B4-BE49-F238E27FC236}">
                <a16:creationId xmlns:a16="http://schemas.microsoft.com/office/drawing/2014/main" id="{91383F6F-6841-4695-A490-14637E028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5857875"/>
            <a:ext cx="2471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[MF-I34 Warmer Felix]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12294" name="矩形 5">
            <a:extLst>
              <a:ext uri="{FF2B5EF4-FFF2-40B4-BE49-F238E27FC236}">
                <a16:creationId xmlns:a16="http://schemas.microsoft.com/office/drawing/2014/main" id="{0FDDD870-9610-4FFA-B980-759DAF80A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5313" y="1143000"/>
            <a:ext cx="849312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en-US" altLang="ja-JP" sz="2400" b="1">
                <a:latin typeface="Calibri Light" panose="020F0302020204030204" pitchFamily="34" charset="0"/>
                <a:ea typeface="MS PGothic" panose="020B0600070205080204" pitchFamily="50" charset="-128"/>
              </a:rPr>
              <a:t>W7-X</a:t>
            </a:r>
            <a:endParaRPr lang="zh-CN" altLang="en-US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A21089BC-E174-4F0D-9491-7AB17CC59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981075"/>
            <a:ext cx="8458200" cy="76200"/>
          </a:xfrm>
          <a:prstGeom prst="rect">
            <a:avLst/>
          </a:prstGeom>
          <a:gradFill rotWithShape="0">
            <a:gsLst>
              <a:gs pos="0">
                <a:srgbClr val="78A3CE"/>
              </a:gs>
              <a:gs pos="50000">
                <a:srgbClr val="FFFFFF"/>
              </a:gs>
              <a:gs pos="100000">
                <a:srgbClr val="78A3CE"/>
              </a:gs>
            </a:gsLst>
            <a:lin ang="0" scaled="1"/>
          </a:gra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CFC40219-2D19-45C7-B4F8-8A9AC59A8E9A}"/>
              </a:ext>
            </a:extLst>
          </p:cNvPr>
          <p:cNvSpPr txBox="1">
            <a:spLocks/>
          </p:cNvSpPr>
          <p:nvPr/>
        </p:nvSpPr>
        <p:spPr bwMode="auto">
          <a:xfrm>
            <a:off x="0" y="115888"/>
            <a:ext cx="9144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Major progresses for machines</a:t>
            </a:r>
            <a:endParaRPr lang="zh-CN" altLang="en-US" sz="3600" b="1" dirty="0">
              <a:solidFill>
                <a:srgbClr val="0000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3316" name="矩形 14">
            <a:extLst>
              <a:ext uri="{FF2B5EF4-FFF2-40B4-BE49-F238E27FC236}">
                <a16:creationId xmlns:a16="http://schemas.microsoft.com/office/drawing/2014/main" id="{10011EEA-1457-4BAB-A1FF-DA9DDB40C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6286500"/>
            <a:ext cx="2732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GB" altLang="zh-CN" i="1">
                <a:solidFill>
                  <a:srgbClr val="0000FF"/>
                </a:solidFill>
              </a:rPr>
              <a:t>[MF-I24 David Weisberg]</a:t>
            </a:r>
            <a:endParaRPr lang="zh-CN" altLang="en-US" i="1">
              <a:solidFill>
                <a:srgbClr val="0000FF"/>
              </a:solidFill>
            </a:endParaRPr>
          </a:p>
        </p:txBody>
      </p:sp>
      <p:sp>
        <p:nvSpPr>
          <p:cNvPr id="13317" name="矩形 15">
            <a:extLst>
              <a:ext uri="{FF2B5EF4-FFF2-40B4-BE49-F238E27FC236}">
                <a16:creationId xmlns:a16="http://schemas.microsoft.com/office/drawing/2014/main" id="{F28CBF14-4C09-4769-BA1F-2A5F1027BF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357313"/>
            <a:ext cx="84296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/>
              <a:t>Extension of the non-inductive high beta poloidal regime to ITER relevant dimensionless </a:t>
            </a:r>
            <a:r>
              <a:rPr lang="en-GB" altLang="zh-CN" sz="2400"/>
              <a:t>parameters on DIII-D</a:t>
            </a:r>
            <a:endParaRPr lang="zh-CN" altLang="en-US" sz="2400"/>
          </a:p>
        </p:txBody>
      </p:sp>
      <p:sp>
        <p:nvSpPr>
          <p:cNvPr id="13318" name="矩形 14">
            <a:extLst>
              <a:ext uri="{FF2B5EF4-FFF2-40B4-BE49-F238E27FC236}">
                <a16:creationId xmlns:a16="http://schemas.microsoft.com/office/drawing/2014/main" id="{64A1E752-BEA8-453B-A4F7-823A06D6B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75" y="928688"/>
            <a:ext cx="987425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/>
              <a:t>DIII-D</a:t>
            </a:r>
            <a:endParaRPr lang="zh-CN" altLang="en-US" sz="2400"/>
          </a:p>
        </p:txBody>
      </p:sp>
      <p:pic>
        <p:nvPicPr>
          <p:cNvPr id="13319" name="Picture 16">
            <a:extLst>
              <a:ext uri="{FF2B5EF4-FFF2-40B4-BE49-F238E27FC236}">
                <a16:creationId xmlns:a16="http://schemas.microsoft.com/office/drawing/2014/main" id="{3FF6864A-4973-43F3-A485-85D338438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2571750"/>
            <a:ext cx="6208712" cy="314642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5">
            <a:extLst>
              <a:ext uri="{FF2B5EF4-FFF2-40B4-BE49-F238E27FC236}">
                <a16:creationId xmlns:a16="http://schemas.microsoft.com/office/drawing/2014/main" id="{0BD688EA-D795-4A8C-B525-84B08861D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357438"/>
            <a:ext cx="2995613" cy="3357562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17748</TotalTime>
  <Words>4118</Words>
  <Application>Microsoft Office PowerPoint</Application>
  <PresentationFormat>画面に合わせる (4:3)</PresentationFormat>
  <Paragraphs>705</Paragraphs>
  <Slides>71</Slides>
  <Notes>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23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71</vt:i4>
      </vt:variant>
    </vt:vector>
  </HeadingPairs>
  <TitlesOfParts>
    <vt:vector size="97" baseType="lpstr">
      <vt:lpstr>Arial</vt:lpstr>
      <vt:lpstr>宋体</vt:lpstr>
      <vt:lpstr>Calibri</vt:lpstr>
      <vt:lpstr>Calibri Light</vt:lpstr>
      <vt:lpstr>Times New Roman</vt:lpstr>
      <vt:lpstr>华文中宋</vt:lpstr>
      <vt:lpstr>Wingdings</vt:lpstr>
      <vt:lpstr>MS PGothic</vt:lpstr>
      <vt:lpstr>Impact</vt:lpstr>
      <vt:lpstr>黑体</vt:lpstr>
      <vt:lpstr>Arial Narrow</vt:lpstr>
      <vt:lpstr>Arial Unicode MS</vt:lpstr>
      <vt:lpstr>Symbol</vt:lpstr>
      <vt:lpstr>Courier New</vt:lpstr>
      <vt:lpstr>Century Gothic</vt:lpstr>
      <vt:lpstr>Malgun Gothic</vt:lpstr>
      <vt:lpstr>Mangal</vt:lpstr>
      <vt:lpstr>Arial Black</vt:lpstr>
      <vt:lpstr>微软雅黑</vt:lpstr>
      <vt:lpstr>Century</vt:lpstr>
      <vt:lpstr>Helvetica</vt:lpstr>
      <vt:lpstr>Times</vt:lpstr>
      <vt:lpstr>等线</vt:lpstr>
      <vt:lpstr>Office 主题​​</vt:lpstr>
      <vt:lpstr>自定义设计方案</vt:lpstr>
      <vt:lpstr>MathType 6.0 Equation</vt:lpstr>
      <vt:lpstr>Summary of MF Plasma</vt:lpstr>
      <vt:lpstr>Outline</vt:lpstr>
      <vt:lpstr>General Information for MF</vt:lpstr>
      <vt:lpstr>PowerPoint プレゼンテーション</vt:lpstr>
      <vt:lpstr>Significant efforts have been focus on physics understanding.</vt:lpstr>
      <vt:lpstr>Outline</vt:lpstr>
      <vt:lpstr>Major progresses for machines</vt:lpstr>
      <vt:lpstr>PowerPoint プレゼンテーション</vt:lpstr>
      <vt:lpstr>PowerPoint プレゼンテーション</vt:lpstr>
      <vt:lpstr>JT-60SA</vt:lpstr>
      <vt:lpstr>PowerPoint プレゼンテーション</vt:lpstr>
      <vt:lpstr>Divertor Tokamak Test facility: 5.5 MA, 6 T</vt:lpstr>
      <vt:lpstr>Outline</vt:lpstr>
      <vt:lpstr>ELM mitigation and Suppression </vt:lpstr>
      <vt:lpstr>ELM Physics and Control</vt:lpstr>
      <vt:lpstr>Staircase pedestal forms enhanced confinement and weak grassy-ELMs in DIII-D high beta poloidal plasmas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Outline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The first experimental result of shattered pellet injection system on J-TEXT tokamak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Outline</vt:lpstr>
      <vt:lpstr>PowerPoint プレゼンテーション</vt:lpstr>
      <vt:lpstr>PowerPoint プレゼンテーション</vt:lpstr>
      <vt:lpstr>PowerPoint プレゼンテーション</vt:lpstr>
      <vt:lpstr>[MFI-36 S. G. Baek]: Efficient lower hybrid current drive is demonstrated at high density in a diverted plasma with a proper management of the SOL plasma. </vt:lpstr>
      <vt:lpstr>PowerPoint プレゼンテーション</vt:lpstr>
      <vt:lpstr>Outline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Outline</vt:lpstr>
      <vt:lpstr>PMI</vt:lpstr>
      <vt:lpstr>PowerPoint プレゼンテーション</vt:lpstr>
      <vt:lpstr>Outline</vt:lpstr>
      <vt:lpstr>ITER Research Plan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Effect of Shaping on Confinement</vt:lpstr>
      <vt:lpstr>Outline</vt:lpstr>
      <vt:lpstr>PowerPoint プレゼンテーション</vt:lpstr>
      <vt:lpstr>PowerPoint プレゼンテーション</vt:lpstr>
      <vt:lpstr>Breakthrough  Better Future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Sumarry</dc:title>
  <dc:creator>李建刚</dc:creator>
  <cp:lastModifiedBy>HARUO</cp:lastModifiedBy>
  <cp:revision>443</cp:revision>
  <dcterms:created xsi:type="dcterms:W3CDTF">2016-09-20T05:23:22Z</dcterms:created>
  <dcterms:modified xsi:type="dcterms:W3CDTF">2018-12-18T00:05:18Z</dcterms:modified>
</cp:coreProperties>
</file>